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9" r:id="rId2"/>
    <p:sldId id="282" r:id="rId3"/>
    <p:sldId id="284" r:id="rId4"/>
    <p:sldId id="270" r:id="rId5"/>
    <p:sldId id="281" r:id="rId6"/>
    <p:sldId id="271" r:id="rId7"/>
    <p:sldId id="258" r:id="rId8"/>
    <p:sldId id="275" r:id="rId9"/>
  </p:sldIdLst>
  <p:sldSz cx="12241213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6F00"/>
    <a:srgbClr val="C919A3"/>
    <a:srgbClr val="960E79"/>
    <a:srgbClr val="AE1285"/>
    <a:srgbClr val="64F264"/>
    <a:srgbClr val="DBF82C"/>
    <a:srgbClr val="828282"/>
    <a:srgbClr val="B1F1EF"/>
    <a:srgbClr val="45C5ED"/>
    <a:srgbClr val="39B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63" autoAdjust="0"/>
    <p:restoredTop sz="86909" autoAdjust="0"/>
  </p:normalViewPr>
  <p:slideViewPr>
    <p:cSldViewPr>
      <p:cViewPr>
        <p:scale>
          <a:sx n="100" d="100"/>
          <a:sy n="100" d="100"/>
        </p:scale>
        <p:origin x="-666" y="-372"/>
      </p:cViewPr>
      <p:guideLst>
        <p:guide orient="horz" pos="2160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571132289923935E-2"/>
          <c:y val="2.037211993873015E-2"/>
          <c:w val="1"/>
          <c:h val="0.87855096426333978"/>
        </c:manualLayout>
      </c:layout>
      <c:barChart>
        <c:barDir val="col"/>
        <c:grouping val="stack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6113536"/>
        <c:axId val="46115072"/>
      </c:barChart>
      <c:catAx>
        <c:axId val="4611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68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6115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115072"/>
        <c:scaling>
          <c:orientation val="minMax"/>
          <c:min val="18"/>
        </c:scaling>
        <c:delete val="0"/>
        <c:axPos val="l"/>
        <c:numFmt formatCode="_-* #,##0.0_-;\-* #,##0.0_-;_-* &quot;-&quot;??_-;_-@_-" sourceLinked="1"/>
        <c:majorTickMark val="out"/>
        <c:minorTickMark val="none"/>
        <c:tickLblPos val="none"/>
        <c:spPr>
          <a:ln w="9505">
            <a:noFill/>
          </a:ln>
        </c:spPr>
        <c:crossAx val="46113536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marL="0" algn="ctr" defTabSz="1048038" rtl="0" eaLnBrk="1" latinLnBrk="0" hangingPunct="1">
        <a:defRPr lang="pt-BR" sz="1200" kern="1200">
          <a:solidFill>
            <a:srgbClr val="FFFFFF"/>
          </a:solidFill>
          <a:latin typeface="+mn-lt"/>
          <a:ea typeface="+mn-ea"/>
          <a:cs typeface="+mn-cs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571132289923935E-2"/>
          <c:y val="2.037211993873015E-2"/>
          <c:w val="1"/>
          <c:h val="0.87855096426333978"/>
        </c:manualLayout>
      </c:layout>
      <c:barChart>
        <c:barDir val="col"/>
        <c:grouping val="stack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6017664"/>
        <c:axId val="56019200"/>
      </c:barChart>
      <c:catAx>
        <c:axId val="5601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68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chemeClr val="bg1"/>
                </a:solidFill>
                <a:latin typeface="+mn-lt"/>
              </a:defRPr>
            </a:pPr>
            <a:endParaRPr lang="pt-BR"/>
          </a:p>
        </c:txPr>
        <c:crossAx val="56019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01920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 w="9505">
            <a:noFill/>
          </a:ln>
        </c:spPr>
        <c:crossAx val="56017664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65000"/>
              <a:lumOff val="35000"/>
            </a:schemeClr>
          </a:solidFill>
          <a:latin typeface="+mn-lt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33827823177178"/>
          <c:y val="0"/>
          <c:w val="0.83658652036099423"/>
          <c:h val="0.778806608548839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Trato</c:v>
                </c:pt>
              </c:strCache>
            </c:strRef>
          </c:tx>
          <c:spPr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E10-4B23-8E1B-8BD01219DDD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E10-4B23-8E1B-8BD01219DDD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E10-4B23-8E1B-8BD01219DDD5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 E</c:v>
                </c:pt>
              </c:strCache>
            </c:strRef>
          </c:cat>
          <c:val>
            <c:numRef>
              <c:f>Sheet1!$B$2:$B$6</c:f>
              <c:numCache>
                <c:formatCode>_-* #,##0_-;\-* #,##0_-;_-* "-"??_-;_-@_-</c:formatCode>
                <c:ptCount val="5"/>
                <c:pt idx="0">
                  <c:v>542.83759997356754</c:v>
                </c:pt>
                <c:pt idx="1">
                  <c:v>545.37004348952246</c:v>
                </c:pt>
                <c:pt idx="2">
                  <c:v>555.48347005281471</c:v>
                </c:pt>
                <c:pt idx="3">
                  <c:v>482.1779923661984</c:v>
                </c:pt>
                <c:pt idx="4">
                  <c:v>487.65999999999997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E10-4B23-8E1B-8BD01219DD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Plantio</c:v>
                </c:pt>
              </c:strCache>
            </c:strRef>
          </c:tx>
          <c:spPr>
            <a:solidFill>
              <a:srgbClr val="BBDD8C"/>
            </a:solidFill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 E</c:v>
                </c:pt>
              </c:strCache>
            </c:strRef>
          </c:cat>
          <c:val>
            <c:numRef>
              <c:f>Sheet1!$C$2:$C$6</c:f>
              <c:numCache>
                <c:formatCode>_-* #,##0_-;\-* #,##0_-;_-* "-"??_-;_-@_-</c:formatCode>
                <c:ptCount val="5"/>
                <c:pt idx="0">
                  <c:v>645.17902286764865</c:v>
                </c:pt>
                <c:pt idx="1">
                  <c:v>536.77710067204828</c:v>
                </c:pt>
                <c:pt idx="2">
                  <c:v>423.69548123384629</c:v>
                </c:pt>
                <c:pt idx="3">
                  <c:v>243.08876972007494</c:v>
                </c:pt>
                <c:pt idx="4">
                  <c:v>313.75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14-4189-B329-7B06196314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pt-BR" sz="1050" b="1" i="0" u="none" strike="noStrike" kern="1200" baseline="0">
                    <a:solidFill>
                      <a:srgbClr val="FFFFFF"/>
                    </a:solidFill>
                    <a:latin typeface="+mj-lt"/>
                    <a:ea typeface="Arial"/>
                    <a:cs typeface="Arial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 E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1188.0166228412163</c:v>
                </c:pt>
                <c:pt idx="1">
                  <c:v>1082.1471441615708</c:v>
                </c:pt>
                <c:pt idx="2">
                  <c:v>979.178951286661</c:v>
                </c:pt>
                <c:pt idx="3">
                  <c:v>725.26676208627327</c:v>
                </c:pt>
                <c:pt idx="4">
                  <c:v>801.41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03-46D3-939F-EA1BFC6353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6087296"/>
        <c:axId val="56088832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Cana própria moída (MM TC)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9"/>
            <c:spPr>
              <a:solidFill>
                <a:srgbClr val="76A733"/>
              </a:solidFill>
              <a:ln w="25400">
                <a:solidFill>
                  <a:srgbClr val="FFC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pt-BR" sz="1050" b="1" i="0" u="none" strike="noStrike" kern="1200" baseline="0">
                    <a:solidFill>
                      <a:srgbClr val="FDC001"/>
                    </a:solidFill>
                    <a:latin typeface="+mj-lt"/>
                    <a:ea typeface="Arial"/>
                    <a:cs typeface="Arial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 E</c:v>
                </c:pt>
              </c:strCache>
            </c:strRef>
          </c:cat>
          <c:val>
            <c:numRef>
              <c:f>Sheet1!$E$2:$E$6</c:f>
              <c:numCache>
                <c:formatCode>_-* #,##0_-;\-* #,##0_-;_-* "-"??_-;_-@_-</c:formatCode>
                <c:ptCount val="5"/>
                <c:pt idx="0">
                  <c:v>28.298714</c:v>
                </c:pt>
                <c:pt idx="1">
                  <c:v>31.008759999999999</c:v>
                </c:pt>
                <c:pt idx="2">
                  <c:v>29.17905</c:v>
                </c:pt>
                <c:pt idx="3">
                  <c:v>30.9481</c:v>
                </c:pt>
                <c:pt idx="4">
                  <c:v>29.33652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4703-46D3-939F-EA1BFC635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08544"/>
        <c:axId val="56107008"/>
      </c:lineChart>
      <c:catAx>
        <c:axId val="5608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68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chemeClr val="bg1"/>
                </a:solidFill>
                <a:latin typeface="+mn-lt"/>
              </a:defRPr>
            </a:pPr>
            <a:endParaRPr lang="pt-BR"/>
          </a:p>
        </c:txPr>
        <c:crossAx val="56088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088832"/>
        <c:scaling>
          <c:orientation val="minMax"/>
          <c:max val="1900"/>
          <c:min val="0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one"/>
        <c:spPr>
          <a:ln w="9505">
            <a:noFill/>
          </a:ln>
        </c:spPr>
        <c:crossAx val="56087296"/>
        <c:crosses val="autoZero"/>
        <c:crossBetween val="between"/>
      </c:valAx>
      <c:valAx>
        <c:axId val="56107008"/>
        <c:scaling>
          <c:orientation val="minMax"/>
          <c:max val="35"/>
          <c:min val="0"/>
        </c:scaling>
        <c:delete val="0"/>
        <c:axPos val="r"/>
        <c:numFmt formatCode="_-* #,##0_-;\-* #,##0_-;_-* &quot;-&quot;??_-;_-@_-" sourceLinked="1"/>
        <c:majorTickMark val="none"/>
        <c:minorTickMark val="none"/>
        <c:tickLblPos val="none"/>
        <c:spPr>
          <a:ln>
            <a:noFill/>
          </a:ln>
        </c:spPr>
        <c:crossAx val="56108544"/>
        <c:crosses val="max"/>
        <c:crossBetween val="between"/>
      </c:valAx>
      <c:catAx>
        <c:axId val="56108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107008"/>
        <c:crosses val="autoZero"/>
        <c:auto val="1"/>
        <c:lblAlgn val="ctr"/>
        <c:lblOffset val="100"/>
        <c:noMultiLvlLbl val="0"/>
      </c:catAx>
      <c:spPr>
        <a:noFill/>
        <a:ln w="25346">
          <a:noFill/>
        </a:ln>
      </c:spPr>
    </c:plotArea>
    <c:legend>
      <c:legendPos val="b"/>
      <c:layout>
        <c:manualLayout>
          <c:xMode val="edge"/>
          <c:yMode val="edge"/>
          <c:x val="0.11903999400113416"/>
          <c:y val="0.8586892637303456"/>
          <c:w val="0.876992006198828"/>
          <c:h val="0.13671734706093619"/>
        </c:manualLayout>
      </c:layout>
      <c:overlay val="0"/>
      <c:txPr>
        <a:bodyPr/>
        <a:lstStyle/>
        <a:p>
          <a:pPr>
            <a:defRPr sz="700"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65000"/>
              <a:lumOff val="35000"/>
            </a:schemeClr>
          </a:solidFill>
          <a:latin typeface="+mn-lt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571132289923935E-2"/>
          <c:y val="2.037211993873015E-2"/>
          <c:w val="1"/>
          <c:h val="0.878550964263339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E10-4B23-8E1B-8BD01219DDD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E10-4B23-8E1B-8BD01219DDD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E10-4B23-8E1B-8BD01219DD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76A733"/>
                    </a:solidFill>
                    <a:latin typeface="+mj-lt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 E</c:v>
                </c:pt>
              </c:strCache>
            </c:strRef>
          </c:cat>
          <c:val>
            <c:numRef>
              <c:f>Sheet1!$B$2:$B$6</c:f>
              <c:numCache>
                <c:formatCode>_-* #,##0.0_-;\-* #,##0.0_-;_-* "-"??_-;_-@_-</c:formatCode>
                <c:ptCount val="5"/>
                <c:pt idx="0">
                  <c:v>28.727503151811032</c:v>
                </c:pt>
                <c:pt idx="1">
                  <c:v>28.727503151811032</c:v>
                </c:pt>
                <c:pt idx="2">
                  <c:v>27.998907057381039</c:v>
                </c:pt>
                <c:pt idx="3">
                  <c:v>26.38269147713482</c:v>
                </c:pt>
                <c:pt idx="4">
                  <c:v>23.640573785798551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E10-4B23-8E1B-8BD01219DD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6142464"/>
        <c:axId val="56202752"/>
      </c:barChart>
      <c:catAx>
        <c:axId val="5614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68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chemeClr val="bg1"/>
                </a:solidFill>
                <a:latin typeface="+mn-lt"/>
              </a:defRPr>
            </a:pPr>
            <a:endParaRPr lang="pt-BR"/>
          </a:p>
        </c:txPr>
        <c:crossAx val="56202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202752"/>
        <c:scaling>
          <c:orientation val="minMax"/>
          <c:max val="35"/>
          <c:min val="15"/>
        </c:scaling>
        <c:delete val="0"/>
        <c:axPos val="l"/>
        <c:numFmt formatCode="_-* #,##0.0_-;\-* #,##0.0_-;_-* &quot;-&quot;??_-;_-@_-" sourceLinked="1"/>
        <c:majorTickMark val="out"/>
        <c:minorTickMark val="none"/>
        <c:tickLblPos val="none"/>
        <c:spPr>
          <a:ln w="9505">
            <a:noFill/>
          </a:ln>
        </c:spPr>
        <c:crossAx val="56142464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65000"/>
              <a:lumOff val="35000"/>
            </a:schemeClr>
          </a:solidFill>
          <a:latin typeface="+mn-lt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571132289923935E-2"/>
          <c:y val="2.037211993873015E-2"/>
          <c:w val="1"/>
          <c:h val="0.878550964263339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E10-4B23-8E1B-8BD01219DDD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E10-4B23-8E1B-8BD01219DDD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E10-4B23-8E1B-8BD01219DD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76A733"/>
                    </a:solidFill>
                    <a:latin typeface="+mj-lt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 E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19.880264862304013</c:v>
                </c:pt>
                <c:pt idx="1">
                  <c:v>18.31898751709689</c:v>
                </c:pt>
                <c:pt idx="2">
                  <c:v>18.214902360749747</c:v>
                </c:pt>
                <c:pt idx="3">
                  <c:v>17.007514547122906</c:v>
                </c:pt>
                <c:pt idx="4">
                  <c:v>16.562611500333965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E10-4B23-8E1B-8BD01219DD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6272384"/>
        <c:axId val="56279424"/>
      </c:barChart>
      <c:catAx>
        <c:axId val="5627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68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chemeClr val="bg1"/>
                </a:solidFill>
                <a:latin typeface="+mn-lt"/>
              </a:defRPr>
            </a:pPr>
            <a:endParaRPr lang="pt-BR"/>
          </a:p>
        </c:txPr>
        <c:crossAx val="56279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279424"/>
        <c:scaling>
          <c:orientation val="minMax"/>
          <c:max val="3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 w="9505">
            <a:noFill/>
          </a:ln>
        </c:spPr>
        <c:crossAx val="56272384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65000"/>
              <a:lumOff val="35000"/>
            </a:schemeClr>
          </a:solidFill>
          <a:latin typeface="+mn-lt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2B506-E794-4523-BA6D-C34D4E400E7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64054-AEF7-4219-93FF-C366A098F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190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017AB-9530-4AA4-9451-FC01E60F4E5C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44538"/>
            <a:ext cx="6642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234A8-546E-4F4B-9228-D834449107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59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1- As </a:t>
            </a:r>
            <a:r>
              <a:rPr lang="pt-BR" dirty="0" err="1" smtClean="0"/>
              <a:t>you</a:t>
            </a:r>
            <a:r>
              <a:rPr lang="pt-BR" dirty="0" smtClean="0"/>
              <a:t> </a:t>
            </a:r>
            <a:r>
              <a:rPr lang="pt-BR" dirty="0" err="1" smtClean="0"/>
              <a:t>know</a:t>
            </a:r>
            <a:r>
              <a:rPr lang="pt-BR" dirty="0" smtClean="0"/>
              <a:t>, </a:t>
            </a:r>
            <a:r>
              <a:rPr lang="pt-BR" dirty="0" err="1" smtClean="0"/>
              <a:t>Raizen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has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participated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gained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national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Bid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provide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electricity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from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Biogas</a:t>
            </a:r>
            <a:r>
              <a:rPr lang="pt-BR" baseline="0" dirty="0" smtClean="0"/>
              <a:t>. It </a:t>
            </a:r>
            <a:r>
              <a:rPr lang="pt-BR" baseline="0" dirty="0" err="1" smtClean="0"/>
              <a:t>happened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last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year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now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</a:t>
            </a:r>
            <a:r>
              <a:rPr lang="pt-BR" baseline="0" dirty="0" smtClean="0"/>
              <a:t> are </a:t>
            </a:r>
            <a:r>
              <a:rPr lang="pt-BR" baseline="0" dirty="0" err="1" smtClean="0"/>
              <a:t>executing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project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engineering</a:t>
            </a:r>
            <a:r>
              <a:rPr lang="pt-BR" baseline="0" dirty="0" smtClean="0"/>
              <a:t>.</a:t>
            </a:r>
          </a:p>
          <a:p>
            <a:pPr marL="0" indent="0">
              <a:buFont typeface="+mj-lt"/>
              <a:buNone/>
            </a:pPr>
            <a:endParaRPr lang="pt-BR" baseline="0" dirty="0" smtClean="0"/>
          </a:p>
          <a:p>
            <a:pPr marL="0" indent="0">
              <a:buFont typeface="+mj-lt"/>
              <a:buNone/>
            </a:pPr>
            <a:r>
              <a:rPr lang="pt-BR" baseline="0" dirty="0" smtClean="0"/>
              <a:t>2- </a:t>
            </a:r>
            <a:r>
              <a:rPr lang="pt-BR" baseline="0" dirty="0" err="1" smtClean="0"/>
              <a:t>This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project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will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biggest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one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worldwide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terms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biogas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production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from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agricultural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residues</a:t>
            </a:r>
            <a:r>
              <a:rPr lang="pt-BR" baseline="0" dirty="0" smtClean="0"/>
              <a:t> (</a:t>
            </a:r>
            <a:r>
              <a:rPr lang="pt-BR" baseline="0" dirty="0" err="1" smtClean="0"/>
              <a:t>Vinnesse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filter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cakes</a:t>
            </a:r>
            <a:r>
              <a:rPr lang="pt-BR" baseline="0" dirty="0" smtClean="0"/>
              <a:t>).</a:t>
            </a:r>
          </a:p>
          <a:p>
            <a:pPr marL="0" indent="0">
              <a:buFont typeface="+mj-lt"/>
              <a:buNone/>
            </a:pPr>
            <a:endParaRPr lang="pt-BR" baseline="0" dirty="0" smtClean="0"/>
          </a:p>
          <a:p>
            <a:pPr marL="0" indent="0">
              <a:buFont typeface="+mj-lt"/>
              <a:buNone/>
            </a:pPr>
            <a:r>
              <a:rPr lang="pt-BR" baseline="0" dirty="0" smtClean="0"/>
              <a:t>3-  In 2021, </a:t>
            </a:r>
            <a:r>
              <a:rPr lang="pt-BR" baseline="0" dirty="0" err="1" smtClean="0"/>
              <a:t>this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plant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would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2nd </a:t>
            </a:r>
            <a:r>
              <a:rPr lang="pt-BR" baseline="0" dirty="0" err="1" smtClean="0"/>
              <a:t>biggest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brazilian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market</a:t>
            </a:r>
            <a:r>
              <a:rPr lang="pt-BR" baseline="0" dirty="0" smtClean="0"/>
              <a:t> (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1st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“aterro bandeirantes” </a:t>
            </a:r>
            <a:r>
              <a:rPr lang="pt-BR" baseline="0" dirty="0" err="1" smtClean="0"/>
              <a:t>from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public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waste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built</a:t>
            </a:r>
            <a:r>
              <a:rPr lang="pt-BR" baseline="0" dirty="0" smtClean="0"/>
              <a:t> in Caieiras, São Paulo </a:t>
            </a:r>
            <a:r>
              <a:rPr lang="pt-BR" baseline="0" dirty="0" err="1" smtClean="0"/>
              <a:t>state</a:t>
            </a:r>
            <a:r>
              <a:rPr lang="pt-BR" baseline="0" dirty="0" smtClean="0"/>
              <a:t>).</a:t>
            </a:r>
          </a:p>
          <a:p>
            <a:pPr marL="0" indent="0">
              <a:buFont typeface="+mj-lt"/>
              <a:buNone/>
            </a:pPr>
            <a:endParaRPr lang="pt-BR" baseline="0" dirty="0" smtClean="0"/>
          </a:p>
          <a:p>
            <a:pPr marL="0" indent="0">
              <a:buFont typeface="+mj-lt"/>
              <a:buNone/>
            </a:pPr>
            <a:r>
              <a:rPr lang="pt-BR" baseline="0" dirty="0" smtClean="0"/>
              <a:t>4- Business Case </a:t>
            </a:r>
            <a:r>
              <a:rPr lang="pt-BR" baseline="0" dirty="0" err="1" smtClean="0"/>
              <a:t>was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approved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considering</a:t>
            </a:r>
            <a:r>
              <a:rPr lang="pt-BR" baseline="0" dirty="0" smtClean="0"/>
              <a:t> 220 BRL per </a:t>
            </a:r>
            <a:r>
              <a:rPr lang="pt-BR" baseline="0" dirty="0" err="1" smtClean="0"/>
              <a:t>Mwhour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however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winned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BID </a:t>
            </a:r>
            <a:r>
              <a:rPr lang="pt-BR" baseline="0" dirty="0" err="1" smtClean="0"/>
              <a:t>with</a:t>
            </a:r>
            <a:r>
              <a:rPr lang="pt-BR" baseline="0" dirty="0" smtClean="0"/>
              <a:t> 260 Reais per </a:t>
            </a:r>
            <a:r>
              <a:rPr lang="pt-BR" baseline="0" dirty="0" err="1" smtClean="0"/>
              <a:t>Mwhour</a:t>
            </a:r>
            <a:r>
              <a:rPr lang="pt-BR" baseline="0" dirty="0" smtClean="0"/>
              <a:t>. It leads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16%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internal</a:t>
            </a:r>
            <a:r>
              <a:rPr lang="pt-BR" baseline="0" dirty="0" smtClean="0"/>
              <a:t> rate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return</a:t>
            </a:r>
            <a:r>
              <a:rPr lang="pt-BR" baseline="0" dirty="0" smtClean="0"/>
              <a:t>.</a:t>
            </a:r>
          </a:p>
          <a:p>
            <a:pPr marL="0" indent="0">
              <a:buFont typeface="+mj-lt"/>
              <a:buNone/>
            </a:pPr>
            <a:endParaRPr lang="pt-BR" baseline="0" dirty="0" smtClean="0"/>
          </a:p>
          <a:p>
            <a:pPr marL="0" indent="0">
              <a:buFont typeface="+mj-lt"/>
              <a:buNone/>
            </a:pPr>
            <a:r>
              <a:rPr lang="pt-BR" baseline="0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48967-6748-4A9A-B3C3-074B9CE391A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23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34A8-546E-4F4B-9228-D8344491075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93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8091" y="2130426"/>
            <a:ext cx="10405031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6182" y="3886200"/>
            <a:ext cx="856884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213B-9E6E-4D1E-90A0-A10560B02DC9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975-B662-491C-89BF-08B0CB0FC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44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213B-9E6E-4D1E-90A0-A10560B02DC9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975-B662-491C-89BF-08B0CB0FC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22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882054" y="274639"/>
            <a:ext cx="3685115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20331" y="274639"/>
            <a:ext cx="10857702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213B-9E6E-4D1E-90A0-A10560B02DC9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975-B662-491C-89BF-08B0CB0FC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56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213B-9E6E-4D1E-90A0-A10560B02DC9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975-B662-491C-89BF-08B0CB0FC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70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6972" y="4406901"/>
            <a:ext cx="104050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6972" y="2906713"/>
            <a:ext cx="1040503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213B-9E6E-4D1E-90A0-A10560B02DC9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975-B662-491C-89BF-08B0CB0FC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69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0331" y="1600201"/>
            <a:ext cx="72703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294698" y="1600201"/>
            <a:ext cx="72724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213B-9E6E-4D1E-90A0-A10560B02DC9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975-B662-491C-89BF-08B0CB0FC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03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061" y="274638"/>
            <a:ext cx="110170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12060" y="1535113"/>
            <a:ext cx="54086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2060" y="2174875"/>
            <a:ext cx="54086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18367" y="1535113"/>
            <a:ext cx="54107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18367" y="2174875"/>
            <a:ext cx="54107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213B-9E6E-4D1E-90A0-A10560B02DC9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975-B662-491C-89BF-08B0CB0FC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83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213B-9E6E-4D1E-90A0-A10560B02DC9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975-B662-491C-89BF-08B0CB0FC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97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213B-9E6E-4D1E-90A0-A10560B02DC9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975-B662-491C-89BF-08B0CB0FC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70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061" y="273050"/>
            <a:ext cx="40272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5974" y="273051"/>
            <a:ext cx="68431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2061" y="1435101"/>
            <a:ext cx="40272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213B-9E6E-4D1E-90A0-A10560B02DC9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975-B662-491C-89BF-08B0CB0FC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04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9363" y="4800600"/>
            <a:ext cx="73447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99363" y="612775"/>
            <a:ext cx="73447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99363" y="5367338"/>
            <a:ext cx="73447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213B-9E6E-4D1E-90A0-A10560B02DC9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5975-B662-491C-89BF-08B0CB0FC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81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12061" y="274638"/>
            <a:ext cx="110170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12061" y="1600201"/>
            <a:ext cx="110170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12061" y="6356351"/>
            <a:ext cx="2856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A213B-9E6E-4D1E-90A0-A10560B02DC9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82415" y="6356351"/>
            <a:ext cx="3876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72869" y="6356351"/>
            <a:ext cx="2856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5975-B662-491C-89BF-08B0CB0FC3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4.png"/><Relationship Id="rId7" Type="http://schemas.openxmlformats.org/officeDocument/2006/relationships/chart" Target="../charts/chart1.xml"/><Relationship Id="rId12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chart" Target="../charts/chart5.xml"/><Relationship Id="rId5" Type="http://schemas.microsoft.com/office/2007/relationships/hdphoto" Target="../media/hdphoto1.wdp"/><Relationship Id="rId10" Type="http://schemas.openxmlformats.org/officeDocument/2006/relationships/chart" Target="../charts/chart4.xml"/><Relationship Id="rId4" Type="http://schemas.openxmlformats.org/officeDocument/2006/relationships/image" Target="../media/image4.png"/><Relationship Id="rId9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tângulo 43"/>
          <p:cNvSpPr/>
          <p:nvPr/>
        </p:nvSpPr>
        <p:spPr>
          <a:xfrm>
            <a:off x="0" y="6571038"/>
            <a:ext cx="12241213" cy="286962"/>
          </a:xfrm>
          <a:custGeom>
            <a:avLst/>
            <a:gdLst>
              <a:gd name="connsiteX0" fmla="*/ 0 w 12241213"/>
              <a:gd name="connsiteY0" fmla="*/ 0 h 95891"/>
              <a:gd name="connsiteX1" fmla="*/ 12241213 w 12241213"/>
              <a:gd name="connsiteY1" fmla="*/ 0 h 95891"/>
              <a:gd name="connsiteX2" fmla="*/ 12241213 w 12241213"/>
              <a:gd name="connsiteY2" fmla="*/ 95891 h 95891"/>
              <a:gd name="connsiteX3" fmla="*/ 0 w 12241213"/>
              <a:gd name="connsiteY3" fmla="*/ 95891 h 95891"/>
              <a:gd name="connsiteX4" fmla="*/ 0 w 12241213"/>
              <a:gd name="connsiteY4" fmla="*/ 0 h 95891"/>
              <a:gd name="connsiteX0" fmla="*/ 0 w 12241213"/>
              <a:gd name="connsiteY0" fmla="*/ 191069 h 286960"/>
              <a:gd name="connsiteX1" fmla="*/ 12241213 w 12241213"/>
              <a:gd name="connsiteY1" fmla="*/ 0 h 286960"/>
              <a:gd name="connsiteX2" fmla="*/ 12241213 w 12241213"/>
              <a:gd name="connsiteY2" fmla="*/ 286960 h 286960"/>
              <a:gd name="connsiteX3" fmla="*/ 0 w 12241213"/>
              <a:gd name="connsiteY3" fmla="*/ 286960 h 286960"/>
              <a:gd name="connsiteX4" fmla="*/ 0 w 12241213"/>
              <a:gd name="connsiteY4" fmla="*/ 191069 h 28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213" h="286960">
                <a:moveTo>
                  <a:pt x="0" y="191069"/>
                </a:moveTo>
                <a:lnTo>
                  <a:pt x="12241213" y="0"/>
                </a:lnTo>
                <a:lnTo>
                  <a:pt x="12241213" y="286960"/>
                </a:lnTo>
                <a:lnTo>
                  <a:pt x="0" y="286960"/>
                </a:lnTo>
                <a:lnTo>
                  <a:pt x="0" y="191069"/>
                </a:lnTo>
                <a:close/>
              </a:path>
            </a:pathLst>
          </a:custGeom>
          <a:solidFill>
            <a:srgbClr val="AE128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5" b="1"/>
          <a:stretch/>
        </p:blipFill>
        <p:spPr bwMode="auto">
          <a:xfrm>
            <a:off x="9692600" y="0"/>
            <a:ext cx="2533581" cy="109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503982" y="4653136"/>
            <a:ext cx="11233248" cy="2246769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Perspectivas da Raízen para o setor </a:t>
            </a:r>
            <a:r>
              <a:rPr lang="pt-BR" sz="4000" b="1" dirty="0" smtClean="0">
                <a:solidFill>
                  <a:schemeClr val="bg1"/>
                </a:solidFill>
                <a:latin typeface="+mj-lt"/>
              </a:rPr>
              <a:t>sucroenergético</a:t>
            </a:r>
          </a:p>
          <a:p>
            <a:pPr algn="r"/>
            <a:endParaRPr lang="pt-BR" sz="4000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Luis Henrique Guimarães</a:t>
            </a:r>
            <a:endParaRPr lang="pt-BR" sz="2000" b="1" dirty="0">
              <a:solidFill>
                <a:schemeClr val="bg1"/>
              </a:solidFill>
              <a:latin typeface="+mj-lt"/>
            </a:endParaRPr>
          </a:p>
          <a:p>
            <a:endParaRPr lang="pt-BR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0369078" y="630932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15/09/2017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518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tângulo 43"/>
          <p:cNvSpPr/>
          <p:nvPr/>
        </p:nvSpPr>
        <p:spPr>
          <a:xfrm>
            <a:off x="0" y="6571038"/>
            <a:ext cx="12241213" cy="286962"/>
          </a:xfrm>
          <a:custGeom>
            <a:avLst/>
            <a:gdLst>
              <a:gd name="connsiteX0" fmla="*/ 0 w 12241213"/>
              <a:gd name="connsiteY0" fmla="*/ 0 h 95891"/>
              <a:gd name="connsiteX1" fmla="*/ 12241213 w 12241213"/>
              <a:gd name="connsiteY1" fmla="*/ 0 h 95891"/>
              <a:gd name="connsiteX2" fmla="*/ 12241213 w 12241213"/>
              <a:gd name="connsiteY2" fmla="*/ 95891 h 95891"/>
              <a:gd name="connsiteX3" fmla="*/ 0 w 12241213"/>
              <a:gd name="connsiteY3" fmla="*/ 95891 h 95891"/>
              <a:gd name="connsiteX4" fmla="*/ 0 w 12241213"/>
              <a:gd name="connsiteY4" fmla="*/ 0 h 95891"/>
              <a:gd name="connsiteX0" fmla="*/ 0 w 12241213"/>
              <a:gd name="connsiteY0" fmla="*/ 191069 h 286960"/>
              <a:gd name="connsiteX1" fmla="*/ 12241213 w 12241213"/>
              <a:gd name="connsiteY1" fmla="*/ 0 h 286960"/>
              <a:gd name="connsiteX2" fmla="*/ 12241213 w 12241213"/>
              <a:gd name="connsiteY2" fmla="*/ 286960 h 286960"/>
              <a:gd name="connsiteX3" fmla="*/ 0 w 12241213"/>
              <a:gd name="connsiteY3" fmla="*/ 286960 h 286960"/>
              <a:gd name="connsiteX4" fmla="*/ 0 w 12241213"/>
              <a:gd name="connsiteY4" fmla="*/ 191069 h 28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213" h="286960">
                <a:moveTo>
                  <a:pt x="0" y="191069"/>
                </a:moveTo>
                <a:lnTo>
                  <a:pt x="12241213" y="0"/>
                </a:lnTo>
                <a:lnTo>
                  <a:pt x="12241213" y="286960"/>
                </a:lnTo>
                <a:lnTo>
                  <a:pt x="0" y="286960"/>
                </a:lnTo>
                <a:lnTo>
                  <a:pt x="0" y="191069"/>
                </a:lnTo>
                <a:close/>
              </a:path>
            </a:pathLst>
          </a:custGeom>
          <a:solidFill>
            <a:srgbClr val="AE128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0" y="0"/>
            <a:ext cx="12241213" cy="764704"/>
          </a:xfrm>
          <a:prstGeom prst="rect">
            <a:avLst/>
          </a:prstGeom>
          <a:solidFill>
            <a:srgbClr val="AE128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pt-BR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Uma visão positiva do futuro</a:t>
            </a:r>
            <a:endParaRPr lang="pt-BR" sz="3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3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163" y="145107"/>
            <a:ext cx="1009113" cy="47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CaixaDeTexto 64"/>
          <p:cNvSpPr txBox="1"/>
          <p:nvPr/>
        </p:nvSpPr>
        <p:spPr>
          <a:xfrm>
            <a:off x="575990" y="1124744"/>
            <a:ext cx="110436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chemeClr val="bg1"/>
                </a:solidFill>
              </a:rPr>
              <a:t>A Raízen acredita firmemente que os bicombustíveis no geral, e mais especificamente  o etanol de 1ª e 2ª gerações, a bioeletricidade e o biogás, são </a:t>
            </a:r>
            <a:r>
              <a:rPr lang="pt-BR" sz="2400" b="1" i="1" dirty="0" smtClean="0">
                <a:solidFill>
                  <a:schemeClr val="bg1"/>
                </a:solidFill>
              </a:rPr>
              <a:t>estratégicos</a:t>
            </a:r>
            <a:r>
              <a:rPr lang="pt-BR" sz="2400" b="1" dirty="0" smtClean="0">
                <a:solidFill>
                  <a:schemeClr val="bg1"/>
                </a:solidFill>
              </a:rPr>
              <a:t>  para a matriz energética brasileira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b="1" dirty="0">
              <a:solidFill>
                <a:schemeClr val="bg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bg1"/>
                </a:solidFill>
              </a:rPr>
              <a:t>Podem garantir a </a:t>
            </a:r>
            <a:r>
              <a:rPr lang="pt-BR" sz="2400" b="1" i="1" dirty="0" smtClean="0">
                <a:solidFill>
                  <a:schemeClr val="bg1"/>
                </a:solidFill>
              </a:rPr>
              <a:t>segurança energética </a:t>
            </a:r>
            <a:r>
              <a:rPr lang="pt-BR" sz="2400" b="1" dirty="0" smtClean="0">
                <a:solidFill>
                  <a:schemeClr val="bg1"/>
                </a:solidFill>
              </a:rPr>
              <a:t>do país, importador líquido de combustíveis;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bg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bg1"/>
                </a:solidFill>
              </a:rPr>
              <a:t>Contribuir decisivamente para </a:t>
            </a:r>
            <a:r>
              <a:rPr lang="pt-BR" sz="2400" b="1" i="1" dirty="0" smtClean="0">
                <a:solidFill>
                  <a:schemeClr val="bg1"/>
                </a:solidFill>
              </a:rPr>
              <a:t>a redução das emissões </a:t>
            </a:r>
            <a:r>
              <a:rPr lang="pt-BR" sz="2400" b="1" dirty="0" smtClean="0">
                <a:solidFill>
                  <a:schemeClr val="bg1"/>
                </a:solidFill>
              </a:rPr>
              <a:t>de gases de efeito estufa permitindo o atingimento dos compromissos firmados na COP-21;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chemeClr val="bg1"/>
                </a:solidFill>
              </a:rPr>
              <a:t>A Raízen, além de acreditar nesse futuro, atua decisivamente no aumento de sua produtividade aliada a busca constante na segurança de suas operações;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i="1" dirty="0" smtClean="0">
                <a:solidFill>
                  <a:schemeClr val="bg1"/>
                </a:solidFill>
              </a:rPr>
              <a:t>Inovação</a:t>
            </a:r>
            <a:r>
              <a:rPr lang="pt-BR" sz="2400" b="1" dirty="0" smtClean="0">
                <a:solidFill>
                  <a:schemeClr val="bg1"/>
                </a:solidFill>
              </a:rPr>
              <a:t> e o efetivo desenvolvimento de novas tecnologias é a chave do sucesso.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56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23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aixaDeTexto 31"/>
          <p:cNvSpPr txBox="1"/>
          <p:nvPr/>
        </p:nvSpPr>
        <p:spPr>
          <a:xfrm>
            <a:off x="320722" y="2564903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Inovation</a:t>
            </a:r>
            <a:endParaRPr lang="en-US" sz="8000" dirty="0">
              <a:solidFill>
                <a:srgbClr val="FFC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-1" y="0"/>
            <a:ext cx="12241214" cy="68580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tx1">
                  <a:alpha val="6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"/>
          <a:stretch/>
        </p:blipFill>
        <p:spPr bwMode="auto">
          <a:xfrm>
            <a:off x="3024262" y="2276872"/>
            <a:ext cx="2664296" cy="248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5" b="1"/>
          <a:stretch/>
        </p:blipFill>
        <p:spPr bwMode="auto">
          <a:xfrm>
            <a:off x="431974" y="3501008"/>
            <a:ext cx="2533581" cy="109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287958" y="2852936"/>
            <a:ext cx="3168352" cy="70788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Inovação</a:t>
            </a:r>
            <a:endParaRPr lang="pt-BR" sz="40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cxnSp>
        <p:nvCxnSpPr>
          <p:cNvPr id="35" name="Conector reto 34"/>
          <p:cNvCxnSpPr/>
          <p:nvPr/>
        </p:nvCxnSpPr>
        <p:spPr>
          <a:xfrm>
            <a:off x="5544542" y="3604364"/>
            <a:ext cx="6552728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8" name="Grupo 9227"/>
          <p:cNvGrpSpPr/>
          <p:nvPr/>
        </p:nvGrpSpPr>
        <p:grpSpPr>
          <a:xfrm>
            <a:off x="5173387" y="1630760"/>
            <a:ext cx="1307259" cy="646112"/>
            <a:chOff x="2494742" y="1138774"/>
            <a:chExt cx="1307259" cy="646112"/>
          </a:xfrm>
        </p:grpSpPr>
        <p:sp>
          <p:nvSpPr>
            <p:cNvPr id="64" name="CaixaDeTexto 63"/>
            <p:cNvSpPr txBox="1"/>
            <p:nvPr/>
          </p:nvSpPr>
          <p:spPr>
            <a:xfrm>
              <a:off x="3142979" y="1307941"/>
              <a:ext cx="6590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E2</a:t>
              </a:r>
              <a:r>
                <a:rPr lang="pt-BR" sz="20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</a:t>
              </a:r>
              <a:endParaRPr lang="pt-BR" sz="2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9227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70606"/>
                </a:clrFrom>
                <a:clrTo>
                  <a:srgbClr val="0706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742" y="1138774"/>
              <a:ext cx="646113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40" name="Grupo 9239"/>
          <p:cNvGrpSpPr/>
          <p:nvPr/>
        </p:nvGrpSpPr>
        <p:grpSpPr>
          <a:xfrm>
            <a:off x="6848330" y="3935016"/>
            <a:ext cx="1972576" cy="646112"/>
            <a:chOff x="7128718" y="2422848"/>
            <a:chExt cx="1972576" cy="646112"/>
          </a:xfrm>
        </p:grpSpPr>
        <p:sp>
          <p:nvSpPr>
            <p:cNvPr id="97" name="CaixaDeTexto 96"/>
            <p:cNvSpPr txBox="1"/>
            <p:nvPr/>
          </p:nvSpPr>
          <p:spPr>
            <a:xfrm>
              <a:off x="7657288" y="2607404"/>
              <a:ext cx="1444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sz="2000" b="1" dirty="0" err="1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Geo</a:t>
              </a:r>
              <a:r>
                <a:rPr lang="pt-BR" sz="2000" dirty="0" err="1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Cana</a:t>
              </a:r>
              <a:endPara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9231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718" y="2422848"/>
              <a:ext cx="646113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36" name="Grupo 9235"/>
          <p:cNvGrpSpPr/>
          <p:nvPr/>
        </p:nvGrpSpPr>
        <p:grpSpPr>
          <a:xfrm>
            <a:off x="5181636" y="4799112"/>
            <a:ext cx="2307122" cy="646112"/>
            <a:chOff x="9327659" y="3944294"/>
            <a:chExt cx="2307122" cy="646112"/>
          </a:xfrm>
        </p:grpSpPr>
        <p:pic>
          <p:nvPicPr>
            <p:cNvPr id="9234" name="Picture 10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7659" y="3944294"/>
              <a:ext cx="646113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8" name="CaixaDeTexto 117"/>
            <p:cNvSpPr txBox="1"/>
            <p:nvPr/>
          </p:nvSpPr>
          <p:spPr>
            <a:xfrm>
              <a:off x="9866739" y="4160556"/>
              <a:ext cx="1768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Pentágono</a:t>
              </a:r>
              <a:endPara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840686" y="2422848"/>
            <a:ext cx="1703024" cy="646112"/>
            <a:chOff x="6432752" y="2249353"/>
            <a:chExt cx="1703024" cy="646112"/>
          </a:xfrm>
        </p:grpSpPr>
        <p:sp>
          <p:nvSpPr>
            <p:cNvPr id="29" name="CaixaDeTexto 28"/>
            <p:cNvSpPr txBox="1"/>
            <p:nvPr/>
          </p:nvSpPr>
          <p:spPr>
            <a:xfrm>
              <a:off x="7094837" y="2321361"/>
              <a:ext cx="10409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err="1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Biogas</a:t>
              </a:r>
              <a:endPara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752" y="2249353"/>
              <a:ext cx="646113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4848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tângulo 43"/>
          <p:cNvSpPr/>
          <p:nvPr/>
        </p:nvSpPr>
        <p:spPr>
          <a:xfrm>
            <a:off x="0" y="6571038"/>
            <a:ext cx="12241213" cy="286962"/>
          </a:xfrm>
          <a:custGeom>
            <a:avLst/>
            <a:gdLst>
              <a:gd name="connsiteX0" fmla="*/ 0 w 12241213"/>
              <a:gd name="connsiteY0" fmla="*/ 0 h 95891"/>
              <a:gd name="connsiteX1" fmla="*/ 12241213 w 12241213"/>
              <a:gd name="connsiteY1" fmla="*/ 0 h 95891"/>
              <a:gd name="connsiteX2" fmla="*/ 12241213 w 12241213"/>
              <a:gd name="connsiteY2" fmla="*/ 95891 h 95891"/>
              <a:gd name="connsiteX3" fmla="*/ 0 w 12241213"/>
              <a:gd name="connsiteY3" fmla="*/ 95891 h 95891"/>
              <a:gd name="connsiteX4" fmla="*/ 0 w 12241213"/>
              <a:gd name="connsiteY4" fmla="*/ 0 h 95891"/>
              <a:gd name="connsiteX0" fmla="*/ 0 w 12241213"/>
              <a:gd name="connsiteY0" fmla="*/ 191069 h 286960"/>
              <a:gd name="connsiteX1" fmla="*/ 12241213 w 12241213"/>
              <a:gd name="connsiteY1" fmla="*/ 0 h 286960"/>
              <a:gd name="connsiteX2" fmla="*/ 12241213 w 12241213"/>
              <a:gd name="connsiteY2" fmla="*/ 286960 h 286960"/>
              <a:gd name="connsiteX3" fmla="*/ 0 w 12241213"/>
              <a:gd name="connsiteY3" fmla="*/ 286960 h 286960"/>
              <a:gd name="connsiteX4" fmla="*/ 0 w 12241213"/>
              <a:gd name="connsiteY4" fmla="*/ 191069 h 28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213" h="286960">
                <a:moveTo>
                  <a:pt x="0" y="191069"/>
                </a:moveTo>
                <a:lnTo>
                  <a:pt x="12241213" y="0"/>
                </a:lnTo>
                <a:lnTo>
                  <a:pt x="12241213" y="286960"/>
                </a:lnTo>
                <a:lnTo>
                  <a:pt x="0" y="286960"/>
                </a:lnTo>
                <a:lnTo>
                  <a:pt x="0" y="191069"/>
                </a:lnTo>
                <a:close/>
              </a:path>
            </a:pathLst>
          </a:custGeom>
          <a:solidFill>
            <a:srgbClr val="AE128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0" y="0"/>
            <a:ext cx="12241213" cy="764704"/>
          </a:xfrm>
          <a:prstGeom prst="rect">
            <a:avLst/>
          </a:prstGeom>
          <a:solidFill>
            <a:srgbClr val="AE128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pt-BR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Etanol </a:t>
            </a:r>
            <a:r>
              <a:rPr lang="pt-BR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2G</a:t>
            </a:r>
            <a:endParaRPr lang="pt-BR" sz="3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6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163" y="145107"/>
            <a:ext cx="1009113" cy="47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14464" y="1351061"/>
            <a:ext cx="12226748" cy="4238179"/>
            <a:chOff x="14464" y="1351061"/>
            <a:chExt cx="12226748" cy="4238179"/>
          </a:xfrm>
        </p:grpSpPr>
        <p:sp>
          <p:nvSpPr>
            <p:cNvPr id="38" name="Retângulo 2"/>
            <p:cNvSpPr/>
            <p:nvPr/>
          </p:nvSpPr>
          <p:spPr>
            <a:xfrm>
              <a:off x="14464" y="1915782"/>
              <a:ext cx="5386062" cy="3673458"/>
            </a:xfrm>
            <a:custGeom>
              <a:avLst/>
              <a:gdLst>
                <a:gd name="connsiteX0" fmla="*/ 0 w 6120606"/>
                <a:gd name="connsiteY0" fmla="*/ 0 h 4680520"/>
                <a:gd name="connsiteX1" fmla="*/ 6120606 w 6120606"/>
                <a:gd name="connsiteY1" fmla="*/ 0 h 4680520"/>
                <a:gd name="connsiteX2" fmla="*/ 6120606 w 6120606"/>
                <a:gd name="connsiteY2" fmla="*/ 4680520 h 4680520"/>
                <a:gd name="connsiteX3" fmla="*/ 0 w 6120606"/>
                <a:gd name="connsiteY3" fmla="*/ 4680520 h 4680520"/>
                <a:gd name="connsiteX4" fmla="*/ 0 w 6120606"/>
                <a:gd name="connsiteY4" fmla="*/ 0 h 4680520"/>
                <a:gd name="connsiteX0" fmla="*/ 0 w 6925823"/>
                <a:gd name="connsiteY0" fmla="*/ 0 h 4680520"/>
                <a:gd name="connsiteX1" fmla="*/ 6925823 w 6925823"/>
                <a:gd name="connsiteY1" fmla="*/ 13648 h 4680520"/>
                <a:gd name="connsiteX2" fmla="*/ 6120606 w 6925823"/>
                <a:gd name="connsiteY2" fmla="*/ 4680520 h 4680520"/>
                <a:gd name="connsiteX3" fmla="*/ 0 w 6925823"/>
                <a:gd name="connsiteY3" fmla="*/ 4680520 h 4680520"/>
                <a:gd name="connsiteX4" fmla="*/ 0 w 6925823"/>
                <a:gd name="connsiteY4" fmla="*/ 0 h 4680520"/>
                <a:gd name="connsiteX0" fmla="*/ 0 w 6925823"/>
                <a:gd name="connsiteY0" fmla="*/ 0 h 4680520"/>
                <a:gd name="connsiteX1" fmla="*/ 6925823 w 6925823"/>
                <a:gd name="connsiteY1" fmla="*/ 13648 h 4680520"/>
                <a:gd name="connsiteX2" fmla="*/ 6383141 w 6925823"/>
                <a:gd name="connsiteY2" fmla="*/ 4680520 h 4680520"/>
                <a:gd name="connsiteX3" fmla="*/ 0 w 6925823"/>
                <a:gd name="connsiteY3" fmla="*/ 4680520 h 4680520"/>
                <a:gd name="connsiteX4" fmla="*/ 0 w 6925823"/>
                <a:gd name="connsiteY4" fmla="*/ 0 h 4680520"/>
                <a:gd name="connsiteX0" fmla="*/ 0 w 6925823"/>
                <a:gd name="connsiteY0" fmla="*/ 1138 h 4681658"/>
                <a:gd name="connsiteX1" fmla="*/ 6925823 w 6925823"/>
                <a:gd name="connsiteY1" fmla="*/ 0 h 4681658"/>
                <a:gd name="connsiteX2" fmla="*/ 6383141 w 6925823"/>
                <a:gd name="connsiteY2" fmla="*/ 4681658 h 4681658"/>
                <a:gd name="connsiteX3" fmla="*/ 0 w 6925823"/>
                <a:gd name="connsiteY3" fmla="*/ 4681658 h 4681658"/>
                <a:gd name="connsiteX4" fmla="*/ 0 w 6925823"/>
                <a:gd name="connsiteY4" fmla="*/ 1138 h 4681658"/>
                <a:gd name="connsiteX0" fmla="*/ 0 w 6925823"/>
                <a:gd name="connsiteY0" fmla="*/ 1138 h 4681658"/>
                <a:gd name="connsiteX1" fmla="*/ 6925823 w 6925823"/>
                <a:gd name="connsiteY1" fmla="*/ 0 h 4681658"/>
                <a:gd name="connsiteX2" fmla="*/ 6716703 w 6925823"/>
                <a:gd name="connsiteY2" fmla="*/ 4681658 h 4681658"/>
                <a:gd name="connsiteX3" fmla="*/ 0 w 6925823"/>
                <a:gd name="connsiteY3" fmla="*/ 4681658 h 4681658"/>
                <a:gd name="connsiteX4" fmla="*/ 0 w 6925823"/>
                <a:gd name="connsiteY4" fmla="*/ 1138 h 468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5823" h="4681658">
                  <a:moveTo>
                    <a:pt x="0" y="1138"/>
                  </a:moveTo>
                  <a:lnTo>
                    <a:pt x="6925823" y="0"/>
                  </a:lnTo>
                  <a:lnTo>
                    <a:pt x="6716703" y="4681658"/>
                  </a:lnTo>
                  <a:lnTo>
                    <a:pt x="0" y="4681658"/>
                  </a:lnTo>
                  <a:lnTo>
                    <a:pt x="0" y="113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68000" rtlCol="0" anchor="ctr"/>
            <a:lstStyle/>
            <a:p>
              <a:r>
                <a:rPr lang="pt-B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Produção E2G : </a:t>
              </a:r>
              <a:r>
                <a:rPr lang="pt-BR" sz="3200" b="1" dirty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6,9</a:t>
              </a:r>
              <a:r>
                <a:rPr lang="pt-B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milhões litros</a:t>
              </a:r>
              <a:endPara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pt-BR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Disponibilidade: </a:t>
              </a:r>
              <a:r>
                <a:rPr lang="pt-BR" sz="3200" b="1" dirty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58,9%</a:t>
              </a:r>
            </a:p>
            <a:p>
              <a:r>
                <a:rPr lang="pt-BR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Biomassa: </a:t>
              </a:r>
              <a:r>
                <a:rPr lang="pt-BR" sz="3200" b="1" dirty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32,5 k </a:t>
              </a:r>
              <a:r>
                <a:rPr lang="pt-BR" sz="3200" b="1" dirty="0" smtClean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TBS(*)</a:t>
              </a:r>
            </a:p>
            <a:p>
              <a:r>
                <a:rPr lang="pt-BR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(*) Tonelada de Biomassa Seca </a:t>
              </a:r>
            </a:p>
            <a:p>
              <a:endParaRPr lang="pt-B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 smtClean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Comissionamento de Fermentação C5 </a:t>
              </a:r>
              <a:r>
                <a:rPr lang="pt-BR" sz="1600" dirty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 </a:t>
              </a:r>
              <a:r>
                <a:rPr lang="pt-BR" sz="1600" dirty="0" err="1" smtClean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Co-fermentação</a:t>
              </a:r>
              <a:r>
                <a:rPr lang="pt-BR" sz="1600" dirty="0" smtClean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durante a </a:t>
              </a:r>
              <a:r>
                <a:rPr lang="pt-BR" sz="1600" dirty="0" err="1" smtClean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entresafra</a:t>
              </a:r>
              <a:endParaRPr lang="pt-BR" sz="16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 smtClean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Operação estável do </a:t>
              </a:r>
              <a:r>
                <a:rPr lang="pt-BR" sz="1600" dirty="0" err="1" smtClean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Pré</a:t>
              </a:r>
              <a:r>
                <a:rPr lang="pt-BR" sz="1600" dirty="0" smtClean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-Tratamento</a:t>
              </a:r>
              <a:endParaRPr lang="pt-BR" sz="16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 smtClean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Limitação </a:t>
              </a:r>
              <a:r>
                <a:rPr lang="pt-BR" sz="1600" dirty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pt-BR" sz="1600" dirty="0" smtClean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Filtração de Lignina</a:t>
              </a:r>
              <a:endParaRPr lang="pt-BR" sz="16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990851" y="1351061"/>
              <a:ext cx="4165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Safra</a:t>
              </a:r>
              <a:r>
                <a:rPr lang="pt-BR" sz="2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16/17</a:t>
              </a:r>
              <a:endPara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1045790" y="2494514"/>
              <a:ext cx="2143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1045790" y="2991032"/>
              <a:ext cx="2143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/>
            <p:cNvSpPr/>
            <p:nvPr/>
          </p:nvSpPr>
          <p:spPr>
            <a:xfrm>
              <a:off x="1045790" y="3471980"/>
              <a:ext cx="2143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2"/>
            <p:cNvSpPr/>
            <p:nvPr/>
          </p:nvSpPr>
          <p:spPr>
            <a:xfrm>
              <a:off x="5298926" y="1915782"/>
              <a:ext cx="4638104" cy="3673458"/>
            </a:xfrm>
            <a:custGeom>
              <a:avLst/>
              <a:gdLst>
                <a:gd name="connsiteX0" fmla="*/ 0 w 6120606"/>
                <a:gd name="connsiteY0" fmla="*/ 0 h 4680520"/>
                <a:gd name="connsiteX1" fmla="*/ 6120606 w 6120606"/>
                <a:gd name="connsiteY1" fmla="*/ 0 h 4680520"/>
                <a:gd name="connsiteX2" fmla="*/ 6120606 w 6120606"/>
                <a:gd name="connsiteY2" fmla="*/ 4680520 h 4680520"/>
                <a:gd name="connsiteX3" fmla="*/ 0 w 6120606"/>
                <a:gd name="connsiteY3" fmla="*/ 4680520 h 4680520"/>
                <a:gd name="connsiteX4" fmla="*/ 0 w 6120606"/>
                <a:gd name="connsiteY4" fmla="*/ 0 h 4680520"/>
                <a:gd name="connsiteX0" fmla="*/ 0 w 6925823"/>
                <a:gd name="connsiteY0" fmla="*/ 0 h 4680520"/>
                <a:gd name="connsiteX1" fmla="*/ 6925823 w 6925823"/>
                <a:gd name="connsiteY1" fmla="*/ 13648 h 4680520"/>
                <a:gd name="connsiteX2" fmla="*/ 6120606 w 6925823"/>
                <a:gd name="connsiteY2" fmla="*/ 4680520 h 4680520"/>
                <a:gd name="connsiteX3" fmla="*/ 0 w 6925823"/>
                <a:gd name="connsiteY3" fmla="*/ 4680520 h 4680520"/>
                <a:gd name="connsiteX4" fmla="*/ 0 w 6925823"/>
                <a:gd name="connsiteY4" fmla="*/ 0 h 4680520"/>
                <a:gd name="connsiteX0" fmla="*/ 0 w 6925823"/>
                <a:gd name="connsiteY0" fmla="*/ 0 h 4680520"/>
                <a:gd name="connsiteX1" fmla="*/ 6925823 w 6925823"/>
                <a:gd name="connsiteY1" fmla="*/ 13648 h 4680520"/>
                <a:gd name="connsiteX2" fmla="*/ 6383141 w 6925823"/>
                <a:gd name="connsiteY2" fmla="*/ 4680520 h 4680520"/>
                <a:gd name="connsiteX3" fmla="*/ 0 w 6925823"/>
                <a:gd name="connsiteY3" fmla="*/ 4680520 h 4680520"/>
                <a:gd name="connsiteX4" fmla="*/ 0 w 6925823"/>
                <a:gd name="connsiteY4" fmla="*/ 0 h 4680520"/>
                <a:gd name="connsiteX0" fmla="*/ 0 w 6925823"/>
                <a:gd name="connsiteY0" fmla="*/ 1138 h 4681658"/>
                <a:gd name="connsiteX1" fmla="*/ 6925823 w 6925823"/>
                <a:gd name="connsiteY1" fmla="*/ 0 h 4681658"/>
                <a:gd name="connsiteX2" fmla="*/ 6383141 w 6925823"/>
                <a:gd name="connsiteY2" fmla="*/ 4681658 h 4681658"/>
                <a:gd name="connsiteX3" fmla="*/ 0 w 6925823"/>
                <a:gd name="connsiteY3" fmla="*/ 4681658 h 4681658"/>
                <a:gd name="connsiteX4" fmla="*/ 0 w 6925823"/>
                <a:gd name="connsiteY4" fmla="*/ 1138 h 4681658"/>
                <a:gd name="connsiteX0" fmla="*/ 0 w 6925823"/>
                <a:gd name="connsiteY0" fmla="*/ 1138 h 4681658"/>
                <a:gd name="connsiteX1" fmla="*/ 6925823 w 6925823"/>
                <a:gd name="connsiteY1" fmla="*/ 0 h 4681658"/>
                <a:gd name="connsiteX2" fmla="*/ 6716703 w 6925823"/>
                <a:gd name="connsiteY2" fmla="*/ 4681658 h 4681658"/>
                <a:gd name="connsiteX3" fmla="*/ 0 w 6925823"/>
                <a:gd name="connsiteY3" fmla="*/ 4681658 h 4681658"/>
                <a:gd name="connsiteX4" fmla="*/ 0 w 6925823"/>
                <a:gd name="connsiteY4" fmla="*/ 1138 h 4681658"/>
                <a:gd name="connsiteX0" fmla="*/ 167972 w 7093795"/>
                <a:gd name="connsiteY0" fmla="*/ 1138 h 4681658"/>
                <a:gd name="connsiteX1" fmla="*/ 7093795 w 7093795"/>
                <a:gd name="connsiteY1" fmla="*/ 0 h 4681658"/>
                <a:gd name="connsiteX2" fmla="*/ 6884675 w 7093795"/>
                <a:gd name="connsiteY2" fmla="*/ 4681658 h 4681658"/>
                <a:gd name="connsiteX3" fmla="*/ 0 w 7093795"/>
                <a:gd name="connsiteY3" fmla="*/ 4681658 h 4681658"/>
                <a:gd name="connsiteX4" fmla="*/ 167972 w 7093795"/>
                <a:gd name="connsiteY4" fmla="*/ 1138 h 468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3795" h="4681658">
                  <a:moveTo>
                    <a:pt x="167972" y="1138"/>
                  </a:moveTo>
                  <a:lnTo>
                    <a:pt x="7093795" y="0"/>
                  </a:lnTo>
                  <a:lnTo>
                    <a:pt x="6884675" y="4681658"/>
                  </a:lnTo>
                  <a:lnTo>
                    <a:pt x="0" y="4681658"/>
                  </a:lnTo>
                  <a:lnTo>
                    <a:pt x="167972" y="113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r>
                <a:rPr lang="pt-B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Produção E2G : </a:t>
              </a:r>
              <a:r>
                <a:rPr lang="pt-BR" sz="3200" b="1" dirty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15 </a:t>
              </a:r>
              <a:r>
                <a:rPr lang="pt-BR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milhões litros</a:t>
              </a:r>
              <a:endPara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pt-BR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Disponibilidade: </a:t>
              </a:r>
              <a:r>
                <a:rPr lang="pt-BR" sz="3200" b="1" dirty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69%</a:t>
              </a:r>
              <a:endParaRPr lang="pt-BR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pt-B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Biomassa: </a:t>
              </a:r>
              <a:r>
                <a:rPr lang="pt-BR" sz="3200" b="1" dirty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83,9 k </a:t>
              </a:r>
              <a:r>
                <a:rPr lang="pt-BR" sz="3200" b="1" dirty="0" smtClean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TBS (*)</a:t>
              </a:r>
              <a:endParaRPr lang="pt-BR" sz="32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pt-BR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(*) Tonelada de Biomassa Seca</a:t>
              </a:r>
            </a:p>
            <a:p>
              <a:endParaRPr lang="pt-B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400" dirty="0" smtClean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Consolidação da Fermentação sem Reciclo</a:t>
              </a:r>
              <a:endParaRPr lang="pt-BR" sz="14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400" dirty="0" smtClean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Otimização da Qualidade de Biomassa (Remoção de Pedras – Lavador de Bagaço)</a:t>
              </a:r>
              <a:endParaRPr lang="pt-BR" sz="14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400" dirty="0" smtClean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Desenvolvimento de novas tecnologias  de Separação de Lignina</a:t>
              </a:r>
              <a:endParaRPr lang="pt-BR" sz="14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5792068" y="1351414"/>
              <a:ext cx="40009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Safra</a:t>
              </a:r>
              <a:r>
                <a:rPr lang="pt-BR" sz="2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17/18</a:t>
              </a:r>
              <a:endPara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1011333" y="1846613"/>
              <a:ext cx="4176000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/>
            <p:cNvSpPr/>
            <p:nvPr/>
          </p:nvSpPr>
          <p:spPr>
            <a:xfrm>
              <a:off x="5405682" y="1846613"/>
              <a:ext cx="3960000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5577712" y="2494514"/>
              <a:ext cx="2143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/>
            <p:cNvSpPr/>
            <p:nvPr/>
          </p:nvSpPr>
          <p:spPr>
            <a:xfrm>
              <a:off x="5577712" y="2991032"/>
              <a:ext cx="2143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5577712" y="3471980"/>
              <a:ext cx="2143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Retângulo 2"/>
            <p:cNvSpPr/>
            <p:nvPr/>
          </p:nvSpPr>
          <p:spPr>
            <a:xfrm>
              <a:off x="9705927" y="1915782"/>
              <a:ext cx="2535285" cy="3673458"/>
            </a:xfrm>
            <a:custGeom>
              <a:avLst/>
              <a:gdLst>
                <a:gd name="connsiteX0" fmla="*/ 0 w 2448198"/>
                <a:gd name="connsiteY0" fmla="*/ 0 h 3673458"/>
                <a:gd name="connsiteX1" fmla="*/ 2448198 w 2448198"/>
                <a:gd name="connsiteY1" fmla="*/ 0 h 3673458"/>
                <a:gd name="connsiteX2" fmla="*/ 2448198 w 2448198"/>
                <a:gd name="connsiteY2" fmla="*/ 3673458 h 3673458"/>
                <a:gd name="connsiteX3" fmla="*/ 0 w 2448198"/>
                <a:gd name="connsiteY3" fmla="*/ 3673458 h 3673458"/>
                <a:gd name="connsiteX4" fmla="*/ 0 w 2448198"/>
                <a:gd name="connsiteY4" fmla="*/ 0 h 3673458"/>
                <a:gd name="connsiteX0" fmla="*/ 58057 w 2506255"/>
                <a:gd name="connsiteY0" fmla="*/ 0 h 3673458"/>
                <a:gd name="connsiteX1" fmla="*/ 2506255 w 2506255"/>
                <a:gd name="connsiteY1" fmla="*/ 0 h 3673458"/>
                <a:gd name="connsiteX2" fmla="*/ 2506255 w 2506255"/>
                <a:gd name="connsiteY2" fmla="*/ 3673458 h 3673458"/>
                <a:gd name="connsiteX3" fmla="*/ 0 w 2506255"/>
                <a:gd name="connsiteY3" fmla="*/ 3673458 h 3673458"/>
                <a:gd name="connsiteX4" fmla="*/ 58057 w 2506255"/>
                <a:gd name="connsiteY4" fmla="*/ 0 h 3673458"/>
                <a:gd name="connsiteX0" fmla="*/ 116114 w 2564312"/>
                <a:gd name="connsiteY0" fmla="*/ 0 h 3673458"/>
                <a:gd name="connsiteX1" fmla="*/ 2564312 w 2564312"/>
                <a:gd name="connsiteY1" fmla="*/ 0 h 3673458"/>
                <a:gd name="connsiteX2" fmla="*/ 2564312 w 2564312"/>
                <a:gd name="connsiteY2" fmla="*/ 3673458 h 3673458"/>
                <a:gd name="connsiteX3" fmla="*/ 0 w 2564312"/>
                <a:gd name="connsiteY3" fmla="*/ 3673458 h 3673458"/>
                <a:gd name="connsiteX4" fmla="*/ 116114 w 2564312"/>
                <a:gd name="connsiteY4" fmla="*/ 0 h 367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312" h="3673458">
                  <a:moveTo>
                    <a:pt x="116114" y="0"/>
                  </a:moveTo>
                  <a:lnTo>
                    <a:pt x="2564312" y="0"/>
                  </a:lnTo>
                  <a:lnTo>
                    <a:pt x="2564312" y="3673458"/>
                  </a:lnTo>
                  <a:lnTo>
                    <a:pt x="0" y="3673458"/>
                  </a:lnTo>
                  <a:lnTo>
                    <a:pt x="116114" y="0"/>
                  </a:lnTo>
                  <a:close/>
                </a:path>
              </a:pathLst>
            </a:custGeom>
            <a:solidFill>
              <a:srgbClr val="FFC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tlCol="0" anchor="ctr"/>
            <a:lstStyle/>
            <a:p>
              <a:endParaRPr lang="pt-BR" sz="14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468"/>
          <a:stretch/>
        </p:blipFill>
        <p:spPr bwMode="auto">
          <a:xfrm>
            <a:off x="-1" y="760516"/>
            <a:ext cx="1152055" cy="20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8"/>
          <a:stretch/>
        </p:blipFill>
        <p:spPr bwMode="auto">
          <a:xfrm>
            <a:off x="11357463" y="5993185"/>
            <a:ext cx="799149" cy="72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117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92" b="8515"/>
          <a:stretch/>
        </p:blipFill>
        <p:spPr>
          <a:xfrm>
            <a:off x="0" y="0"/>
            <a:ext cx="12241213" cy="6858000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0" y="0"/>
            <a:ext cx="12241213" cy="764704"/>
          </a:xfrm>
          <a:prstGeom prst="rect">
            <a:avLst/>
          </a:prstGeom>
          <a:solidFill>
            <a:srgbClr val="AE128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Biogás</a:t>
            </a:r>
            <a:endParaRPr lang="en-US" sz="3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6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163" y="145107"/>
            <a:ext cx="1009113" cy="47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-1" y="1846613"/>
            <a:ext cx="12241214" cy="5011387"/>
            <a:chOff x="-1" y="1846613"/>
            <a:chExt cx="12241214" cy="5011387"/>
          </a:xfrm>
        </p:grpSpPr>
        <p:sp>
          <p:nvSpPr>
            <p:cNvPr id="26" name="Retângulo 43"/>
            <p:cNvSpPr/>
            <p:nvPr/>
          </p:nvSpPr>
          <p:spPr>
            <a:xfrm>
              <a:off x="0" y="6571038"/>
              <a:ext cx="12241213" cy="286962"/>
            </a:xfrm>
            <a:custGeom>
              <a:avLst/>
              <a:gdLst>
                <a:gd name="connsiteX0" fmla="*/ 0 w 12241213"/>
                <a:gd name="connsiteY0" fmla="*/ 0 h 95891"/>
                <a:gd name="connsiteX1" fmla="*/ 12241213 w 12241213"/>
                <a:gd name="connsiteY1" fmla="*/ 0 h 95891"/>
                <a:gd name="connsiteX2" fmla="*/ 12241213 w 12241213"/>
                <a:gd name="connsiteY2" fmla="*/ 95891 h 95891"/>
                <a:gd name="connsiteX3" fmla="*/ 0 w 12241213"/>
                <a:gd name="connsiteY3" fmla="*/ 95891 h 95891"/>
                <a:gd name="connsiteX4" fmla="*/ 0 w 12241213"/>
                <a:gd name="connsiteY4" fmla="*/ 0 h 95891"/>
                <a:gd name="connsiteX0" fmla="*/ 0 w 12241213"/>
                <a:gd name="connsiteY0" fmla="*/ 191069 h 286960"/>
                <a:gd name="connsiteX1" fmla="*/ 12241213 w 12241213"/>
                <a:gd name="connsiteY1" fmla="*/ 0 h 286960"/>
                <a:gd name="connsiteX2" fmla="*/ 12241213 w 12241213"/>
                <a:gd name="connsiteY2" fmla="*/ 286960 h 286960"/>
                <a:gd name="connsiteX3" fmla="*/ 0 w 12241213"/>
                <a:gd name="connsiteY3" fmla="*/ 286960 h 286960"/>
                <a:gd name="connsiteX4" fmla="*/ 0 w 12241213"/>
                <a:gd name="connsiteY4" fmla="*/ 191069 h 28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1213" h="286960">
                  <a:moveTo>
                    <a:pt x="0" y="191069"/>
                  </a:moveTo>
                  <a:lnTo>
                    <a:pt x="12241213" y="0"/>
                  </a:lnTo>
                  <a:lnTo>
                    <a:pt x="12241213" y="286960"/>
                  </a:lnTo>
                  <a:lnTo>
                    <a:pt x="0" y="286960"/>
                  </a:lnTo>
                  <a:lnTo>
                    <a:pt x="0" y="191069"/>
                  </a:lnTo>
                  <a:close/>
                </a:path>
              </a:pathLst>
            </a:custGeom>
            <a:solidFill>
              <a:srgbClr val="AE128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etângulo 2"/>
            <p:cNvSpPr/>
            <p:nvPr/>
          </p:nvSpPr>
          <p:spPr>
            <a:xfrm>
              <a:off x="-1" y="1915782"/>
              <a:ext cx="8136831" cy="4655256"/>
            </a:xfrm>
            <a:custGeom>
              <a:avLst/>
              <a:gdLst>
                <a:gd name="connsiteX0" fmla="*/ 0 w 6120606"/>
                <a:gd name="connsiteY0" fmla="*/ 0 h 4680520"/>
                <a:gd name="connsiteX1" fmla="*/ 6120606 w 6120606"/>
                <a:gd name="connsiteY1" fmla="*/ 0 h 4680520"/>
                <a:gd name="connsiteX2" fmla="*/ 6120606 w 6120606"/>
                <a:gd name="connsiteY2" fmla="*/ 4680520 h 4680520"/>
                <a:gd name="connsiteX3" fmla="*/ 0 w 6120606"/>
                <a:gd name="connsiteY3" fmla="*/ 4680520 h 4680520"/>
                <a:gd name="connsiteX4" fmla="*/ 0 w 6120606"/>
                <a:gd name="connsiteY4" fmla="*/ 0 h 4680520"/>
                <a:gd name="connsiteX0" fmla="*/ 0 w 6925823"/>
                <a:gd name="connsiteY0" fmla="*/ 0 h 4680520"/>
                <a:gd name="connsiteX1" fmla="*/ 6925823 w 6925823"/>
                <a:gd name="connsiteY1" fmla="*/ 13648 h 4680520"/>
                <a:gd name="connsiteX2" fmla="*/ 6120606 w 6925823"/>
                <a:gd name="connsiteY2" fmla="*/ 4680520 h 4680520"/>
                <a:gd name="connsiteX3" fmla="*/ 0 w 6925823"/>
                <a:gd name="connsiteY3" fmla="*/ 4680520 h 4680520"/>
                <a:gd name="connsiteX4" fmla="*/ 0 w 6925823"/>
                <a:gd name="connsiteY4" fmla="*/ 0 h 4680520"/>
                <a:gd name="connsiteX0" fmla="*/ 0 w 6925823"/>
                <a:gd name="connsiteY0" fmla="*/ 0 h 4680520"/>
                <a:gd name="connsiteX1" fmla="*/ 6925823 w 6925823"/>
                <a:gd name="connsiteY1" fmla="*/ 13648 h 4680520"/>
                <a:gd name="connsiteX2" fmla="*/ 6383141 w 6925823"/>
                <a:gd name="connsiteY2" fmla="*/ 4680520 h 4680520"/>
                <a:gd name="connsiteX3" fmla="*/ 0 w 6925823"/>
                <a:gd name="connsiteY3" fmla="*/ 4680520 h 4680520"/>
                <a:gd name="connsiteX4" fmla="*/ 0 w 6925823"/>
                <a:gd name="connsiteY4" fmla="*/ 0 h 4680520"/>
                <a:gd name="connsiteX0" fmla="*/ 0 w 6925823"/>
                <a:gd name="connsiteY0" fmla="*/ 1138 h 4681658"/>
                <a:gd name="connsiteX1" fmla="*/ 6925823 w 6925823"/>
                <a:gd name="connsiteY1" fmla="*/ 0 h 4681658"/>
                <a:gd name="connsiteX2" fmla="*/ 6383141 w 6925823"/>
                <a:gd name="connsiteY2" fmla="*/ 4681658 h 4681658"/>
                <a:gd name="connsiteX3" fmla="*/ 0 w 6925823"/>
                <a:gd name="connsiteY3" fmla="*/ 4681658 h 4681658"/>
                <a:gd name="connsiteX4" fmla="*/ 0 w 6925823"/>
                <a:gd name="connsiteY4" fmla="*/ 1138 h 468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5823" h="4681658">
                  <a:moveTo>
                    <a:pt x="0" y="1138"/>
                  </a:moveTo>
                  <a:lnTo>
                    <a:pt x="6925823" y="0"/>
                  </a:lnTo>
                  <a:lnTo>
                    <a:pt x="6383141" y="4681658"/>
                  </a:lnTo>
                  <a:lnTo>
                    <a:pt x="0" y="4681658"/>
                  </a:lnTo>
                  <a:lnTo>
                    <a:pt x="0" y="113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Retângulo 2"/>
            <p:cNvSpPr/>
            <p:nvPr/>
          </p:nvSpPr>
          <p:spPr>
            <a:xfrm>
              <a:off x="-1" y="1915782"/>
              <a:ext cx="7992815" cy="924485"/>
            </a:xfrm>
            <a:custGeom>
              <a:avLst/>
              <a:gdLst>
                <a:gd name="connsiteX0" fmla="*/ 0 w 6120606"/>
                <a:gd name="connsiteY0" fmla="*/ 0 h 4680520"/>
                <a:gd name="connsiteX1" fmla="*/ 6120606 w 6120606"/>
                <a:gd name="connsiteY1" fmla="*/ 0 h 4680520"/>
                <a:gd name="connsiteX2" fmla="*/ 6120606 w 6120606"/>
                <a:gd name="connsiteY2" fmla="*/ 4680520 h 4680520"/>
                <a:gd name="connsiteX3" fmla="*/ 0 w 6120606"/>
                <a:gd name="connsiteY3" fmla="*/ 4680520 h 4680520"/>
                <a:gd name="connsiteX4" fmla="*/ 0 w 6120606"/>
                <a:gd name="connsiteY4" fmla="*/ 0 h 4680520"/>
                <a:gd name="connsiteX0" fmla="*/ 0 w 6925823"/>
                <a:gd name="connsiteY0" fmla="*/ 0 h 4680520"/>
                <a:gd name="connsiteX1" fmla="*/ 6925823 w 6925823"/>
                <a:gd name="connsiteY1" fmla="*/ 13648 h 4680520"/>
                <a:gd name="connsiteX2" fmla="*/ 6120606 w 6925823"/>
                <a:gd name="connsiteY2" fmla="*/ 4680520 h 4680520"/>
                <a:gd name="connsiteX3" fmla="*/ 0 w 6925823"/>
                <a:gd name="connsiteY3" fmla="*/ 4680520 h 4680520"/>
                <a:gd name="connsiteX4" fmla="*/ 0 w 6925823"/>
                <a:gd name="connsiteY4" fmla="*/ 0 h 4680520"/>
                <a:gd name="connsiteX0" fmla="*/ 0 w 6925823"/>
                <a:gd name="connsiteY0" fmla="*/ 0 h 4680520"/>
                <a:gd name="connsiteX1" fmla="*/ 6925823 w 6925823"/>
                <a:gd name="connsiteY1" fmla="*/ 13648 h 4680520"/>
                <a:gd name="connsiteX2" fmla="*/ 6383141 w 6925823"/>
                <a:gd name="connsiteY2" fmla="*/ 4680520 h 4680520"/>
                <a:gd name="connsiteX3" fmla="*/ 0 w 6925823"/>
                <a:gd name="connsiteY3" fmla="*/ 4680520 h 4680520"/>
                <a:gd name="connsiteX4" fmla="*/ 0 w 6925823"/>
                <a:gd name="connsiteY4" fmla="*/ 0 h 4680520"/>
                <a:gd name="connsiteX0" fmla="*/ 0 w 6925823"/>
                <a:gd name="connsiteY0" fmla="*/ 1138 h 4681658"/>
                <a:gd name="connsiteX1" fmla="*/ 6925823 w 6925823"/>
                <a:gd name="connsiteY1" fmla="*/ 0 h 4681658"/>
                <a:gd name="connsiteX2" fmla="*/ 6383141 w 6925823"/>
                <a:gd name="connsiteY2" fmla="*/ 4681658 h 4681658"/>
                <a:gd name="connsiteX3" fmla="*/ 0 w 6925823"/>
                <a:gd name="connsiteY3" fmla="*/ 4681658 h 4681658"/>
                <a:gd name="connsiteX4" fmla="*/ 0 w 6925823"/>
                <a:gd name="connsiteY4" fmla="*/ 1138 h 4681658"/>
                <a:gd name="connsiteX0" fmla="*/ 0 w 6925823"/>
                <a:gd name="connsiteY0" fmla="*/ 1138 h 4681658"/>
                <a:gd name="connsiteX1" fmla="*/ 6925823 w 6925823"/>
                <a:gd name="connsiteY1" fmla="*/ 0 h 4681658"/>
                <a:gd name="connsiteX2" fmla="*/ 6745072 w 6925823"/>
                <a:gd name="connsiteY2" fmla="*/ 4681658 h 4681658"/>
                <a:gd name="connsiteX3" fmla="*/ 0 w 6925823"/>
                <a:gd name="connsiteY3" fmla="*/ 4681658 h 4681658"/>
                <a:gd name="connsiteX4" fmla="*/ 0 w 6925823"/>
                <a:gd name="connsiteY4" fmla="*/ 1138 h 468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5823" h="4681658">
                  <a:moveTo>
                    <a:pt x="0" y="1138"/>
                  </a:moveTo>
                  <a:lnTo>
                    <a:pt x="6925823" y="0"/>
                  </a:lnTo>
                  <a:lnTo>
                    <a:pt x="6745072" y="4681658"/>
                  </a:lnTo>
                  <a:lnTo>
                    <a:pt x="0" y="4681658"/>
                  </a:lnTo>
                  <a:lnTo>
                    <a:pt x="0" y="113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011333" y="1846613"/>
              <a:ext cx="11229880" cy="4172469"/>
              <a:chOff x="1011333" y="1846613"/>
              <a:chExt cx="11229880" cy="4172469"/>
            </a:xfrm>
          </p:grpSpPr>
          <p:sp>
            <p:nvSpPr>
              <p:cNvPr id="32" name="Retângulo 31"/>
              <p:cNvSpPr/>
              <p:nvPr/>
            </p:nvSpPr>
            <p:spPr>
              <a:xfrm>
                <a:off x="1011333" y="1846613"/>
                <a:ext cx="5112568" cy="45719"/>
              </a:xfrm>
              <a:prstGeom prst="rect">
                <a:avLst/>
              </a:prstGeom>
              <a:solidFill>
                <a:srgbClr val="64F2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6" name="Grupo 35"/>
              <p:cNvGrpSpPr/>
              <p:nvPr/>
            </p:nvGrpSpPr>
            <p:grpSpPr>
              <a:xfrm>
                <a:off x="1011333" y="3071862"/>
                <a:ext cx="4317185" cy="1354217"/>
                <a:chOff x="6552654" y="2046042"/>
                <a:chExt cx="4317185" cy="1354217"/>
              </a:xfrm>
            </p:grpSpPr>
            <p:sp>
              <p:nvSpPr>
                <p:cNvPr id="37" name="Retângulo 36"/>
                <p:cNvSpPr/>
                <p:nvPr/>
              </p:nvSpPr>
              <p:spPr>
                <a:xfrm>
                  <a:off x="6552654" y="2069549"/>
                  <a:ext cx="214356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400"/>
                </a:p>
              </p:txBody>
            </p:sp>
            <p:sp>
              <p:nvSpPr>
                <p:cNvPr id="39" name="CaixaDeTexto 38"/>
                <p:cNvSpPr txBox="1"/>
                <p:nvPr/>
              </p:nvSpPr>
              <p:spPr>
                <a:xfrm>
                  <a:off x="6984702" y="2046042"/>
                  <a:ext cx="3885137" cy="13542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err="1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Capacidade</a:t>
                  </a:r>
                  <a:r>
                    <a:rPr lang="en-US" sz="2800" b="1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:</a:t>
                  </a:r>
                </a:p>
                <a:p>
                  <a:r>
                    <a:rPr lang="en-US" sz="5400" b="1" dirty="0" smtClean="0">
                      <a:solidFill>
                        <a:srgbClr val="64F264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21</a:t>
                  </a:r>
                  <a:r>
                    <a:rPr lang="en-US" sz="3200" dirty="0" smtClean="0">
                      <a:solidFill>
                        <a:srgbClr val="64F264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en-US" sz="3600" dirty="0">
                      <a:solidFill>
                        <a:srgbClr val="64F264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MW;</a:t>
                  </a:r>
                </a:p>
              </p:txBody>
            </p:sp>
          </p:grpSp>
          <p:grpSp>
            <p:nvGrpSpPr>
              <p:cNvPr id="40" name="Grupo 39"/>
              <p:cNvGrpSpPr/>
              <p:nvPr/>
            </p:nvGrpSpPr>
            <p:grpSpPr>
              <a:xfrm>
                <a:off x="1011333" y="4451047"/>
                <a:ext cx="5328592" cy="1354217"/>
                <a:chOff x="6552654" y="2049514"/>
                <a:chExt cx="5328592" cy="1354217"/>
              </a:xfrm>
            </p:grpSpPr>
            <p:sp>
              <p:nvSpPr>
                <p:cNvPr id="41" name="Retângulo 40"/>
                <p:cNvSpPr/>
                <p:nvPr/>
              </p:nvSpPr>
              <p:spPr>
                <a:xfrm>
                  <a:off x="6552654" y="2069549"/>
                  <a:ext cx="214356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2" name="CaixaDeTexto 41"/>
                <p:cNvSpPr txBox="1"/>
                <p:nvPr/>
              </p:nvSpPr>
              <p:spPr>
                <a:xfrm>
                  <a:off x="6984702" y="2049514"/>
                  <a:ext cx="4896544" cy="13542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err="1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Energia</a:t>
                  </a:r>
                  <a:r>
                    <a:rPr lang="en-US" sz="2800" b="1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Exportada</a:t>
                  </a:r>
                  <a:r>
                    <a:rPr lang="en-US" sz="2800" b="1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:</a:t>
                  </a:r>
                </a:p>
                <a:p>
                  <a:r>
                    <a:rPr lang="en-US" sz="5400" b="1" dirty="0" smtClean="0">
                      <a:solidFill>
                        <a:srgbClr val="64F264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138</a:t>
                  </a:r>
                  <a:r>
                    <a:rPr lang="en-US" sz="5400" dirty="0" smtClean="0">
                      <a:solidFill>
                        <a:srgbClr val="64F264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en-US" sz="5400" dirty="0" err="1" smtClean="0">
                      <a:solidFill>
                        <a:srgbClr val="64F264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GWh</a:t>
                  </a:r>
                  <a:r>
                    <a:rPr lang="en-US" sz="5400" dirty="0" smtClean="0">
                      <a:solidFill>
                        <a:srgbClr val="64F264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/</a:t>
                  </a:r>
                  <a:r>
                    <a:rPr lang="en-US" sz="5400" dirty="0" err="1" smtClean="0">
                      <a:solidFill>
                        <a:srgbClr val="64F264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ano</a:t>
                  </a:r>
                  <a:r>
                    <a:rPr lang="en-US" sz="5400" dirty="0" smtClean="0">
                      <a:solidFill>
                        <a:srgbClr val="64F264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:</a:t>
                  </a:r>
                  <a:endParaRPr lang="en-US" sz="5400" dirty="0">
                    <a:solidFill>
                      <a:srgbClr val="64F264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63" name="Grupo 62"/>
              <p:cNvGrpSpPr/>
              <p:nvPr/>
            </p:nvGrpSpPr>
            <p:grpSpPr>
              <a:xfrm>
                <a:off x="1011333" y="2132258"/>
                <a:ext cx="5328592" cy="400110"/>
                <a:chOff x="6552654" y="2049514"/>
                <a:chExt cx="5328592" cy="400110"/>
              </a:xfrm>
            </p:grpSpPr>
            <p:sp>
              <p:nvSpPr>
                <p:cNvPr id="64" name="Retângulo 63"/>
                <p:cNvSpPr/>
                <p:nvPr/>
              </p:nvSpPr>
              <p:spPr>
                <a:xfrm>
                  <a:off x="6552654" y="2069549"/>
                  <a:ext cx="214356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7" name="CaixaDeTexto 66"/>
                <p:cNvSpPr txBox="1"/>
                <p:nvPr/>
              </p:nvSpPr>
              <p:spPr>
                <a:xfrm>
                  <a:off x="6984702" y="2049514"/>
                  <a:ext cx="489654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Local</a:t>
                  </a:r>
                  <a:r>
                    <a:rPr lang="en-US" sz="2000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:  </a:t>
                  </a:r>
                  <a:r>
                    <a:rPr lang="en-US" sz="2000" dirty="0" err="1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Usina</a:t>
                  </a:r>
                  <a:r>
                    <a:rPr lang="en-US" sz="2000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en-US" sz="2000" dirty="0" err="1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Bonfim</a:t>
                  </a:r>
                  <a:r>
                    <a:rPr lang="en-US" sz="2000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/ </a:t>
                  </a:r>
                  <a:r>
                    <a:rPr lang="en-US" sz="2000" dirty="0" err="1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Guariba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,</a:t>
                  </a:r>
                  <a:r>
                    <a:rPr lang="en-US" sz="2000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SP </a:t>
                  </a:r>
                </a:p>
              </p:txBody>
            </p:sp>
          </p:grpSp>
          <p:grpSp>
            <p:nvGrpSpPr>
              <p:cNvPr id="8" name="Grupo 7"/>
              <p:cNvGrpSpPr/>
              <p:nvPr/>
            </p:nvGrpSpPr>
            <p:grpSpPr>
              <a:xfrm>
                <a:off x="7629958" y="4471082"/>
                <a:ext cx="4611255" cy="1548000"/>
                <a:chOff x="7629958" y="4831122"/>
                <a:chExt cx="4611255" cy="1548000"/>
              </a:xfrm>
            </p:grpSpPr>
            <p:sp>
              <p:nvSpPr>
                <p:cNvPr id="71" name="Retângulo 2"/>
                <p:cNvSpPr/>
                <p:nvPr/>
              </p:nvSpPr>
              <p:spPr>
                <a:xfrm>
                  <a:off x="7629958" y="4831122"/>
                  <a:ext cx="4611255" cy="1548000"/>
                </a:xfrm>
                <a:custGeom>
                  <a:avLst/>
                  <a:gdLst>
                    <a:gd name="connsiteX0" fmla="*/ 0 w 4248398"/>
                    <a:gd name="connsiteY0" fmla="*/ 0 h 1557862"/>
                    <a:gd name="connsiteX1" fmla="*/ 4248398 w 4248398"/>
                    <a:gd name="connsiteY1" fmla="*/ 0 h 1557862"/>
                    <a:gd name="connsiteX2" fmla="*/ 4248398 w 4248398"/>
                    <a:gd name="connsiteY2" fmla="*/ 1557862 h 1557862"/>
                    <a:gd name="connsiteX3" fmla="*/ 0 w 4248398"/>
                    <a:gd name="connsiteY3" fmla="*/ 1557862 h 1557862"/>
                    <a:gd name="connsiteX4" fmla="*/ 0 w 4248398"/>
                    <a:gd name="connsiteY4" fmla="*/ 0 h 1557862"/>
                    <a:gd name="connsiteX0" fmla="*/ 362857 w 4611255"/>
                    <a:gd name="connsiteY0" fmla="*/ 0 h 1557862"/>
                    <a:gd name="connsiteX1" fmla="*/ 4611255 w 4611255"/>
                    <a:gd name="connsiteY1" fmla="*/ 0 h 1557862"/>
                    <a:gd name="connsiteX2" fmla="*/ 4611255 w 4611255"/>
                    <a:gd name="connsiteY2" fmla="*/ 1557862 h 1557862"/>
                    <a:gd name="connsiteX3" fmla="*/ 0 w 4611255"/>
                    <a:gd name="connsiteY3" fmla="*/ 1557862 h 1557862"/>
                    <a:gd name="connsiteX4" fmla="*/ 362857 w 4611255"/>
                    <a:gd name="connsiteY4" fmla="*/ 0 h 1557862"/>
                    <a:gd name="connsiteX0" fmla="*/ 261257 w 4611255"/>
                    <a:gd name="connsiteY0" fmla="*/ 0 h 1557862"/>
                    <a:gd name="connsiteX1" fmla="*/ 4611255 w 4611255"/>
                    <a:gd name="connsiteY1" fmla="*/ 0 h 1557862"/>
                    <a:gd name="connsiteX2" fmla="*/ 4611255 w 4611255"/>
                    <a:gd name="connsiteY2" fmla="*/ 1557862 h 1557862"/>
                    <a:gd name="connsiteX3" fmla="*/ 0 w 4611255"/>
                    <a:gd name="connsiteY3" fmla="*/ 1557862 h 1557862"/>
                    <a:gd name="connsiteX4" fmla="*/ 261257 w 4611255"/>
                    <a:gd name="connsiteY4" fmla="*/ 0 h 1557862"/>
                    <a:gd name="connsiteX0" fmla="*/ 217715 w 4611255"/>
                    <a:gd name="connsiteY0" fmla="*/ 14514 h 1557862"/>
                    <a:gd name="connsiteX1" fmla="*/ 4611255 w 4611255"/>
                    <a:gd name="connsiteY1" fmla="*/ 0 h 1557862"/>
                    <a:gd name="connsiteX2" fmla="*/ 4611255 w 4611255"/>
                    <a:gd name="connsiteY2" fmla="*/ 1557862 h 1557862"/>
                    <a:gd name="connsiteX3" fmla="*/ 0 w 4611255"/>
                    <a:gd name="connsiteY3" fmla="*/ 1557862 h 1557862"/>
                    <a:gd name="connsiteX4" fmla="*/ 217715 w 4611255"/>
                    <a:gd name="connsiteY4" fmla="*/ 14514 h 1557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1255" h="1557862">
                      <a:moveTo>
                        <a:pt x="217715" y="14514"/>
                      </a:moveTo>
                      <a:lnTo>
                        <a:pt x="4611255" y="0"/>
                      </a:lnTo>
                      <a:lnTo>
                        <a:pt x="4611255" y="1557862"/>
                      </a:lnTo>
                      <a:lnTo>
                        <a:pt x="0" y="1557862"/>
                      </a:lnTo>
                      <a:lnTo>
                        <a:pt x="217715" y="14514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  <a:alpha val="7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grpSp>
              <p:nvGrpSpPr>
                <p:cNvPr id="72" name="Grupo 71"/>
                <p:cNvGrpSpPr/>
                <p:nvPr/>
              </p:nvGrpSpPr>
              <p:grpSpPr>
                <a:xfrm>
                  <a:off x="7978124" y="4978462"/>
                  <a:ext cx="3777365" cy="584775"/>
                  <a:chOff x="1011333" y="5458169"/>
                  <a:chExt cx="3777365" cy="584775"/>
                </a:xfrm>
              </p:grpSpPr>
              <p:grpSp>
                <p:nvGrpSpPr>
                  <p:cNvPr id="74" name="Grupo 73"/>
                  <p:cNvGrpSpPr/>
                  <p:nvPr/>
                </p:nvGrpSpPr>
                <p:grpSpPr>
                  <a:xfrm>
                    <a:off x="1011333" y="5582440"/>
                    <a:ext cx="1448256" cy="400110"/>
                    <a:chOff x="6552654" y="1904374"/>
                    <a:chExt cx="1448256" cy="400110"/>
                  </a:xfrm>
                </p:grpSpPr>
                <p:sp>
                  <p:nvSpPr>
                    <p:cNvPr id="86" name="Retângulo 85"/>
                    <p:cNvSpPr/>
                    <p:nvPr/>
                  </p:nvSpPr>
                  <p:spPr>
                    <a:xfrm>
                      <a:off x="6552654" y="1924409"/>
                      <a:ext cx="214356" cy="3600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87" name="CaixaDeTexto 86"/>
                    <p:cNvSpPr txBox="1"/>
                    <p:nvPr/>
                  </p:nvSpPr>
                  <p:spPr>
                    <a:xfrm>
                      <a:off x="6810543" y="1904374"/>
                      <a:ext cx="119036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CAPEX:</a:t>
                      </a:r>
                      <a:endParaRPr lang="en-US" sz="20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p:txBody>
                </p:sp>
              </p:grpSp>
              <p:sp>
                <p:nvSpPr>
                  <p:cNvPr id="78" name="CaixaDeTexto 77"/>
                  <p:cNvSpPr txBox="1"/>
                  <p:nvPr/>
                </p:nvSpPr>
                <p:spPr>
                  <a:xfrm>
                    <a:off x="2274039" y="5458169"/>
                    <a:ext cx="2514659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sz="3200" b="1" dirty="0" smtClean="0">
                        <a:solidFill>
                          <a:srgbClr val="64F264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129 </a:t>
                    </a:r>
                    <a:r>
                      <a:rPr lang="en-US" dirty="0" smtClean="0">
                        <a:solidFill>
                          <a:srgbClr val="64F264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R$ MM</a:t>
                    </a:r>
                    <a:endParaRPr lang="en-US" dirty="0">
                      <a:solidFill>
                        <a:srgbClr val="64F264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468"/>
          <a:stretch/>
        </p:blipFill>
        <p:spPr bwMode="auto">
          <a:xfrm>
            <a:off x="-1" y="760516"/>
            <a:ext cx="1152055" cy="20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8"/>
          <a:stretch/>
        </p:blipFill>
        <p:spPr bwMode="auto">
          <a:xfrm>
            <a:off x="11355914" y="6019082"/>
            <a:ext cx="799149" cy="72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9021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tângulo 43"/>
          <p:cNvSpPr/>
          <p:nvPr/>
        </p:nvSpPr>
        <p:spPr>
          <a:xfrm>
            <a:off x="0" y="6571038"/>
            <a:ext cx="12241213" cy="286962"/>
          </a:xfrm>
          <a:custGeom>
            <a:avLst/>
            <a:gdLst>
              <a:gd name="connsiteX0" fmla="*/ 0 w 12241213"/>
              <a:gd name="connsiteY0" fmla="*/ 0 h 95891"/>
              <a:gd name="connsiteX1" fmla="*/ 12241213 w 12241213"/>
              <a:gd name="connsiteY1" fmla="*/ 0 h 95891"/>
              <a:gd name="connsiteX2" fmla="*/ 12241213 w 12241213"/>
              <a:gd name="connsiteY2" fmla="*/ 95891 h 95891"/>
              <a:gd name="connsiteX3" fmla="*/ 0 w 12241213"/>
              <a:gd name="connsiteY3" fmla="*/ 95891 h 95891"/>
              <a:gd name="connsiteX4" fmla="*/ 0 w 12241213"/>
              <a:gd name="connsiteY4" fmla="*/ 0 h 95891"/>
              <a:gd name="connsiteX0" fmla="*/ 0 w 12241213"/>
              <a:gd name="connsiteY0" fmla="*/ 191069 h 286960"/>
              <a:gd name="connsiteX1" fmla="*/ 12241213 w 12241213"/>
              <a:gd name="connsiteY1" fmla="*/ 0 h 286960"/>
              <a:gd name="connsiteX2" fmla="*/ 12241213 w 12241213"/>
              <a:gd name="connsiteY2" fmla="*/ 286960 h 286960"/>
              <a:gd name="connsiteX3" fmla="*/ 0 w 12241213"/>
              <a:gd name="connsiteY3" fmla="*/ 286960 h 286960"/>
              <a:gd name="connsiteX4" fmla="*/ 0 w 12241213"/>
              <a:gd name="connsiteY4" fmla="*/ 191069 h 28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213" h="286960">
                <a:moveTo>
                  <a:pt x="0" y="191069"/>
                </a:moveTo>
                <a:lnTo>
                  <a:pt x="12241213" y="0"/>
                </a:lnTo>
                <a:lnTo>
                  <a:pt x="12241213" y="286960"/>
                </a:lnTo>
                <a:lnTo>
                  <a:pt x="0" y="286960"/>
                </a:lnTo>
                <a:lnTo>
                  <a:pt x="0" y="191069"/>
                </a:lnTo>
                <a:close/>
              </a:path>
            </a:pathLst>
          </a:custGeom>
          <a:solidFill>
            <a:srgbClr val="AE128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0" y="0"/>
            <a:ext cx="12241213" cy="764704"/>
          </a:xfrm>
          <a:prstGeom prst="rect">
            <a:avLst/>
          </a:prstGeom>
          <a:solidFill>
            <a:srgbClr val="AE128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36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</a:t>
            </a:r>
            <a:r>
              <a:rPr lang="pt-BR" sz="36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Cana</a:t>
            </a:r>
            <a:endParaRPr lang="pt-BR" sz="3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6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163" y="145107"/>
            <a:ext cx="1009113" cy="47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-1" y="904881"/>
            <a:ext cx="12313296" cy="5980503"/>
            <a:chOff x="-1" y="764704"/>
            <a:chExt cx="12313296" cy="5980503"/>
          </a:xfrm>
        </p:grpSpPr>
        <p:sp>
          <p:nvSpPr>
            <p:cNvPr id="30" name="Retângulo 2"/>
            <p:cNvSpPr/>
            <p:nvPr/>
          </p:nvSpPr>
          <p:spPr>
            <a:xfrm>
              <a:off x="-1" y="764704"/>
              <a:ext cx="12256711" cy="5980503"/>
            </a:xfrm>
            <a:custGeom>
              <a:avLst/>
              <a:gdLst>
                <a:gd name="connsiteX0" fmla="*/ 0 w 8766811"/>
                <a:gd name="connsiteY0" fmla="*/ 0 h 4803692"/>
                <a:gd name="connsiteX1" fmla="*/ 8766811 w 8766811"/>
                <a:gd name="connsiteY1" fmla="*/ 0 h 4803692"/>
                <a:gd name="connsiteX2" fmla="*/ 8766811 w 8766811"/>
                <a:gd name="connsiteY2" fmla="*/ 4803692 h 4803692"/>
                <a:gd name="connsiteX3" fmla="*/ 0 w 8766811"/>
                <a:gd name="connsiteY3" fmla="*/ 4803692 h 4803692"/>
                <a:gd name="connsiteX4" fmla="*/ 0 w 8766811"/>
                <a:gd name="connsiteY4" fmla="*/ 0 h 4803692"/>
                <a:gd name="connsiteX0" fmla="*/ 0 w 9129668"/>
                <a:gd name="connsiteY0" fmla="*/ 0 h 4803692"/>
                <a:gd name="connsiteX1" fmla="*/ 9129668 w 9129668"/>
                <a:gd name="connsiteY1" fmla="*/ 0 h 4803692"/>
                <a:gd name="connsiteX2" fmla="*/ 8766811 w 9129668"/>
                <a:gd name="connsiteY2" fmla="*/ 4803692 h 4803692"/>
                <a:gd name="connsiteX3" fmla="*/ 0 w 9129668"/>
                <a:gd name="connsiteY3" fmla="*/ 4803692 h 4803692"/>
                <a:gd name="connsiteX4" fmla="*/ 0 w 9129668"/>
                <a:gd name="connsiteY4" fmla="*/ 0 h 4803692"/>
                <a:gd name="connsiteX0" fmla="*/ 0 w 9134860"/>
                <a:gd name="connsiteY0" fmla="*/ 0 h 4827708"/>
                <a:gd name="connsiteX1" fmla="*/ 9129668 w 9134860"/>
                <a:gd name="connsiteY1" fmla="*/ 0 h 4827708"/>
                <a:gd name="connsiteX2" fmla="*/ 9134860 w 9134860"/>
                <a:gd name="connsiteY2" fmla="*/ 4827708 h 4827708"/>
                <a:gd name="connsiteX3" fmla="*/ 0 w 9134860"/>
                <a:gd name="connsiteY3" fmla="*/ 4803692 h 4827708"/>
                <a:gd name="connsiteX4" fmla="*/ 0 w 9134860"/>
                <a:gd name="connsiteY4" fmla="*/ 0 h 482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4860" h="4827708">
                  <a:moveTo>
                    <a:pt x="0" y="0"/>
                  </a:moveTo>
                  <a:lnTo>
                    <a:pt x="9129668" y="0"/>
                  </a:lnTo>
                  <a:cubicBezTo>
                    <a:pt x="9131399" y="1609236"/>
                    <a:pt x="9133129" y="3218472"/>
                    <a:pt x="9134860" y="4827708"/>
                  </a:cubicBezTo>
                  <a:lnTo>
                    <a:pt x="0" y="480369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lumMod val="50000"/>
                    <a:lumOff val="50000"/>
                    <a:alpha val="0"/>
                  </a:schemeClr>
                </a:gs>
                <a:gs pos="65000">
                  <a:schemeClr val="bg1">
                    <a:lumMod val="75000"/>
                    <a:alpha val="99000"/>
                  </a:schemeClr>
                </a:gs>
                <a:gs pos="0">
                  <a:schemeClr val="tx1">
                    <a:lumMod val="75000"/>
                    <a:lumOff val="25000"/>
                    <a:alpha val="8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-1" y="793732"/>
              <a:ext cx="12256712" cy="1987196"/>
            </a:xfrm>
            <a:custGeom>
              <a:avLst/>
              <a:gdLst>
                <a:gd name="connsiteX0" fmla="*/ 0 w 12248174"/>
                <a:gd name="connsiteY0" fmla="*/ 0 h 1656184"/>
                <a:gd name="connsiteX1" fmla="*/ 12248174 w 12248174"/>
                <a:gd name="connsiteY1" fmla="*/ 0 h 1656184"/>
                <a:gd name="connsiteX2" fmla="*/ 12248174 w 12248174"/>
                <a:gd name="connsiteY2" fmla="*/ 1656184 h 1656184"/>
                <a:gd name="connsiteX3" fmla="*/ 0 w 12248174"/>
                <a:gd name="connsiteY3" fmla="*/ 1656184 h 1656184"/>
                <a:gd name="connsiteX4" fmla="*/ 0 w 12248174"/>
                <a:gd name="connsiteY4" fmla="*/ 0 h 1656184"/>
                <a:gd name="connsiteX0" fmla="*/ 0 w 12248174"/>
                <a:gd name="connsiteY0" fmla="*/ 0 h 1656184"/>
                <a:gd name="connsiteX1" fmla="*/ 12248174 w 12248174"/>
                <a:gd name="connsiteY1" fmla="*/ 0 h 1656184"/>
                <a:gd name="connsiteX2" fmla="*/ 12233660 w 12248174"/>
                <a:gd name="connsiteY2" fmla="*/ 1191727 h 1656184"/>
                <a:gd name="connsiteX3" fmla="*/ 0 w 12248174"/>
                <a:gd name="connsiteY3" fmla="*/ 1656184 h 1656184"/>
                <a:gd name="connsiteX4" fmla="*/ 0 w 12248174"/>
                <a:gd name="connsiteY4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8174" h="1656184">
                  <a:moveTo>
                    <a:pt x="0" y="0"/>
                  </a:moveTo>
                  <a:lnTo>
                    <a:pt x="12248174" y="0"/>
                  </a:lnTo>
                  <a:lnTo>
                    <a:pt x="12233660" y="1191727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82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C000"/>
                </a:solidFill>
              </a:endParaRPr>
            </a:p>
          </p:txBody>
        </p:sp>
        <p:grpSp>
          <p:nvGrpSpPr>
            <p:cNvPr id="34" name="Grupo 33"/>
            <p:cNvGrpSpPr/>
            <p:nvPr/>
          </p:nvGrpSpPr>
          <p:grpSpPr>
            <a:xfrm>
              <a:off x="215950" y="908720"/>
              <a:ext cx="11809363" cy="400110"/>
              <a:chOff x="6552654" y="2049514"/>
              <a:chExt cx="11809363" cy="400110"/>
            </a:xfrm>
          </p:grpSpPr>
          <p:sp>
            <p:nvSpPr>
              <p:cNvPr id="35" name="Retângulo 34"/>
              <p:cNvSpPr/>
              <p:nvPr/>
            </p:nvSpPr>
            <p:spPr>
              <a:xfrm>
                <a:off x="6552654" y="2069549"/>
                <a:ext cx="2143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6984701" y="2049514"/>
                <a:ext cx="113773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Compartilhamento de geotecnologias  com nossos fornecedores de cana </a:t>
                </a:r>
                <a:endParaRPr lang="pt-BR" sz="2000" b="1" dirty="0">
                  <a:solidFill>
                    <a:srgbClr val="DBF82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7" name="CaixaDeTexto 36"/>
            <p:cNvSpPr txBox="1"/>
            <p:nvPr/>
          </p:nvSpPr>
          <p:spPr>
            <a:xfrm>
              <a:off x="693500" y="1200591"/>
              <a:ext cx="1046766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Inicio em Setembro de 2016 com </a:t>
              </a:r>
              <a:r>
                <a:rPr lang="pt-BR" sz="3200" b="1" dirty="0" smtClean="0">
                  <a:solidFill>
                    <a:srgbClr val="DBF82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56</a:t>
              </a:r>
              <a:r>
                <a:rPr lang="pt-BR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fornecedores totalizando uma área de </a:t>
              </a:r>
              <a:r>
                <a:rPr lang="pt-BR" sz="3200" b="1" dirty="0" smtClean="0">
                  <a:solidFill>
                    <a:srgbClr val="DBF82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11.500</a:t>
              </a:r>
              <a:r>
                <a:rPr lang="pt-BR" dirty="0" smtClean="0">
                  <a:solidFill>
                    <a:srgbClr val="DBF82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Setembro de 2017 já atingindo uma área de </a:t>
              </a:r>
              <a:r>
                <a:rPr lang="pt-BR" sz="3200" b="1" dirty="0" smtClean="0">
                  <a:solidFill>
                    <a:srgbClr val="DBF82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55.000</a:t>
              </a:r>
              <a:r>
                <a:rPr lang="pt-BR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ha </a:t>
              </a:r>
              <a:endPara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432" y="5393764"/>
              <a:ext cx="1538676" cy="1089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Retângulo 5"/>
            <p:cNvSpPr/>
            <p:nvPr/>
          </p:nvSpPr>
          <p:spPr>
            <a:xfrm>
              <a:off x="5370261" y="2296204"/>
              <a:ext cx="6885466" cy="2798091"/>
            </a:xfrm>
            <a:custGeom>
              <a:avLst/>
              <a:gdLst>
                <a:gd name="connsiteX0" fmla="*/ 0 w 4488679"/>
                <a:gd name="connsiteY0" fmla="*/ 0 h 4291092"/>
                <a:gd name="connsiteX1" fmla="*/ 4488679 w 4488679"/>
                <a:gd name="connsiteY1" fmla="*/ 0 h 4291092"/>
                <a:gd name="connsiteX2" fmla="*/ 4488679 w 4488679"/>
                <a:gd name="connsiteY2" fmla="*/ 4291092 h 4291092"/>
                <a:gd name="connsiteX3" fmla="*/ 0 w 4488679"/>
                <a:gd name="connsiteY3" fmla="*/ 4291092 h 4291092"/>
                <a:gd name="connsiteX4" fmla="*/ 0 w 4488679"/>
                <a:gd name="connsiteY4" fmla="*/ 0 h 4291092"/>
                <a:gd name="connsiteX0" fmla="*/ 29028 w 4488679"/>
                <a:gd name="connsiteY0" fmla="*/ 174171 h 4291092"/>
                <a:gd name="connsiteX1" fmla="*/ 4488679 w 4488679"/>
                <a:gd name="connsiteY1" fmla="*/ 0 h 4291092"/>
                <a:gd name="connsiteX2" fmla="*/ 4488679 w 4488679"/>
                <a:gd name="connsiteY2" fmla="*/ 4291092 h 4291092"/>
                <a:gd name="connsiteX3" fmla="*/ 0 w 4488679"/>
                <a:gd name="connsiteY3" fmla="*/ 4291092 h 4291092"/>
                <a:gd name="connsiteX4" fmla="*/ 29028 w 4488679"/>
                <a:gd name="connsiteY4" fmla="*/ 174171 h 4291092"/>
                <a:gd name="connsiteX0" fmla="*/ 29028 w 4488679"/>
                <a:gd name="connsiteY0" fmla="*/ 217714 h 4291092"/>
                <a:gd name="connsiteX1" fmla="*/ 4488679 w 4488679"/>
                <a:gd name="connsiteY1" fmla="*/ 0 h 4291092"/>
                <a:gd name="connsiteX2" fmla="*/ 4488679 w 4488679"/>
                <a:gd name="connsiteY2" fmla="*/ 4291092 h 4291092"/>
                <a:gd name="connsiteX3" fmla="*/ 0 w 4488679"/>
                <a:gd name="connsiteY3" fmla="*/ 4291092 h 4291092"/>
                <a:gd name="connsiteX4" fmla="*/ 29028 w 4488679"/>
                <a:gd name="connsiteY4" fmla="*/ 217714 h 4291092"/>
                <a:gd name="connsiteX0" fmla="*/ 29028 w 4498183"/>
                <a:gd name="connsiteY0" fmla="*/ 321530 h 4394908"/>
                <a:gd name="connsiteX1" fmla="*/ 4498183 w 4498183"/>
                <a:gd name="connsiteY1" fmla="*/ 0 h 4394908"/>
                <a:gd name="connsiteX2" fmla="*/ 4488679 w 4498183"/>
                <a:gd name="connsiteY2" fmla="*/ 4394908 h 4394908"/>
                <a:gd name="connsiteX3" fmla="*/ 0 w 4498183"/>
                <a:gd name="connsiteY3" fmla="*/ 4394908 h 4394908"/>
                <a:gd name="connsiteX4" fmla="*/ 29028 w 4498183"/>
                <a:gd name="connsiteY4" fmla="*/ 321530 h 4394908"/>
                <a:gd name="connsiteX0" fmla="*/ 29028 w 4498183"/>
                <a:gd name="connsiteY0" fmla="*/ 488020 h 4561398"/>
                <a:gd name="connsiteX1" fmla="*/ 4498183 w 4498183"/>
                <a:gd name="connsiteY1" fmla="*/ 0 h 4561398"/>
                <a:gd name="connsiteX2" fmla="*/ 4488679 w 4498183"/>
                <a:gd name="connsiteY2" fmla="*/ 4561398 h 4561398"/>
                <a:gd name="connsiteX3" fmla="*/ 0 w 4498183"/>
                <a:gd name="connsiteY3" fmla="*/ 4561398 h 4561398"/>
                <a:gd name="connsiteX4" fmla="*/ 29028 w 4498183"/>
                <a:gd name="connsiteY4" fmla="*/ 488020 h 4561398"/>
                <a:gd name="connsiteX0" fmla="*/ 0 w 4507170"/>
                <a:gd name="connsiteY0" fmla="*/ 488021 h 4561398"/>
                <a:gd name="connsiteX1" fmla="*/ 4507170 w 4507170"/>
                <a:gd name="connsiteY1" fmla="*/ 0 h 4561398"/>
                <a:gd name="connsiteX2" fmla="*/ 4497666 w 4507170"/>
                <a:gd name="connsiteY2" fmla="*/ 4561398 h 4561398"/>
                <a:gd name="connsiteX3" fmla="*/ 8987 w 4507170"/>
                <a:gd name="connsiteY3" fmla="*/ 4561398 h 4561398"/>
                <a:gd name="connsiteX4" fmla="*/ 0 w 4507170"/>
                <a:gd name="connsiteY4" fmla="*/ 488021 h 4561398"/>
                <a:gd name="connsiteX0" fmla="*/ 1326 w 4508496"/>
                <a:gd name="connsiteY0" fmla="*/ 488021 h 4585182"/>
                <a:gd name="connsiteX1" fmla="*/ 4508496 w 4508496"/>
                <a:gd name="connsiteY1" fmla="*/ 0 h 4585182"/>
                <a:gd name="connsiteX2" fmla="*/ 4498992 w 4508496"/>
                <a:gd name="connsiteY2" fmla="*/ 4561398 h 4585182"/>
                <a:gd name="connsiteX3" fmla="*/ 809 w 4508496"/>
                <a:gd name="connsiteY3" fmla="*/ 4585182 h 4585182"/>
                <a:gd name="connsiteX4" fmla="*/ 1326 w 4508496"/>
                <a:gd name="connsiteY4" fmla="*/ 488021 h 458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96" h="4585182">
                  <a:moveTo>
                    <a:pt x="1326" y="488021"/>
                  </a:moveTo>
                  <a:lnTo>
                    <a:pt x="4508496" y="0"/>
                  </a:lnTo>
                  <a:lnTo>
                    <a:pt x="4498992" y="4561398"/>
                  </a:lnTo>
                  <a:lnTo>
                    <a:pt x="809" y="4585182"/>
                  </a:lnTo>
                  <a:cubicBezTo>
                    <a:pt x="-2187" y="3227390"/>
                    <a:pt x="4322" y="1845813"/>
                    <a:pt x="1326" y="488021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5" name="Grupo 44"/>
            <p:cNvGrpSpPr/>
            <p:nvPr/>
          </p:nvGrpSpPr>
          <p:grpSpPr>
            <a:xfrm>
              <a:off x="215950" y="2492896"/>
              <a:ext cx="5040560" cy="1605438"/>
              <a:chOff x="6552654" y="1657536"/>
              <a:chExt cx="5040560" cy="1605438"/>
            </a:xfrm>
          </p:grpSpPr>
          <p:sp>
            <p:nvSpPr>
              <p:cNvPr id="46" name="Retângulo 45"/>
              <p:cNvSpPr/>
              <p:nvPr/>
            </p:nvSpPr>
            <p:spPr>
              <a:xfrm>
                <a:off x="6552654" y="1677571"/>
                <a:ext cx="2143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DBF82C"/>
                  </a:solidFill>
                </a:endParaRPr>
              </a:p>
            </p:txBody>
          </p:sp>
          <p:sp>
            <p:nvSpPr>
              <p:cNvPr id="47" name="CaixaDeTexto 46"/>
              <p:cNvSpPr txBox="1"/>
              <p:nvPr/>
            </p:nvSpPr>
            <p:spPr>
              <a:xfrm>
                <a:off x="6984702" y="1657536"/>
                <a:ext cx="3672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Projeto Digital de Plantio</a:t>
                </a:r>
                <a:endPara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>
                <a:off x="6984702" y="2093423"/>
                <a:ext cx="460851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pt-BR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Conservação do solo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pt-BR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Melhor aproveitamento da área agricultável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pt-BR" sz="1400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Dimensionamento da área </a:t>
                </a:r>
                <a:r>
                  <a:rPr lang="pt-BR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de </a:t>
                </a:r>
                <a:r>
                  <a:rPr lang="pt-BR" sz="1400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acordo com o tipo de solo e época de </a:t>
                </a:r>
                <a:r>
                  <a:rPr lang="pt-BR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plantio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pt-BR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Possibilidade de ganhos operacionais</a:t>
                </a:r>
                <a:endParaRPr lang="pt-BR" sz="14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>
              <a:off x="215950" y="4123915"/>
              <a:ext cx="5040560" cy="1138009"/>
              <a:chOff x="6552654" y="2049514"/>
              <a:chExt cx="5040560" cy="1138009"/>
            </a:xfrm>
          </p:grpSpPr>
          <p:sp>
            <p:nvSpPr>
              <p:cNvPr id="50" name="Retângulo 49"/>
              <p:cNvSpPr/>
              <p:nvPr/>
            </p:nvSpPr>
            <p:spPr>
              <a:xfrm>
                <a:off x="6552654" y="2069549"/>
                <a:ext cx="2143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DBF82C"/>
                  </a:solidFill>
                </a:endParaRPr>
              </a:p>
            </p:txBody>
          </p:sp>
          <p:sp>
            <p:nvSpPr>
              <p:cNvPr id="51" name="CaixaDeTexto 50"/>
              <p:cNvSpPr txBox="1"/>
              <p:nvPr/>
            </p:nvSpPr>
            <p:spPr>
              <a:xfrm>
                <a:off x="6984702" y="2049514"/>
                <a:ext cx="30963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Mapeamento de Falhas</a:t>
                </a:r>
                <a:endPara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2" name="CaixaDeTexto 51"/>
              <p:cNvSpPr txBox="1"/>
              <p:nvPr/>
            </p:nvSpPr>
            <p:spPr>
              <a:xfrm>
                <a:off x="6984702" y="2448859"/>
                <a:ext cx="46085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pt-BR" sz="1400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Gestão detalhada da distribuição da falha no canavial</a:t>
                </a:r>
                <a:endPara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Input para </a:t>
                </a:r>
                <a:r>
                  <a:rPr lang="pt-BR" sz="1400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estimativa</a:t>
                </a:r>
                <a:r>
                  <a:rPr lang="en-US" sz="1400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de </a:t>
                </a:r>
                <a:r>
                  <a:rPr lang="pt-BR" sz="1400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produtividade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Input para </a:t>
                </a:r>
                <a:r>
                  <a:rPr lang="pt-BR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planejamento</a:t>
                </a:r>
                <a:r>
                  <a:rPr lang="en-US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de </a:t>
                </a:r>
                <a:r>
                  <a:rPr lang="pt-BR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replantio</a:t>
                </a:r>
                <a:endPara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55" name="Grupo 54"/>
            <p:cNvGrpSpPr/>
            <p:nvPr/>
          </p:nvGrpSpPr>
          <p:grpSpPr>
            <a:xfrm>
              <a:off x="215950" y="5489328"/>
              <a:ext cx="5040560" cy="922565"/>
              <a:chOff x="6552654" y="2049514"/>
              <a:chExt cx="5040560" cy="922565"/>
            </a:xfrm>
          </p:grpSpPr>
          <p:sp>
            <p:nvSpPr>
              <p:cNvPr id="56" name="Retângulo 55"/>
              <p:cNvSpPr/>
              <p:nvPr/>
            </p:nvSpPr>
            <p:spPr>
              <a:xfrm>
                <a:off x="6552654" y="2069549"/>
                <a:ext cx="2143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DBF82C"/>
                  </a:solidFill>
                </a:endParaRPr>
              </a:p>
            </p:txBody>
          </p:sp>
          <p:sp>
            <p:nvSpPr>
              <p:cNvPr id="68" name="CaixaDeTexto 67"/>
              <p:cNvSpPr txBox="1"/>
              <p:nvPr/>
            </p:nvSpPr>
            <p:spPr>
              <a:xfrm>
                <a:off x="6984702" y="2049514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Controle de tráfego agrícola</a:t>
                </a:r>
                <a:endPara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5" name="CaixaDeTexto 74"/>
              <p:cNvSpPr txBox="1"/>
              <p:nvPr/>
            </p:nvSpPr>
            <p:spPr>
              <a:xfrm>
                <a:off x="6984702" y="2448859"/>
                <a:ext cx="46085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pt-BR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Garantia de qualidade das operações agrícolas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pt-BR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Maior longevidade do canavial</a:t>
                </a:r>
                <a:endParaRPr lang="pt-BR" sz="14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7943" y="3203259"/>
              <a:ext cx="2426520" cy="1687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598" y="3208119"/>
              <a:ext cx="2378075" cy="187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8" name="Grupo 77"/>
            <p:cNvGrpSpPr/>
            <p:nvPr/>
          </p:nvGrpSpPr>
          <p:grpSpPr>
            <a:xfrm>
              <a:off x="5472534" y="2688885"/>
              <a:ext cx="3312368" cy="380075"/>
              <a:chOff x="6408638" y="2049514"/>
              <a:chExt cx="3312368" cy="380075"/>
            </a:xfrm>
          </p:grpSpPr>
          <p:sp>
            <p:nvSpPr>
              <p:cNvPr id="79" name="Retângulo 78"/>
              <p:cNvSpPr/>
              <p:nvPr/>
            </p:nvSpPr>
            <p:spPr>
              <a:xfrm>
                <a:off x="6408638" y="2069549"/>
                <a:ext cx="214356" cy="36004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DBF82C"/>
                  </a:solidFill>
                </a:endParaRPr>
              </a:p>
            </p:txBody>
          </p:sp>
          <p:sp>
            <p:nvSpPr>
              <p:cNvPr id="80" name="CaixaDeTexto 79"/>
              <p:cNvSpPr txBox="1"/>
              <p:nvPr/>
            </p:nvSpPr>
            <p:spPr>
              <a:xfrm>
                <a:off x="6624662" y="2049514"/>
                <a:ext cx="30963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Escoamento</a:t>
                </a:r>
                <a:r>
                  <a:rPr 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superficial </a:t>
                </a:r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da </a:t>
                </a:r>
                <a:r>
                  <a:rPr lang="en-US" sz="1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área</a:t>
                </a:r>
                <a:endPara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2" name="Grupo 81"/>
            <p:cNvGrpSpPr/>
            <p:nvPr/>
          </p:nvGrpSpPr>
          <p:grpSpPr>
            <a:xfrm>
              <a:off x="8784901" y="2688885"/>
              <a:ext cx="3528394" cy="380075"/>
              <a:chOff x="6619447" y="2049514"/>
              <a:chExt cx="3272893" cy="380075"/>
            </a:xfrm>
          </p:grpSpPr>
          <p:sp>
            <p:nvSpPr>
              <p:cNvPr id="83" name="Retângulo 82"/>
              <p:cNvSpPr/>
              <p:nvPr/>
            </p:nvSpPr>
            <p:spPr>
              <a:xfrm>
                <a:off x="6619447" y="2069549"/>
                <a:ext cx="214356" cy="36004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DBF82C"/>
                  </a:solidFill>
                </a:endParaRPr>
              </a:p>
            </p:txBody>
          </p:sp>
          <p:sp>
            <p:nvSpPr>
              <p:cNvPr id="84" name="CaixaDeTexto 83"/>
              <p:cNvSpPr txBox="1"/>
              <p:nvPr/>
            </p:nvSpPr>
            <p:spPr>
              <a:xfrm>
                <a:off x="6795996" y="2049514"/>
                <a:ext cx="30963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Imagen </a:t>
                </a:r>
                <a:r>
                  <a:rPr lang="en-US" sz="1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</a:t>
                </a:r>
                <a:r>
                  <a:rPr lang="en-US" sz="1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érea</a:t>
                </a:r>
                <a:r>
                  <a:rPr lang="en-US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e  </a:t>
                </a:r>
                <a:r>
                  <a:rPr lang="en-US" sz="1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Modelo</a:t>
                </a:r>
                <a:r>
                  <a:rPr lang="en-US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Digital</a:t>
                </a:r>
                <a:endPara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869" y="5303803"/>
              <a:ext cx="1424243" cy="1365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Retângulo 86"/>
            <p:cNvSpPr/>
            <p:nvPr/>
          </p:nvSpPr>
          <p:spPr>
            <a:xfrm>
              <a:off x="5370261" y="5090634"/>
              <a:ext cx="6876000" cy="45719"/>
            </a:xfrm>
            <a:prstGeom prst="rect">
              <a:avLst/>
            </a:prstGeom>
            <a:solidFill>
              <a:srgbClr val="DBF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278" y="5411367"/>
              <a:ext cx="987105" cy="1150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9" name="Grupo 88"/>
            <p:cNvGrpSpPr/>
            <p:nvPr/>
          </p:nvGrpSpPr>
          <p:grpSpPr>
            <a:xfrm>
              <a:off x="9854636" y="5411367"/>
              <a:ext cx="442434" cy="1208203"/>
              <a:chOff x="6935564" y="3333511"/>
              <a:chExt cx="1104455" cy="3214347"/>
            </a:xfrm>
          </p:grpSpPr>
          <p:pic>
            <p:nvPicPr>
              <p:cNvPr id="90" name="Picture 3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197" t="4769" r="27607" b="5542"/>
              <a:stretch/>
            </p:blipFill>
            <p:spPr bwMode="auto">
              <a:xfrm>
                <a:off x="6935564" y="3333511"/>
                <a:ext cx="1104455" cy="3214347"/>
              </a:xfrm>
              <a:prstGeom prst="rect">
                <a:avLst/>
              </a:prstGeom>
              <a:ln>
                <a:noFill/>
              </a:ln>
              <a:effectLst>
                <a:outerShdw blurRad="152400" dist="152400" dir="2700000" algn="ctr" rotWithShape="0">
                  <a:schemeClr val="bg1">
                    <a:lumMod val="50000"/>
                    <a:alpha val="31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5822" y="5328709"/>
                <a:ext cx="438674" cy="90264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isometricOffAxis1Lef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2" name="Picture 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1517" y="5305725"/>
              <a:ext cx="1155753" cy="126531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</p:pic>
        <p:sp>
          <p:nvSpPr>
            <p:cNvPr id="8" name="Seta para a direita listrada 7"/>
            <p:cNvSpPr/>
            <p:nvPr/>
          </p:nvSpPr>
          <p:spPr>
            <a:xfrm>
              <a:off x="7778250" y="5871352"/>
              <a:ext cx="344166" cy="271880"/>
            </a:xfrm>
            <a:prstGeom prst="striped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Seta para a direita listrada 92"/>
            <p:cNvSpPr/>
            <p:nvPr/>
          </p:nvSpPr>
          <p:spPr>
            <a:xfrm>
              <a:off x="9360966" y="5871352"/>
              <a:ext cx="344166" cy="271880"/>
            </a:xfrm>
            <a:prstGeom prst="striped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Seta para a direita listrada 93"/>
            <p:cNvSpPr/>
            <p:nvPr/>
          </p:nvSpPr>
          <p:spPr>
            <a:xfrm>
              <a:off x="10342275" y="5871352"/>
              <a:ext cx="344166" cy="271880"/>
            </a:xfrm>
            <a:prstGeom prst="striped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8"/>
          <a:stretch/>
        </p:blipFill>
        <p:spPr bwMode="auto">
          <a:xfrm>
            <a:off x="11372961" y="1059310"/>
            <a:ext cx="799149" cy="72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815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" y="-72008"/>
            <a:ext cx="12230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tângulo 43"/>
          <p:cNvSpPr/>
          <p:nvPr/>
        </p:nvSpPr>
        <p:spPr>
          <a:xfrm>
            <a:off x="0" y="6571038"/>
            <a:ext cx="12241213" cy="286961"/>
          </a:xfrm>
          <a:custGeom>
            <a:avLst/>
            <a:gdLst>
              <a:gd name="connsiteX0" fmla="*/ 0 w 12241213"/>
              <a:gd name="connsiteY0" fmla="*/ 0 h 95891"/>
              <a:gd name="connsiteX1" fmla="*/ 12241213 w 12241213"/>
              <a:gd name="connsiteY1" fmla="*/ 0 h 95891"/>
              <a:gd name="connsiteX2" fmla="*/ 12241213 w 12241213"/>
              <a:gd name="connsiteY2" fmla="*/ 95891 h 95891"/>
              <a:gd name="connsiteX3" fmla="*/ 0 w 12241213"/>
              <a:gd name="connsiteY3" fmla="*/ 95891 h 95891"/>
              <a:gd name="connsiteX4" fmla="*/ 0 w 12241213"/>
              <a:gd name="connsiteY4" fmla="*/ 0 h 95891"/>
              <a:gd name="connsiteX0" fmla="*/ 0 w 12241213"/>
              <a:gd name="connsiteY0" fmla="*/ 191069 h 286960"/>
              <a:gd name="connsiteX1" fmla="*/ 12241213 w 12241213"/>
              <a:gd name="connsiteY1" fmla="*/ 0 h 286960"/>
              <a:gd name="connsiteX2" fmla="*/ 12241213 w 12241213"/>
              <a:gd name="connsiteY2" fmla="*/ 286960 h 286960"/>
              <a:gd name="connsiteX3" fmla="*/ 0 w 12241213"/>
              <a:gd name="connsiteY3" fmla="*/ 286960 h 286960"/>
              <a:gd name="connsiteX4" fmla="*/ 0 w 12241213"/>
              <a:gd name="connsiteY4" fmla="*/ 191069 h 28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213" h="286960">
                <a:moveTo>
                  <a:pt x="0" y="191069"/>
                </a:moveTo>
                <a:lnTo>
                  <a:pt x="12241213" y="0"/>
                </a:lnTo>
                <a:lnTo>
                  <a:pt x="12241213" y="286960"/>
                </a:lnTo>
                <a:lnTo>
                  <a:pt x="0" y="286960"/>
                </a:lnTo>
                <a:lnTo>
                  <a:pt x="0" y="191069"/>
                </a:lnTo>
                <a:close/>
              </a:path>
            </a:pathLst>
          </a:custGeom>
          <a:solidFill>
            <a:srgbClr val="AE128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12241213" cy="1789462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0" y="0"/>
            <a:ext cx="12241213" cy="764704"/>
          </a:xfrm>
          <a:prstGeom prst="rect">
            <a:avLst/>
          </a:prstGeom>
          <a:solidFill>
            <a:srgbClr val="AE128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Pentágono</a:t>
            </a:r>
            <a:endParaRPr lang="en-US" sz="3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8"/>
          <a:stretch/>
        </p:blipFill>
        <p:spPr bwMode="auto">
          <a:xfrm>
            <a:off x="-74" y="5931232"/>
            <a:ext cx="977307" cy="88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163" y="145107"/>
            <a:ext cx="1009113" cy="47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upo 39"/>
          <p:cNvGrpSpPr/>
          <p:nvPr/>
        </p:nvGrpSpPr>
        <p:grpSpPr>
          <a:xfrm>
            <a:off x="-74" y="1066384"/>
            <a:ext cx="12235200" cy="2290608"/>
            <a:chOff x="0" y="1066384"/>
            <a:chExt cx="12235200" cy="2290608"/>
          </a:xfrm>
        </p:grpSpPr>
        <p:sp>
          <p:nvSpPr>
            <p:cNvPr id="23" name="Retângulo 2"/>
            <p:cNvSpPr/>
            <p:nvPr/>
          </p:nvSpPr>
          <p:spPr>
            <a:xfrm>
              <a:off x="0" y="1789462"/>
              <a:ext cx="12235200" cy="1499774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0" y="1066384"/>
              <a:ext cx="4680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Central de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Controle</a:t>
              </a:r>
              <a:endParaRPr lang="en-US" sz="3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17342" y="1706849"/>
              <a:ext cx="8604000" cy="45719"/>
            </a:xfrm>
            <a:prstGeom prst="rect">
              <a:avLst/>
            </a:prstGeom>
            <a:solidFill>
              <a:srgbClr val="64F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215950" y="1909750"/>
              <a:ext cx="5328592" cy="707886"/>
              <a:chOff x="6552654" y="2049514"/>
              <a:chExt cx="5328592" cy="707886"/>
            </a:xfrm>
          </p:grpSpPr>
          <p:sp>
            <p:nvSpPr>
              <p:cNvPr id="35" name="Retângulo 34"/>
              <p:cNvSpPr/>
              <p:nvPr/>
            </p:nvSpPr>
            <p:spPr>
              <a:xfrm>
                <a:off x="6552654" y="2069549"/>
                <a:ext cx="2143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6984702" y="2049514"/>
                <a:ext cx="48965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</a:t>
                </a:r>
                <a:r>
                  <a:rPr lang="pt-BR" sz="20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ontrole de Processos</a:t>
                </a:r>
              </a:p>
              <a:p>
                <a:r>
                  <a:rPr lang="pt-BR" sz="20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integrado</a:t>
                </a:r>
                <a:endParaRPr lang="pt-BR" sz="2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3674002" y="1921084"/>
              <a:ext cx="3096619" cy="707886"/>
              <a:chOff x="6122274" y="2529910"/>
              <a:chExt cx="3096619" cy="707886"/>
            </a:xfrm>
          </p:grpSpPr>
          <p:sp>
            <p:nvSpPr>
              <p:cNvPr id="36" name="Retângulo 35"/>
              <p:cNvSpPr/>
              <p:nvPr/>
            </p:nvSpPr>
            <p:spPr>
              <a:xfrm>
                <a:off x="6122274" y="2549945"/>
                <a:ext cx="2143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6482589" y="2529910"/>
                <a:ext cx="2736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Aumento de Produtividade</a:t>
                </a:r>
                <a:endParaRPr lang="pt-BR" sz="2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215950" y="2649106"/>
              <a:ext cx="2736304" cy="400110"/>
              <a:chOff x="6552654" y="2681868"/>
              <a:chExt cx="2736304" cy="400110"/>
            </a:xfrm>
          </p:grpSpPr>
          <p:sp>
            <p:nvSpPr>
              <p:cNvPr id="45" name="Retângulo 44"/>
              <p:cNvSpPr/>
              <p:nvPr/>
            </p:nvSpPr>
            <p:spPr>
              <a:xfrm>
                <a:off x="6552654" y="2701903"/>
                <a:ext cx="2143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>
                <a:off x="6984702" y="2681868"/>
                <a:ext cx="230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Benchmarking</a:t>
                </a:r>
                <a:r>
                  <a:rPr lang="pt-BR" sz="2000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pt-BR" sz="2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>
              <a:off x="3674002" y="2649106"/>
              <a:ext cx="4750860" cy="707886"/>
              <a:chOff x="7562434" y="2681868"/>
              <a:chExt cx="4750860" cy="707886"/>
            </a:xfrm>
          </p:grpSpPr>
          <p:sp>
            <p:nvSpPr>
              <p:cNvPr id="50" name="Retângulo 49"/>
              <p:cNvSpPr/>
              <p:nvPr/>
            </p:nvSpPr>
            <p:spPr>
              <a:xfrm>
                <a:off x="7562434" y="2701903"/>
                <a:ext cx="2143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CaixaDeTexto 50"/>
              <p:cNvSpPr txBox="1"/>
              <p:nvPr/>
            </p:nvSpPr>
            <p:spPr>
              <a:xfrm>
                <a:off x="7922749" y="2681868"/>
                <a:ext cx="43905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Gestão de Operações </a:t>
                </a:r>
              </a:p>
              <a:p>
                <a:r>
                  <a:rPr lang="pt-BR" sz="20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em tempo real</a:t>
                </a:r>
                <a:endParaRPr lang="pt-BR" sz="2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8" name="Grupo 77"/>
            <p:cNvGrpSpPr/>
            <p:nvPr/>
          </p:nvGrpSpPr>
          <p:grpSpPr>
            <a:xfrm>
              <a:off x="7416750" y="1921084"/>
              <a:ext cx="4536504" cy="707886"/>
              <a:chOff x="6696945" y="2529910"/>
              <a:chExt cx="4536504" cy="707886"/>
            </a:xfrm>
          </p:grpSpPr>
          <p:sp>
            <p:nvSpPr>
              <p:cNvPr id="79" name="Retângulo 78"/>
              <p:cNvSpPr/>
              <p:nvPr/>
            </p:nvSpPr>
            <p:spPr>
              <a:xfrm>
                <a:off x="6696945" y="2549945"/>
                <a:ext cx="2143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0" name="CaixaDeTexto 79"/>
              <p:cNvSpPr txBox="1"/>
              <p:nvPr/>
            </p:nvSpPr>
            <p:spPr>
              <a:xfrm>
                <a:off x="7056985" y="2529910"/>
                <a:ext cx="41764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Aprimoramento da Qualidade da Informação </a:t>
                </a:r>
                <a:endParaRPr lang="pt-BR" sz="2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1" name="Grupo 80"/>
            <p:cNvGrpSpPr/>
            <p:nvPr/>
          </p:nvGrpSpPr>
          <p:grpSpPr>
            <a:xfrm>
              <a:off x="7416750" y="2649106"/>
              <a:ext cx="3710968" cy="400110"/>
              <a:chOff x="6336667" y="2681868"/>
              <a:chExt cx="3710968" cy="400110"/>
            </a:xfrm>
          </p:grpSpPr>
          <p:sp>
            <p:nvSpPr>
              <p:cNvPr id="82" name="Retângulo 81"/>
              <p:cNvSpPr/>
              <p:nvPr/>
            </p:nvSpPr>
            <p:spPr>
              <a:xfrm>
                <a:off x="6336667" y="2701903"/>
                <a:ext cx="2143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" name="CaixaDeTexto 82"/>
              <p:cNvSpPr txBox="1"/>
              <p:nvPr/>
            </p:nvSpPr>
            <p:spPr>
              <a:xfrm>
                <a:off x="6696707" y="2681868"/>
                <a:ext cx="33509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Agilidade de Decisão</a:t>
                </a:r>
                <a:endPara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8"/>
          <a:stretch/>
        </p:blipFill>
        <p:spPr bwMode="auto">
          <a:xfrm>
            <a:off x="11374485" y="6092042"/>
            <a:ext cx="799149" cy="72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" name="Grupo 94"/>
          <p:cNvGrpSpPr/>
          <p:nvPr/>
        </p:nvGrpSpPr>
        <p:grpSpPr>
          <a:xfrm>
            <a:off x="1344826" y="4070884"/>
            <a:ext cx="9240276" cy="2701655"/>
            <a:chOff x="-177517" y="1416930"/>
            <a:chExt cx="12082015" cy="4713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6" name="Retângulo 95"/>
            <p:cNvSpPr/>
            <p:nvPr/>
          </p:nvSpPr>
          <p:spPr>
            <a:xfrm>
              <a:off x="327065" y="1416930"/>
              <a:ext cx="3612159" cy="471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238" tIns="58723" rIns="46238" bIns="58723" rtlCol="0" anchor="t"/>
            <a:lstStyle/>
            <a:p>
              <a:pPr algn="ctr" defTabSz="1048038">
                <a:defRPr/>
              </a:pPr>
              <a:r>
                <a:rPr lang="pt-BR" sz="1400" b="1" dirty="0">
                  <a:solidFill>
                    <a:srgbClr val="FFFFFF"/>
                  </a:solidFill>
                </a:rPr>
                <a:t>PLANTIO E TRATO</a:t>
              </a:r>
              <a:r>
                <a:rPr lang="pt" sz="1400" b="1" dirty="0"/>
                <a:t/>
              </a:r>
              <a:br>
                <a:rPr lang="pt" sz="1400" b="1" dirty="0"/>
              </a:br>
              <a:r>
                <a:rPr lang="pt-BR" sz="1400" b="1" dirty="0">
                  <a:solidFill>
                    <a:srgbClr val="FFFFFF"/>
                  </a:solidFill>
                </a:rPr>
                <a:t>(R$ MM)</a:t>
              </a:r>
            </a:p>
          </p:txBody>
        </p:sp>
        <p:grpSp>
          <p:nvGrpSpPr>
            <p:cNvPr id="97" name="Agrupar 14"/>
            <p:cNvGrpSpPr/>
            <p:nvPr/>
          </p:nvGrpSpPr>
          <p:grpSpPr>
            <a:xfrm>
              <a:off x="4309702" y="1416930"/>
              <a:ext cx="3612159" cy="4713725"/>
              <a:chOff x="3350624" y="1276350"/>
              <a:chExt cx="2808312" cy="3344840"/>
            </a:xfrm>
            <a:grpFill/>
          </p:grpSpPr>
          <p:sp>
            <p:nvSpPr>
              <p:cNvPr id="106" name="Retângulo 105"/>
              <p:cNvSpPr/>
              <p:nvPr/>
            </p:nvSpPr>
            <p:spPr>
              <a:xfrm>
                <a:off x="3350624" y="1276350"/>
                <a:ext cx="2808312" cy="33448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238" tIns="58723" rIns="46238" bIns="58723" rtlCol="0" anchor="t"/>
              <a:lstStyle/>
              <a:p>
                <a:pPr algn="ctr" defTabSz="1048038"/>
                <a:r>
                  <a:rPr lang="pt-BR" sz="1400" b="1" dirty="0">
                    <a:solidFill>
                      <a:srgbClr val="FFFFFF"/>
                    </a:solidFill>
                  </a:rPr>
                  <a:t>CCT – CORTE, CARREGAMENTO E TRANSPORTE (R$/ton)</a:t>
                </a:r>
              </a:p>
            </p:txBody>
          </p:sp>
          <p:graphicFrame>
            <p:nvGraphicFramePr>
              <p:cNvPr id="107" name="Object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10160046"/>
                  </p:ext>
                </p:extLst>
              </p:nvPr>
            </p:nvGraphicFramePr>
            <p:xfrm>
              <a:off x="3390378" y="1668413"/>
              <a:ext cx="2768557" cy="28268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  <p:grpSp>
          <p:nvGrpSpPr>
            <p:cNvPr id="98" name="Agrupar 31"/>
            <p:cNvGrpSpPr/>
            <p:nvPr/>
          </p:nvGrpSpPr>
          <p:grpSpPr>
            <a:xfrm>
              <a:off x="8292339" y="1416930"/>
              <a:ext cx="3612159" cy="4713725"/>
              <a:chOff x="6446968" y="1276350"/>
              <a:chExt cx="2808312" cy="3344840"/>
            </a:xfrm>
            <a:grpFill/>
          </p:grpSpPr>
          <p:sp>
            <p:nvSpPr>
              <p:cNvPr id="104" name="Retângulo 103"/>
              <p:cNvSpPr/>
              <p:nvPr/>
            </p:nvSpPr>
            <p:spPr>
              <a:xfrm>
                <a:off x="6446968" y="1276350"/>
                <a:ext cx="2808312" cy="33448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238" tIns="58723" rIns="46238" bIns="58723" rtlCol="0" anchor="t"/>
              <a:lstStyle/>
              <a:p>
                <a:pPr algn="ctr" defTabSz="1048038"/>
                <a:r>
                  <a:rPr lang="pt-BR" sz="1400" b="1" dirty="0">
                    <a:solidFill>
                      <a:srgbClr val="FFFFFF"/>
                    </a:solidFill>
                  </a:rPr>
                  <a:t>CUSTOS INDUSTRIAIS (R$/ton)</a:t>
                </a:r>
              </a:p>
            </p:txBody>
          </p:sp>
          <p:graphicFrame>
            <p:nvGraphicFramePr>
              <p:cNvPr id="105" name="Object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2625603"/>
                  </p:ext>
                </p:extLst>
              </p:nvPr>
            </p:nvGraphicFramePr>
            <p:xfrm>
              <a:off x="6486722" y="1668413"/>
              <a:ext cx="2768557" cy="28268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</p:grpSp>
        <p:graphicFrame>
          <p:nvGraphicFramePr>
            <p:cNvPr id="99" name="Objec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89367480"/>
                </p:ext>
              </p:extLst>
            </p:nvPr>
          </p:nvGraphicFramePr>
          <p:xfrm>
            <a:off x="-177517" y="2353757"/>
            <a:ext cx="4116741" cy="35421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00" name="Objec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10665264"/>
                </p:ext>
              </p:extLst>
            </p:nvPr>
          </p:nvGraphicFramePr>
          <p:xfrm>
            <a:off x="4360835" y="2225477"/>
            <a:ext cx="3561025" cy="36216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01" name="Objec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97413005"/>
                </p:ext>
              </p:extLst>
            </p:nvPr>
          </p:nvGraphicFramePr>
          <p:xfrm>
            <a:off x="8343472" y="2225477"/>
            <a:ext cx="3561025" cy="36216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pic>
          <p:nvPicPr>
            <p:cNvPr id="102" name="Imagem 101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494718" flipV="1">
              <a:off x="4592693" y="2654783"/>
              <a:ext cx="3233417" cy="645694"/>
            </a:xfrm>
            <a:prstGeom prst="rect">
              <a:avLst/>
            </a:prstGeom>
            <a:grpFill/>
          </p:spPr>
        </p:pic>
        <p:pic>
          <p:nvPicPr>
            <p:cNvPr id="103" name="Imagem 10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489773" flipV="1">
              <a:off x="8439252" y="2731850"/>
              <a:ext cx="3233417" cy="645694"/>
            </a:xfrm>
            <a:prstGeom prst="rect">
              <a:avLst/>
            </a:prstGeom>
            <a:grpFill/>
          </p:spPr>
        </p:pic>
      </p:grpSp>
      <p:sp>
        <p:nvSpPr>
          <p:cNvPr id="108" name="Título 1"/>
          <p:cNvSpPr txBox="1">
            <a:spLocks/>
          </p:cNvSpPr>
          <p:nvPr/>
        </p:nvSpPr>
        <p:spPr>
          <a:xfrm>
            <a:off x="1730728" y="3501008"/>
            <a:ext cx="8853772" cy="4928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solidFill>
                  <a:schemeClr val="bg1"/>
                </a:solidFill>
              </a:rPr>
              <a:t>Redução de Custos Unitários </a:t>
            </a:r>
            <a:r>
              <a:rPr lang="pt-BR" sz="2000" dirty="0" smtClean="0">
                <a:solidFill>
                  <a:schemeClr val="bg1"/>
                </a:solidFill>
              </a:rPr>
              <a:t>– Plantio + Logística + Indústria 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055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245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aixaDeTexto 31"/>
          <p:cNvSpPr txBox="1"/>
          <p:nvPr/>
        </p:nvSpPr>
        <p:spPr>
          <a:xfrm>
            <a:off x="320722" y="2564903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Inovation</a:t>
            </a:r>
            <a:endParaRPr lang="en-US" sz="8000" dirty="0">
              <a:solidFill>
                <a:srgbClr val="FFC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586" y="0"/>
            <a:ext cx="12241214" cy="68580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tx1">
                  <a:alpha val="6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"/>
          <a:stretch/>
        </p:blipFill>
        <p:spPr bwMode="auto">
          <a:xfrm>
            <a:off x="7056710" y="2327313"/>
            <a:ext cx="2052229" cy="191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5" b="1"/>
          <a:stretch/>
        </p:blipFill>
        <p:spPr bwMode="auto">
          <a:xfrm>
            <a:off x="3678559" y="2524989"/>
            <a:ext cx="3509461" cy="151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02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san">
    <a:dk1>
      <a:srgbClr val="000000"/>
    </a:dk1>
    <a:lt1>
      <a:srgbClr val="FFFFFF"/>
    </a:lt1>
    <a:dk2>
      <a:srgbClr val="615F54"/>
    </a:dk2>
    <a:lt2>
      <a:srgbClr val="EEECE1"/>
    </a:lt2>
    <a:accent1>
      <a:srgbClr val="00ADD8"/>
    </a:accent1>
    <a:accent2>
      <a:srgbClr val="0069A6"/>
    </a:accent2>
    <a:accent3>
      <a:srgbClr val="8DC63F"/>
    </a:accent3>
    <a:accent4>
      <a:srgbClr val="F6A800"/>
    </a:accent4>
    <a:accent5>
      <a:srgbClr val="00AF41"/>
    </a:accent5>
    <a:accent6>
      <a:srgbClr val="0048BB"/>
    </a:accent6>
    <a:hlink>
      <a:srgbClr val="C00000"/>
    </a:hlink>
    <a:folHlink>
      <a:srgbClr val="C00000"/>
    </a:folHlink>
  </a:clrScheme>
  <a:fontScheme name="Cosan">
    <a:majorFont>
      <a:latin typeface="Museo Sans 500"/>
      <a:ea typeface=""/>
      <a:cs typeface=""/>
    </a:majorFont>
    <a:minorFont>
      <a:latin typeface="Museo Sans 100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san">
    <a:dk1>
      <a:srgbClr val="000000"/>
    </a:dk1>
    <a:lt1>
      <a:srgbClr val="FFFFFF"/>
    </a:lt1>
    <a:dk2>
      <a:srgbClr val="615F54"/>
    </a:dk2>
    <a:lt2>
      <a:srgbClr val="EEECE1"/>
    </a:lt2>
    <a:accent1>
      <a:srgbClr val="00ADD8"/>
    </a:accent1>
    <a:accent2>
      <a:srgbClr val="0069A6"/>
    </a:accent2>
    <a:accent3>
      <a:srgbClr val="8DC63F"/>
    </a:accent3>
    <a:accent4>
      <a:srgbClr val="F6A800"/>
    </a:accent4>
    <a:accent5>
      <a:srgbClr val="00AF41"/>
    </a:accent5>
    <a:accent6>
      <a:srgbClr val="0048BB"/>
    </a:accent6>
    <a:hlink>
      <a:srgbClr val="C00000"/>
    </a:hlink>
    <a:folHlink>
      <a:srgbClr val="C00000"/>
    </a:folHlink>
  </a:clrScheme>
  <a:fontScheme name="Cosan">
    <a:majorFont>
      <a:latin typeface="Museo Sans 500"/>
      <a:ea typeface=""/>
      <a:cs typeface=""/>
    </a:majorFont>
    <a:minorFont>
      <a:latin typeface="Museo Sans 100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san">
    <a:dk1>
      <a:srgbClr val="000000"/>
    </a:dk1>
    <a:lt1>
      <a:srgbClr val="FFFFFF"/>
    </a:lt1>
    <a:dk2>
      <a:srgbClr val="615F54"/>
    </a:dk2>
    <a:lt2>
      <a:srgbClr val="EEECE1"/>
    </a:lt2>
    <a:accent1>
      <a:srgbClr val="00ADD8"/>
    </a:accent1>
    <a:accent2>
      <a:srgbClr val="0069A6"/>
    </a:accent2>
    <a:accent3>
      <a:srgbClr val="8DC63F"/>
    </a:accent3>
    <a:accent4>
      <a:srgbClr val="F6A800"/>
    </a:accent4>
    <a:accent5>
      <a:srgbClr val="00AF41"/>
    </a:accent5>
    <a:accent6>
      <a:srgbClr val="0048BB"/>
    </a:accent6>
    <a:hlink>
      <a:srgbClr val="C00000"/>
    </a:hlink>
    <a:folHlink>
      <a:srgbClr val="C00000"/>
    </a:folHlink>
  </a:clrScheme>
  <a:fontScheme name="Cosan">
    <a:majorFont>
      <a:latin typeface="Museo Sans 500"/>
      <a:ea typeface=""/>
      <a:cs typeface=""/>
    </a:majorFont>
    <a:minorFont>
      <a:latin typeface="Museo Sans 100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san">
    <a:dk1>
      <a:srgbClr val="000000"/>
    </a:dk1>
    <a:lt1>
      <a:srgbClr val="FFFFFF"/>
    </a:lt1>
    <a:dk2>
      <a:srgbClr val="615F54"/>
    </a:dk2>
    <a:lt2>
      <a:srgbClr val="EEECE1"/>
    </a:lt2>
    <a:accent1>
      <a:srgbClr val="00ADD8"/>
    </a:accent1>
    <a:accent2>
      <a:srgbClr val="0069A6"/>
    </a:accent2>
    <a:accent3>
      <a:srgbClr val="8DC63F"/>
    </a:accent3>
    <a:accent4>
      <a:srgbClr val="F6A800"/>
    </a:accent4>
    <a:accent5>
      <a:srgbClr val="00AF41"/>
    </a:accent5>
    <a:accent6>
      <a:srgbClr val="0048BB"/>
    </a:accent6>
    <a:hlink>
      <a:srgbClr val="C00000"/>
    </a:hlink>
    <a:folHlink>
      <a:srgbClr val="C00000"/>
    </a:folHlink>
  </a:clrScheme>
  <a:fontScheme name="Cosan">
    <a:majorFont>
      <a:latin typeface="Museo Sans 500"/>
      <a:ea typeface=""/>
      <a:cs typeface=""/>
    </a:majorFont>
    <a:minorFont>
      <a:latin typeface="Museo Sans 100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san">
    <a:dk1>
      <a:srgbClr val="000000"/>
    </a:dk1>
    <a:lt1>
      <a:srgbClr val="FFFFFF"/>
    </a:lt1>
    <a:dk2>
      <a:srgbClr val="615F54"/>
    </a:dk2>
    <a:lt2>
      <a:srgbClr val="EEECE1"/>
    </a:lt2>
    <a:accent1>
      <a:srgbClr val="00ADD8"/>
    </a:accent1>
    <a:accent2>
      <a:srgbClr val="0069A6"/>
    </a:accent2>
    <a:accent3>
      <a:srgbClr val="8DC63F"/>
    </a:accent3>
    <a:accent4>
      <a:srgbClr val="F6A800"/>
    </a:accent4>
    <a:accent5>
      <a:srgbClr val="00AF41"/>
    </a:accent5>
    <a:accent6>
      <a:srgbClr val="0048BB"/>
    </a:accent6>
    <a:hlink>
      <a:srgbClr val="C00000"/>
    </a:hlink>
    <a:folHlink>
      <a:srgbClr val="C00000"/>
    </a:folHlink>
  </a:clrScheme>
  <a:fontScheme name="Cosan">
    <a:majorFont>
      <a:latin typeface="Museo Sans 500"/>
      <a:ea typeface=""/>
      <a:cs typeface=""/>
    </a:majorFont>
    <a:minorFont>
      <a:latin typeface="Museo Sans 100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545</Words>
  <Application>Microsoft Office PowerPoint</Application>
  <PresentationFormat>Personalizar</PresentationFormat>
  <Paragraphs>91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Henrique Rodrigues da Silva</dc:creator>
  <cp:lastModifiedBy>Claudio Borges T Gaspar Oliveira</cp:lastModifiedBy>
  <cp:revision>148</cp:revision>
  <cp:lastPrinted>2017-09-12T19:39:12Z</cp:lastPrinted>
  <dcterms:created xsi:type="dcterms:W3CDTF">2017-02-02T17:42:54Z</dcterms:created>
  <dcterms:modified xsi:type="dcterms:W3CDTF">2017-09-13T12:57:37Z</dcterms:modified>
</cp:coreProperties>
</file>