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5"/>
    <p:sldMasterId id="2147483677" r:id="rId6"/>
    <p:sldMasterId id="2147483675" r:id="rId7"/>
    <p:sldMasterId id="2147483652" r:id="rId8"/>
    <p:sldMasterId id="2147483654" r:id="rId9"/>
    <p:sldMasterId id="2147483658" r:id="rId10"/>
    <p:sldMasterId id="2147483656" r:id="rId11"/>
  </p:sldMasterIdLst>
  <p:notesMasterIdLst>
    <p:notesMasterId r:id="rId30"/>
  </p:notesMasterIdLst>
  <p:sldIdLst>
    <p:sldId id="5316" r:id="rId12"/>
    <p:sldId id="5431" r:id="rId13"/>
    <p:sldId id="5424" r:id="rId14"/>
    <p:sldId id="5427" r:id="rId15"/>
    <p:sldId id="597" r:id="rId16"/>
    <p:sldId id="5425" r:id="rId17"/>
    <p:sldId id="5430" r:id="rId18"/>
    <p:sldId id="5418" r:id="rId19"/>
    <p:sldId id="5426" r:id="rId20"/>
    <p:sldId id="5396" r:id="rId21"/>
    <p:sldId id="5432" r:id="rId22"/>
    <p:sldId id="5433" r:id="rId23"/>
    <p:sldId id="5434" r:id="rId24"/>
    <p:sldId id="5391" r:id="rId25"/>
    <p:sldId id="5420" r:id="rId26"/>
    <p:sldId id="5402" r:id="rId27"/>
    <p:sldId id="5435" r:id="rId28"/>
    <p:sldId id="616" r:id="rId29"/>
  </p:sldIdLst>
  <p:sldSz cx="12192000" cy="6858000"/>
  <p:notesSz cx="6865938" cy="999648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" userDrawn="1">
          <p15:clr>
            <a:srgbClr val="A4A3A4"/>
          </p15:clr>
        </p15:guide>
        <p15:guide id="2" pos="3024" userDrawn="1">
          <p15:clr>
            <a:srgbClr val="A4A3A4"/>
          </p15:clr>
        </p15:guide>
        <p15:guide id="3" orient="horz" pos="3748" userDrawn="1">
          <p15:clr>
            <a:srgbClr val="A4A3A4"/>
          </p15:clr>
        </p15:guide>
        <p15:guide id="4" orient="horz" pos="1366" userDrawn="1">
          <p15:clr>
            <a:srgbClr val="A4A3A4"/>
          </p15:clr>
        </p15:guide>
        <p15:guide id="5" pos="746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DOSO VIVIAN (ENGIE Brasil Participacoes Ltda)" initials="CV(BPL" lastIdx="3" clrIdx="0"/>
  <p:cmAuthor id="2" name="HOWLETT Karina (ENGIE Brasil Participacoes Ltda)" initials="HL" lastIdx="3" clrIdx="1"/>
  <p:cmAuthor id="3" name="GARRETT MAURY (ENGIE Brasil Participacoes Ltda)" initials="GL" lastIdx="2" clrIdx="2">
    <p:extLst>
      <p:ext uri="{19B8F6BF-5375-455C-9EA6-DF929625EA0E}">
        <p15:presenceInfo xmlns:p15="http://schemas.microsoft.com/office/powerpoint/2012/main" userId="S::hic327@engie.com::f1dc6627-6ce7-481d-820c-7cbc9974aa2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AFF"/>
    <a:srgbClr val="E8E8E8"/>
    <a:srgbClr val="EDEDED"/>
    <a:srgbClr val="ECECEC"/>
    <a:srgbClr val="921B7D"/>
    <a:srgbClr val="DED930"/>
    <a:srgbClr val="DED92E"/>
    <a:srgbClr val="00ABFF"/>
    <a:srgbClr val="E23286"/>
    <a:srgbClr val="A82E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743E55-3E48-4AE9-B485-134A55FEA3D9}" v="33" dt="2019-09-26T21:11:28.928"/>
    <p1510:client id="{E396A8ED-8D5C-59E7-80E8-1BA643C1DC0F}" v="2" dt="2019-09-26T23:27:41.25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92"/>
      </p:cViewPr>
      <p:guideLst>
        <p:guide orient="horz" pos="187"/>
        <p:guide pos="3024"/>
        <p:guide orient="horz" pos="3748"/>
        <p:guide orient="horz" pos="1366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slide" Target="slides/slide13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microsoft.com/office/2015/10/relationships/revisionInfo" Target="revisionInfo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8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501560"/>
          </a:xfrm>
          <a:prstGeom prst="rect">
            <a:avLst/>
          </a:prstGeom>
        </p:spPr>
        <p:txBody>
          <a:bodyPr vert="horz" lIns="96350" tIns="48175" rIns="96350" bIns="48175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501560"/>
          </a:xfrm>
          <a:prstGeom prst="rect">
            <a:avLst/>
          </a:prstGeom>
        </p:spPr>
        <p:txBody>
          <a:bodyPr vert="horz" lIns="96350" tIns="48175" rIns="96350" bIns="48175" rtlCol="0"/>
          <a:lstStyle>
            <a:lvl1pPr algn="r">
              <a:defRPr sz="1300"/>
            </a:lvl1pPr>
          </a:lstStyle>
          <a:p>
            <a:fld id="{E59FCB9F-4F5B-B441-947C-E13CDE91F410}" type="datetimeFigureOut">
              <a:rPr lang="pt-BR" smtClean="0"/>
              <a:t>26/09/2019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49363"/>
            <a:ext cx="5994400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0" tIns="48175" rIns="96350" bIns="48175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6594" y="4810810"/>
            <a:ext cx="5492750" cy="3936117"/>
          </a:xfrm>
          <a:prstGeom prst="rect">
            <a:avLst/>
          </a:prstGeom>
        </p:spPr>
        <p:txBody>
          <a:bodyPr vert="horz" lIns="96350" tIns="48175" rIns="96350" bIns="48175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94929"/>
            <a:ext cx="2975240" cy="501559"/>
          </a:xfrm>
          <a:prstGeom prst="rect">
            <a:avLst/>
          </a:prstGeom>
        </p:spPr>
        <p:txBody>
          <a:bodyPr vert="horz" lIns="96350" tIns="48175" rIns="96350" bIns="48175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9109" y="9494929"/>
            <a:ext cx="2975240" cy="501559"/>
          </a:xfrm>
          <a:prstGeom prst="rect">
            <a:avLst/>
          </a:prstGeom>
        </p:spPr>
        <p:txBody>
          <a:bodyPr vert="horz" lIns="96350" tIns="48175" rIns="96350" bIns="48175" rtlCol="0" anchor="b"/>
          <a:lstStyle>
            <a:lvl1pPr algn="r">
              <a:defRPr sz="1300"/>
            </a:lvl1pPr>
          </a:lstStyle>
          <a:p>
            <a:fld id="{9668AFED-1E9A-E84E-8857-519DDEFAE41F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0029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8479"/>
            <a:endParaRPr lang="en-US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8479">
              <a:defRPr/>
            </a:pPr>
            <a:fld id="{E93BDE23-D2BF-4561-B20A-2A693F005F09}" type="slidenum">
              <a:rPr lang="fr-FR" sz="1400">
                <a:solidFill>
                  <a:prstClr val="black"/>
                </a:solidFill>
                <a:latin typeface="Calibri" panose="020F0502020204030204"/>
              </a:rPr>
              <a:pPr defTabSz="998479">
                <a:defRPr/>
              </a:pPr>
              <a:t>1</a:t>
            </a:fld>
            <a:endParaRPr lang="fr-FR" sz="14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340384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62213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0099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baseline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46660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baseline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65516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74475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baseline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95728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3503">
              <a:defRPr/>
            </a:pPr>
            <a:endParaRPr lang="pt-BR" baseline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7513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3503"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613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b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7396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3503"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4799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baseline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33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594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6895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baseline="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54125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8AFED-1E9A-E84E-8857-519DDEFAE41F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0192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557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719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530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9679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932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840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5528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1FCF541-FBCB-834F-AEAC-3C9B14F305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9643F1E-4E79-5045-A209-8293E5DFEA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440" y="734518"/>
            <a:ext cx="10463135" cy="5426436"/>
          </a:xfrm>
          <a:prstGeom prst="rect">
            <a:avLst/>
          </a:prstGeom>
          <a:effectLst/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FEEF0AE4-BFF2-3646-AC2E-88BCC40529E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48773" y="4806877"/>
            <a:ext cx="1152526" cy="41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21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300" y="6344660"/>
            <a:ext cx="727658" cy="25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21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300" y="6344660"/>
            <a:ext cx="727658" cy="25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23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6"/>
              </a:gs>
              <a:gs pos="100000">
                <a:srgbClr val="005A7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300" y="6344660"/>
            <a:ext cx="727658" cy="25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636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9322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007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3615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7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.png"/><Relationship Id="rId7" Type="http://schemas.openxmlformats.org/officeDocument/2006/relationships/image" Target="../media/image7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0" Type="http://schemas.openxmlformats.org/officeDocument/2006/relationships/image" Target="../media/image77.png"/><Relationship Id="rId4" Type="http://schemas.openxmlformats.org/officeDocument/2006/relationships/image" Target="../media/image71.jpeg"/><Relationship Id="rId9" Type="http://schemas.openxmlformats.org/officeDocument/2006/relationships/image" Target="../media/image7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8.jpe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jpeg"/><Relationship Id="rId9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11.png"/><Relationship Id="rId21" Type="http://schemas.openxmlformats.org/officeDocument/2006/relationships/image" Target="../media/image25.png"/><Relationship Id="rId7" Type="http://schemas.openxmlformats.org/officeDocument/2006/relationships/image" Target="../media/image13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10.pn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5" Type="http://schemas.openxmlformats.org/officeDocument/2006/relationships/image" Target="../media/image19.png"/><Relationship Id="rId10" Type="http://schemas.microsoft.com/office/2007/relationships/hdphoto" Target="../media/hdphoto4.wdp"/><Relationship Id="rId19" Type="http://schemas.openxmlformats.org/officeDocument/2006/relationships/image" Target="../media/image23.png"/><Relationship Id="rId4" Type="http://schemas.microsoft.com/office/2007/relationships/hdphoto" Target="../media/hdphoto1.wdp"/><Relationship Id="rId9" Type="http://schemas.openxmlformats.org/officeDocument/2006/relationships/image" Target="../media/image14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microsoft.com/office/2007/relationships/hdphoto" Target="../media/hdphoto6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11" Type="http://schemas.openxmlformats.org/officeDocument/2006/relationships/image" Target="../media/image7.png"/><Relationship Id="rId5" Type="http://schemas.microsoft.com/office/2007/relationships/hdphoto" Target="../media/hdphoto5.wdp"/><Relationship Id="rId10" Type="http://schemas.openxmlformats.org/officeDocument/2006/relationships/image" Target="../media/image32.png"/><Relationship Id="rId4" Type="http://schemas.openxmlformats.org/officeDocument/2006/relationships/image" Target="../media/image28.png"/><Relationship Id="rId9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microsoft.com/office/2007/relationships/hdphoto" Target="../media/hdphoto8.wdp"/><Relationship Id="rId5" Type="http://schemas.openxmlformats.org/officeDocument/2006/relationships/image" Target="../media/image34.png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18" Type="http://schemas.openxmlformats.org/officeDocument/2006/relationships/image" Target="../media/image50.png"/><Relationship Id="rId3" Type="http://schemas.openxmlformats.org/officeDocument/2006/relationships/image" Target="../media/image1.png"/><Relationship Id="rId21" Type="http://schemas.openxmlformats.org/officeDocument/2006/relationships/image" Target="../media/image53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" Type="http://schemas.openxmlformats.org/officeDocument/2006/relationships/image" Target="../media/image35.png"/><Relationship Id="rId16" Type="http://schemas.openxmlformats.org/officeDocument/2006/relationships/image" Target="../media/image48.png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11" Type="http://schemas.openxmlformats.org/officeDocument/2006/relationships/image" Target="../media/image43.emf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19" Type="http://schemas.openxmlformats.org/officeDocument/2006/relationships/image" Target="../media/image51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Relationship Id="rId22" Type="http://schemas.openxmlformats.org/officeDocument/2006/relationships/image" Target="../media/image5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image" Target="../media/image7.png"/><Relationship Id="rId7" Type="http://schemas.microsoft.com/office/2007/relationships/hdphoto" Target="../media/hdphoto10.wdp"/><Relationship Id="rId12" Type="http://schemas.openxmlformats.org/officeDocument/2006/relationships/image" Target="../media/image61.png"/><Relationship Id="rId17" Type="http://schemas.openxmlformats.org/officeDocument/2006/relationships/image" Target="../media/image6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11" Type="http://schemas.openxmlformats.org/officeDocument/2006/relationships/image" Target="../media/image60.png"/><Relationship Id="rId5" Type="http://schemas.microsoft.com/office/2007/relationships/hdphoto" Target="../media/hdphoto9.wdp"/><Relationship Id="rId15" Type="http://schemas.microsoft.com/office/2007/relationships/hdphoto" Target="../media/hdphoto11.wdp"/><Relationship Id="rId10" Type="http://schemas.openxmlformats.org/officeDocument/2006/relationships/image" Target="../media/image59.png"/><Relationship Id="rId4" Type="http://schemas.openxmlformats.org/officeDocument/2006/relationships/image" Target="../media/image55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1">
            <a:extLst>
              <a:ext uri="{FF2B5EF4-FFF2-40B4-BE49-F238E27FC236}">
                <a16:creationId xmlns:a16="http://schemas.microsoft.com/office/drawing/2014/main" id="{BA8EF9E6-1223-4994-B847-3FDB3F40D308}"/>
              </a:ext>
            </a:extLst>
          </p:cNvPr>
          <p:cNvSpPr txBox="1">
            <a:spLocks/>
          </p:cNvSpPr>
          <p:nvPr/>
        </p:nvSpPr>
        <p:spPr>
          <a:xfrm>
            <a:off x="1430092" y="2290442"/>
            <a:ext cx="8092280" cy="301840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03387"/>
              </a:buClr>
              <a:buSzPct val="125000"/>
              <a:buFontTx/>
              <a:buNone/>
              <a:tabLst/>
              <a:defRPr/>
            </a:pPr>
            <a:endParaRPr lang="pt-BR" sz="3200" b="1" dirty="0">
              <a:solidFill>
                <a:srgbClr val="FFFFFF"/>
              </a:solidFill>
              <a:latin typeface="Arial"/>
              <a:ea typeface="Tahoma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03387"/>
              </a:buClr>
              <a:buSzPct val="125000"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Tahoma" pitchFamily="34" charset="0"/>
                <a:cs typeface="Arial" panose="020B0604020202020204" pitchFamily="34" charset="0"/>
              </a:rPr>
              <a:t>Painel 3 – Integração Energética dos mercados de Gás e Energia Elétrica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03387"/>
              </a:buClr>
              <a:buSzPct val="125000"/>
              <a:buFontTx/>
              <a:buNone/>
              <a:tabLst/>
              <a:defRPr/>
            </a:pPr>
            <a:endParaRPr lang="pt-BR" sz="2400" b="1" dirty="0">
              <a:solidFill>
                <a:srgbClr val="FFFFFF"/>
              </a:solidFill>
              <a:latin typeface="Arial"/>
              <a:ea typeface="Tahoma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03387"/>
              </a:buClr>
              <a:buSzPct val="125000"/>
              <a:buFontTx/>
              <a:buNone/>
              <a:tabLst/>
              <a:defRPr/>
            </a:pP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Tahoma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03387"/>
              </a:buClr>
              <a:buSzPct val="125000"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Tahoma" pitchFamily="34" charset="0"/>
                <a:cs typeface="Arial" panose="020B0604020202020204" pitchFamily="34" charset="0"/>
              </a:rPr>
              <a:t>Modelos de Negócio integrados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03387"/>
              </a:buClr>
              <a:buSzPct val="125000"/>
              <a:buFontTx/>
              <a:buNone/>
              <a:tabLst/>
              <a:defRPr/>
            </a:pP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Tahoma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03387"/>
              </a:buClr>
              <a:buSzPct val="125000"/>
              <a:buFontTx/>
              <a:buNone/>
              <a:tabLst/>
              <a:defRPr/>
            </a:pP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Tahoma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03387"/>
              </a:buClr>
              <a:buSzPct val="125000"/>
              <a:buFontTx/>
              <a:buNone/>
              <a:tabLst/>
              <a:defRPr/>
            </a:pP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Tahoma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03387"/>
              </a:buClr>
              <a:buSzPct val="125000"/>
              <a:buFontTx/>
              <a:buNone/>
              <a:tabLst/>
              <a:defRPr/>
            </a:pPr>
            <a:r>
              <a:rPr lang="pt-BR" b="1" dirty="0">
                <a:solidFill>
                  <a:schemeClr val="bg1"/>
                </a:solidFill>
                <a:latin typeface="Arial"/>
                <a:ea typeface="Tahoma" pitchFamily="34" charset="0"/>
                <a:cs typeface="Arial" panose="020B0604020202020204" pitchFamily="34" charset="0"/>
              </a:rPr>
              <a:t>RJ, 27 de Setembro de </a:t>
            </a:r>
            <a:r>
              <a:rPr kumimoji="0" lang="pt-B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Tahoma" pitchFamily="34" charset="0"/>
                <a:cs typeface="Arial" panose="020B0604020202020204" pitchFamily="34" charset="0"/>
              </a:rPr>
              <a:t>2019</a:t>
            </a: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Tahoma" pitchFamily="34" charset="0"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7C59B8-598D-492A-A74D-D3122481E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777" y="734223"/>
            <a:ext cx="10442252" cy="783851"/>
          </a:xfrm>
          <a:prstGeom prst="rect">
            <a:avLst/>
          </a:prstGeom>
        </p:spPr>
      </p:pic>
      <p:sp>
        <p:nvSpPr>
          <p:cNvPr id="7" name="Espaço Reservado para Número de Slide 4">
            <a:extLst>
              <a:ext uri="{FF2B5EF4-FFF2-40B4-BE49-F238E27FC236}">
                <a16:creationId xmlns:a16="http://schemas.microsoft.com/office/drawing/2014/main" id="{5347DCBD-42F0-43C2-8B9D-8409173710C5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chemeClr val="bg1"/>
                </a:solidFill>
              </a:rPr>
              <a:pPr algn="r"/>
              <a:t>1</a:t>
            </a:fld>
            <a:endParaRPr lang="fr-FR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19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25B38D6-3804-4661-A40D-BB0AB598D1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292" t="11200" r="9707" b="3703"/>
          <a:stretch/>
        </p:blipFill>
        <p:spPr>
          <a:xfrm>
            <a:off x="3361916" y="0"/>
            <a:ext cx="8811309" cy="6857999"/>
          </a:xfrm>
          <a:prstGeom prst="rect">
            <a:avLst/>
          </a:prstGeom>
        </p:spPr>
      </p:pic>
      <p:sp>
        <p:nvSpPr>
          <p:cNvPr id="25" name="Retângulo 24"/>
          <p:cNvSpPr/>
          <p:nvPr/>
        </p:nvSpPr>
        <p:spPr>
          <a:xfrm>
            <a:off x="7045" y="3173"/>
            <a:ext cx="8819535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4000">
                <a:schemeClr val="bg1">
                  <a:lumMod val="85000"/>
                </a:schemeClr>
              </a:gs>
              <a:gs pos="99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8" name="CaixaDeTexto 47"/>
          <p:cNvSpPr txBox="1"/>
          <p:nvPr/>
        </p:nvSpPr>
        <p:spPr>
          <a:xfrm>
            <a:off x="201070" y="395368"/>
            <a:ext cx="615110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t-BR" sz="2400" b="1" dirty="0">
                <a:solidFill>
                  <a:schemeClr val="accent1"/>
                </a:solidFill>
                <a:latin typeface="Helvetica Neue" charset="0"/>
                <a:ea typeface="Helvetica Neue" charset="0"/>
                <a:cs typeface="Helvetica Neue" charset="0"/>
              </a:rPr>
              <a:t>TAG -  Transportadora Associada de Gás</a:t>
            </a:r>
            <a:endParaRPr lang="pt-BR" sz="2400" b="1" dirty="0">
              <a:solidFill>
                <a:schemeClr val="bg1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grpSp>
        <p:nvGrpSpPr>
          <p:cNvPr id="26" name="Grupo 6">
            <a:extLst>
              <a:ext uri="{FF2B5EF4-FFF2-40B4-BE49-F238E27FC236}">
                <a16:creationId xmlns:a16="http://schemas.microsoft.com/office/drawing/2014/main" id="{ABB0D699-2BE3-47B1-AAB2-B239B37C373A}"/>
              </a:ext>
            </a:extLst>
          </p:cNvPr>
          <p:cNvGrpSpPr/>
          <p:nvPr/>
        </p:nvGrpSpPr>
        <p:grpSpPr>
          <a:xfrm>
            <a:off x="198478" y="1431990"/>
            <a:ext cx="5907182" cy="462989"/>
            <a:chOff x="4449817" y="4938870"/>
            <a:chExt cx="2805879" cy="347850"/>
          </a:xfrm>
        </p:grpSpPr>
        <p:sp>
          <p:nvSpPr>
            <p:cNvPr id="27" name="Retângulo Arredondado 26">
              <a:extLst>
                <a:ext uri="{FF2B5EF4-FFF2-40B4-BE49-F238E27FC236}">
                  <a16:creationId xmlns:a16="http://schemas.microsoft.com/office/drawing/2014/main" id="{D6460F1F-895B-415D-AD69-524EECCD5B9A}"/>
                </a:ext>
              </a:extLst>
            </p:cNvPr>
            <p:cNvSpPr/>
            <p:nvPr/>
          </p:nvSpPr>
          <p:spPr>
            <a:xfrm>
              <a:off x="4530661" y="4938870"/>
              <a:ext cx="2725035" cy="34785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180000" bIns="0" rtlCol="0" anchor="ctr"/>
            <a:lstStyle/>
            <a:p>
              <a:pPr algn="r"/>
              <a:endParaRPr lang="pt-BR" sz="1400">
                <a:solidFill>
                  <a:schemeClr val="accent5">
                    <a:lumMod val="75000"/>
                  </a:schemeClr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  <p:sp>
          <p:nvSpPr>
            <p:cNvPr id="30" name="Retângulo 29">
              <a:extLst>
                <a:ext uri="{FF2B5EF4-FFF2-40B4-BE49-F238E27FC236}">
                  <a16:creationId xmlns:a16="http://schemas.microsoft.com/office/drawing/2014/main" id="{38241E78-9011-42AC-848B-07E19322BCE0}"/>
                </a:ext>
              </a:extLst>
            </p:cNvPr>
            <p:cNvSpPr/>
            <p:nvPr/>
          </p:nvSpPr>
          <p:spPr>
            <a:xfrm>
              <a:off x="4449817" y="5041828"/>
              <a:ext cx="2783873" cy="161866"/>
            </a:xfrm>
            <a:prstGeom prst="rect">
              <a:avLst/>
            </a:prstGeom>
          </p:spPr>
          <p:txBody>
            <a:bodyPr wrap="square" lIns="180000" tIns="0" rIns="180000" bIns="0" anchor="ctr">
              <a:spAutoFit/>
            </a:bodyPr>
            <a:lstStyle/>
            <a:p>
              <a:pPr marL="0" lvl="1" algn="r">
                <a:defRPr/>
              </a:pPr>
              <a:r>
                <a:rPr lang="pt-BR" sz="14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R$ 35,1 bilhões por 100% da TAG</a:t>
              </a:r>
              <a:endParaRPr lang="pt-BR" sz="1400" dirty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  <a:sym typeface="Helvetica" pitchFamily="34" charset="0"/>
              </a:endParaRPr>
            </a:p>
          </p:txBody>
        </p:sp>
      </p:grpSp>
      <p:grpSp>
        <p:nvGrpSpPr>
          <p:cNvPr id="39" name="Grupo 6">
            <a:extLst>
              <a:ext uri="{FF2B5EF4-FFF2-40B4-BE49-F238E27FC236}">
                <a16:creationId xmlns:a16="http://schemas.microsoft.com/office/drawing/2014/main" id="{ABB0D699-2BE3-47B1-AAB2-B239B37C373A}"/>
              </a:ext>
            </a:extLst>
          </p:cNvPr>
          <p:cNvGrpSpPr/>
          <p:nvPr/>
        </p:nvGrpSpPr>
        <p:grpSpPr>
          <a:xfrm>
            <a:off x="198478" y="2038812"/>
            <a:ext cx="5907182" cy="462989"/>
            <a:chOff x="4449817" y="4938870"/>
            <a:chExt cx="2805879" cy="347850"/>
          </a:xfrm>
        </p:grpSpPr>
        <p:sp>
          <p:nvSpPr>
            <p:cNvPr id="46" name="Retângulo Arredondado 45">
              <a:extLst>
                <a:ext uri="{FF2B5EF4-FFF2-40B4-BE49-F238E27FC236}">
                  <a16:creationId xmlns:a16="http://schemas.microsoft.com/office/drawing/2014/main" id="{D6460F1F-895B-415D-AD69-524EECCD5B9A}"/>
                </a:ext>
              </a:extLst>
            </p:cNvPr>
            <p:cNvSpPr/>
            <p:nvPr/>
          </p:nvSpPr>
          <p:spPr>
            <a:xfrm>
              <a:off x="4530661" y="4938870"/>
              <a:ext cx="2725035" cy="34785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180000" bIns="0" rtlCol="0" anchor="ctr"/>
            <a:lstStyle/>
            <a:p>
              <a:pPr algn="r"/>
              <a:endParaRPr lang="pt-BR" sz="14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id="{38241E78-9011-42AC-848B-07E19322BCE0}"/>
                </a:ext>
              </a:extLst>
            </p:cNvPr>
            <p:cNvSpPr/>
            <p:nvPr/>
          </p:nvSpPr>
          <p:spPr>
            <a:xfrm>
              <a:off x="4449817" y="5042233"/>
              <a:ext cx="2783873" cy="161866"/>
            </a:xfrm>
            <a:prstGeom prst="rect">
              <a:avLst/>
            </a:prstGeom>
          </p:spPr>
          <p:txBody>
            <a:bodyPr wrap="square" lIns="180000" tIns="0" rIns="180000" bIns="0" anchor="ctr">
              <a:spAutoFit/>
            </a:bodyPr>
            <a:lstStyle/>
            <a:p>
              <a:pPr marL="0" lvl="1" algn="r">
                <a:defRPr/>
              </a:pPr>
              <a:r>
                <a:rPr lang="pt-BR" sz="14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  <a:sym typeface="Helvetica" pitchFamily="34" charset="0"/>
                </a:rPr>
                <a:t>58,5% ENGIE – 31,5% CDPQ – 10% Petrobras</a:t>
              </a:r>
              <a:endParaRPr lang="pt-BR" sz="1400" dirty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  <a:sym typeface="Helvetica" pitchFamily="34" charset="0"/>
              </a:endParaRPr>
            </a:p>
          </p:txBody>
        </p:sp>
      </p:grpSp>
      <p:grpSp>
        <p:nvGrpSpPr>
          <p:cNvPr id="51" name="Grupo 6">
            <a:extLst>
              <a:ext uri="{FF2B5EF4-FFF2-40B4-BE49-F238E27FC236}">
                <a16:creationId xmlns:a16="http://schemas.microsoft.com/office/drawing/2014/main" id="{ABB0D699-2BE3-47B1-AAB2-B239B37C373A}"/>
              </a:ext>
            </a:extLst>
          </p:cNvPr>
          <p:cNvGrpSpPr/>
          <p:nvPr/>
        </p:nvGrpSpPr>
        <p:grpSpPr>
          <a:xfrm>
            <a:off x="201070" y="2659416"/>
            <a:ext cx="6084320" cy="462989"/>
            <a:chOff x="4443962" y="4938870"/>
            <a:chExt cx="2811734" cy="347850"/>
          </a:xfrm>
        </p:grpSpPr>
        <p:sp>
          <p:nvSpPr>
            <p:cNvPr id="52" name="Retângulo Arredondado 51">
              <a:extLst>
                <a:ext uri="{FF2B5EF4-FFF2-40B4-BE49-F238E27FC236}">
                  <a16:creationId xmlns:a16="http://schemas.microsoft.com/office/drawing/2014/main" id="{D6460F1F-895B-415D-AD69-524EECCD5B9A}"/>
                </a:ext>
              </a:extLst>
            </p:cNvPr>
            <p:cNvSpPr/>
            <p:nvPr/>
          </p:nvSpPr>
          <p:spPr>
            <a:xfrm>
              <a:off x="4526619" y="4938870"/>
              <a:ext cx="2729077" cy="34785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180000" bIns="0" rtlCol="0" anchor="ctr"/>
            <a:lstStyle/>
            <a:p>
              <a:pPr algn="r"/>
              <a:endParaRPr lang="pt-BR" sz="14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  <p:sp>
          <p:nvSpPr>
            <p:cNvPr id="53" name="Retângulo 52">
              <a:extLst>
                <a:ext uri="{FF2B5EF4-FFF2-40B4-BE49-F238E27FC236}">
                  <a16:creationId xmlns:a16="http://schemas.microsoft.com/office/drawing/2014/main" id="{38241E78-9011-42AC-848B-07E19322BCE0}"/>
                </a:ext>
              </a:extLst>
            </p:cNvPr>
            <p:cNvSpPr/>
            <p:nvPr/>
          </p:nvSpPr>
          <p:spPr>
            <a:xfrm>
              <a:off x="4443962" y="4947377"/>
              <a:ext cx="2783873" cy="323731"/>
            </a:xfrm>
            <a:prstGeom prst="rect">
              <a:avLst/>
            </a:prstGeom>
          </p:spPr>
          <p:txBody>
            <a:bodyPr wrap="square" lIns="180000" tIns="0" rIns="180000" bIns="0" anchor="ctr">
              <a:spAutoFit/>
            </a:bodyPr>
            <a:lstStyle/>
            <a:p>
              <a:pPr marL="0" lvl="1" algn="r">
                <a:defRPr/>
              </a:pPr>
              <a:r>
                <a:rPr lang="pt-BR" sz="1400" b="1" u="sng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  <a:sym typeface="Helvetica" pitchFamily="34" charset="0"/>
                </a:rPr>
                <a:t>Financiamento </a:t>
              </a:r>
              <a:r>
                <a:rPr lang="pt-BR" sz="1400" b="1" i="1" u="sng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  <a:sym typeface="Helvetica" pitchFamily="34" charset="0"/>
                </a:rPr>
                <a:t>Non-</a:t>
              </a:r>
              <a:r>
                <a:rPr lang="pt-BR" sz="1400" b="1" i="1" u="sng" dirty="0" err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  <a:sym typeface="Helvetica" pitchFamily="34" charset="0"/>
                </a:rPr>
                <a:t>recourse</a:t>
              </a:r>
              <a:r>
                <a:rPr lang="pt-BR" sz="1400" b="1" i="1" u="sng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  <a:sym typeface="Helvetica" pitchFamily="34" charset="0"/>
                </a:rPr>
                <a:t> (lastreado nos </a:t>
              </a:r>
              <a:r>
                <a:rPr lang="pt-BR" sz="1400" b="1" i="1" u="sng" dirty="0" err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  <a:sym typeface="Helvetica" pitchFamily="34" charset="0"/>
                </a:rPr>
                <a:t>GTAs</a:t>
              </a:r>
              <a:r>
                <a:rPr lang="pt-BR" sz="1400" b="1" i="1" u="sng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  <a:sym typeface="Helvetica" pitchFamily="34" charset="0"/>
                </a:rPr>
                <a:t> existentes)</a:t>
              </a:r>
              <a:r>
                <a:rPr lang="pt-BR" sz="14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  <a:sym typeface="Helvetica" pitchFamily="34" charset="0"/>
                </a:rPr>
                <a:t>: </a:t>
              </a:r>
            </a:p>
            <a:p>
              <a:pPr marL="0" lvl="1" algn="r">
                <a:defRPr/>
              </a:pPr>
              <a:r>
                <a:rPr lang="pt-BR" sz="14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  <a:sym typeface="Helvetica" pitchFamily="34" charset="0"/>
                </a:rPr>
                <a:t>14 BBRL com 3 Bancos Locais e 2.45 BUSD com 7 Internacionais</a:t>
              </a:r>
            </a:p>
          </p:txBody>
        </p:sp>
      </p:grpSp>
      <p:pic>
        <p:nvPicPr>
          <p:cNvPr id="33" name="Imagem 3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300" y="6344660"/>
            <a:ext cx="727658" cy="259325"/>
          </a:xfrm>
          <a:prstGeom prst="rect">
            <a:avLst/>
          </a:prstGeom>
        </p:spPr>
      </p:pic>
      <p:grpSp>
        <p:nvGrpSpPr>
          <p:cNvPr id="35" name="Grupo 34"/>
          <p:cNvGrpSpPr/>
          <p:nvPr/>
        </p:nvGrpSpPr>
        <p:grpSpPr>
          <a:xfrm>
            <a:off x="307415" y="296099"/>
            <a:ext cx="373069" cy="698435"/>
            <a:chOff x="307415" y="296099"/>
            <a:chExt cx="373069" cy="698435"/>
          </a:xfrm>
          <a:solidFill>
            <a:schemeClr val="accent1"/>
          </a:solidFill>
        </p:grpSpPr>
        <p:sp>
          <p:nvSpPr>
            <p:cNvPr id="36" name="Retângulo Arredondado 35"/>
            <p:cNvSpPr/>
            <p:nvPr/>
          </p:nvSpPr>
          <p:spPr>
            <a:xfrm>
              <a:off x="307415" y="296099"/>
              <a:ext cx="373069" cy="63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Retângulo Arredondado 36"/>
            <p:cNvSpPr/>
            <p:nvPr/>
          </p:nvSpPr>
          <p:spPr>
            <a:xfrm>
              <a:off x="307415" y="930720"/>
              <a:ext cx="373069" cy="63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9" name="Grupo 6">
            <a:extLst>
              <a:ext uri="{FF2B5EF4-FFF2-40B4-BE49-F238E27FC236}">
                <a16:creationId xmlns:a16="http://schemas.microsoft.com/office/drawing/2014/main" id="{55A3A1B5-7935-1442-B2B6-ADEE6C30C2AB}"/>
              </a:ext>
            </a:extLst>
          </p:cNvPr>
          <p:cNvGrpSpPr/>
          <p:nvPr/>
        </p:nvGrpSpPr>
        <p:grpSpPr>
          <a:xfrm>
            <a:off x="232626" y="3255421"/>
            <a:ext cx="5870443" cy="462989"/>
            <a:chOff x="4463539" y="4938870"/>
            <a:chExt cx="2792157" cy="347850"/>
          </a:xfrm>
        </p:grpSpPr>
        <p:sp>
          <p:nvSpPr>
            <p:cNvPr id="32" name="Retângulo Arredondado 31">
              <a:extLst>
                <a:ext uri="{FF2B5EF4-FFF2-40B4-BE49-F238E27FC236}">
                  <a16:creationId xmlns:a16="http://schemas.microsoft.com/office/drawing/2014/main" id="{3AB29AF3-4045-AA47-A66C-152FC00D1F60}"/>
                </a:ext>
              </a:extLst>
            </p:cNvPr>
            <p:cNvSpPr/>
            <p:nvPr/>
          </p:nvSpPr>
          <p:spPr>
            <a:xfrm>
              <a:off x="4526619" y="4938870"/>
              <a:ext cx="2729077" cy="34785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180000" bIns="0" rtlCol="0" anchor="ctr"/>
            <a:lstStyle/>
            <a:p>
              <a:pPr algn="r"/>
              <a:endParaRPr lang="pt-BR" sz="14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  <p:sp>
          <p:nvSpPr>
            <p:cNvPr id="34" name="Retângulo 33">
              <a:extLst>
                <a:ext uri="{FF2B5EF4-FFF2-40B4-BE49-F238E27FC236}">
                  <a16:creationId xmlns:a16="http://schemas.microsoft.com/office/drawing/2014/main" id="{25CD7A94-CD07-094A-93B3-41E379B4983A}"/>
                </a:ext>
              </a:extLst>
            </p:cNvPr>
            <p:cNvSpPr/>
            <p:nvPr/>
          </p:nvSpPr>
          <p:spPr>
            <a:xfrm>
              <a:off x="4463539" y="5041649"/>
              <a:ext cx="2783873" cy="161866"/>
            </a:xfrm>
            <a:prstGeom prst="rect">
              <a:avLst/>
            </a:prstGeom>
          </p:spPr>
          <p:txBody>
            <a:bodyPr wrap="square" lIns="180000" tIns="0" rIns="180000" bIns="0" anchor="ctr">
              <a:spAutoFit/>
            </a:bodyPr>
            <a:lstStyle/>
            <a:p>
              <a:pPr marL="0" lvl="1" algn="r">
                <a:defRPr/>
              </a:pPr>
              <a:r>
                <a:rPr lang="pt-BR" sz="14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Infraestrutura de gasodutos com 4.500 km </a:t>
              </a:r>
              <a:endParaRPr lang="pt-BR" sz="1400" dirty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  <a:sym typeface="Helvetica" pitchFamily="34" charset="0"/>
              </a:endParaRPr>
            </a:p>
          </p:txBody>
        </p:sp>
      </p:grpSp>
      <p:grpSp>
        <p:nvGrpSpPr>
          <p:cNvPr id="38" name="Grupo 6">
            <a:extLst>
              <a:ext uri="{FF2B5EF4-FFF2-40B4-BE49-F238E27FC236}">
                <a16:creationId xmlns:a16="http://schemas.microsoft.com/office/drawing/2014/main" id="{3A80AECA-5408-8C40-B97C-5EA95F0B0B0C}"/>
              </a:ext>
            </a:extLst>
          </p:cNvPr>
          <p:cNvGrpSpPr/>
          <p:nvPr/>
        </p:nvGrpSpPr>
        <p:grpSpPr>
          <a:xfrm>
            <a:off x="191690" y="3875023"/>
            <a:ext cx="5894928" cy="532009"/>
            <a:chOff x="4453797" y="4938868"/>
            <a:chExt cx="2801899" cy="399705"/>
          </a:xfrm>
        </p:grpSpPr>
        <p:sp>
          <p:nvSpPr>
            <p:cNvPr id="40" name="Retângulo Arredondado 39">
              <a:extLst>
                <a:ext uri="{FF2B5EF4-FFF2-40B4-BE49-F238E27FC236}">
                  <a16:creationId xmlns:a16="http://schemas.microsoft.com/office/drawing/2014/main" id="{C1B28445-D403-2246-B9D3-7862F6D30FC0}"/>
                </a:ext>
              </a:extLst>
            </p:cNvPr>
            <p:cNvSpPr/>
            <p:nvPr/>
          </p:nvSpPr>
          <p:spPr>
            <a:xfrm>
              <a:off x="4526619" y="4938868"/>
              <a:ext cx="2729077" cy="39970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180000" bIns="0" rtlCol="0" anchor="ctr"/>
            <a:lstStyle/>
            <a:p>
              <a:pPr algn="r"/>
              <a:endParaRPr lang="pt-BR" sz="14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  <p:sp>
          <p:nvSpPr>
            <p:cNvPr id="41" name="Retângulo 40">
              <a:extLst>
                <a:ext uri="{FF2B5EF4-FFF2-40B4-BE49-F238E27FC236}">
                  <a16:creationId xmlns:a16="http://schemas.microsoft.com/office/drawing/2014/main" id="{D48C8D1B-37AD-3F40-9B5C-580D512838D7}"/>
                </a:ext>
              </a:extLst>
            </p:cNvPr>
            <p:cNvSpPr/>
            <p:nvPr/>
          </p:nvSpPr>
          <p:spPr>
            <a:xfrm>
              <a:off x="4453797" y="5068853"/>
              <a:ext cx="2783873" cy="176366"/>
            </a:xfrm>
            <a:prstGeom prst="rect">
              <a:avLst/>
            </a:prstGeom>
          </p:spPr>
          <p:txBody>
            <a:bodyPr wrap="square" lIns="180000" tIns="0" rIns="180000" bIns="0" anchor="ctr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50000"/>
                </a:spcBef>
                <a:buClr>
                  <a:srgbClr val="005A78"/>
                </a:buClr>
                <a:buSzPct val="100000"/>
              </a:pPr>
              <a:r>
                <a:rPr lang="pt-BR" altLang="en-US" sz="1400" b="1" dirty="0">
                  <a:solidFill>
                    <a:schemeClr val="bg1"/>
                  </a:solidFill>
                  <a:latin typeface="Helvetica Neue" charset="0"/>
                </a:rPr>
                <a:t>Capacidade total contratada de cerca de 70 milhões m3/dia</a:t>
              </a:r>
            </a:p>
          </p:txBody>
        </p:sp>
      </p:grpSp>
      <p:grpSp>
        <p:nvGrpSpPr>
          <p:cNvPr id="42" name="Grupo 6">
            <a:extLst>
              <a:ext uri="{FF2B5EF4-FFF2-40B4-BE49-F238E27FC236}">
                <a16:creationId xmlns:a16="http://schemas.microsoft.com/office/drawing/2014/main" id="{68544079-C54C-F44F-ACED-28A1C7C69A02}"/>
              </a:ext>
            </a:extLst>
          </p:cNvPr>
          <p:cNvGrpSpPr/>
          <p:nvPr/>
        </p:nvGrpSpPr>
        <p:grpSpPr>
          <a:xfrm>
            <a:off x="250738" y="4533151"/>
            <a:ext cx="5852331" cy="462989"/>
            <a:chOff x="4471823" y="4938870"/>
            <a:chExt cx="2783873" cy="347850"/>
          </a:xfrm>
        </p:grpSpPr>
        <p:sp>
          <p:nvSpPr>
            <p:cNvPr id="43" name="Retângulo Arredondado 42">
              <a:extLst>
                <a:ext uri="{FF2B5EF4-FFF2-40B4-BE49-F238E27FC236}">
                  <a16:creationId xmlns:a16="http://schemas.microsoft.com/office/drawing/2014/main" id="{4949C930-69FC-8940-B79F-D47A522F1770}"/>
                </a:ext>
              </a:extLst>
            </p:cNvPr>
            <p:cNvSpPr/>
            <p:nvPr/>
          </p:nvSpPr>
          <p:spPr>
            <a:xfrm>
              <a:off x="4526619" y="4938870"/>
              <a:ext cx="2729077" cy="34785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180000" bIns="0" rtlCol="0" anchor="ctr"/>
            <a:lstStyle/>
            <a:p>
              <a:pPr algn="r"/>
              <a:endParaRPr lang="pt-BR" sz="14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  <p:sp>
          <p:nvSpPr>
            <p:cNvPr id="44" name="Retângulo 43">
              <a:extLst>
                <a:ext uri="{FF2B5EF4-FFF2-40B4-BE49-F238E27FC236}">
                  <a16:creationId xmlns:a16="http://schemas.microsoft.com/office/drawing/2014/main" id="{634219BD-DE74-C74D-8893-61381F4185B1}"/>
                </a:ext>
              </a:extLst>
            </p:cNvPr>
            <p:cNvSpPr/>
            <p:nvPr/>
          </p:nvSpPr>
          <p:spPr>
            <a:xfrm>
              <a:off x="4471823" y="5040223"/>
              <a:ext cx="2783873" cy="161866"/>
            </a:xfrm>
            <a:prstGeom prst="rect">
              <a:avLst/>
            </a:prstGeom>
          </p:spPr>
          <p:txBody>
            <a:bodyPr wrap="square" lIns="180000" tIns="0" rIns="180000" bIns="0" anchor="ctr">
              <a:spAutoFit/>
            </a:bodyPr>
            <a:lstStyle/>
            <a:p>
              <a:pPr marL="0" lvl="1" algn="r">
                <a:defRPr/>
              </a:pPr>
              <a:r>
                <a:rPr lang="pt-BR" sz="14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  <a:sym typeface="Helvetica" pitchFamily="34" charset="0"/>
                </a:rPr>
                <a:t>11 instalações de compressão de gás</a:t>
              </a:r>
            </a:p>
          </p:txBody>
        </p:sp>
      </p:grpSp>
      <p:grpSp>
        <p:nvGrpSpPr>
          <p:cNvPr id="31" name="Grupo 6">
            <a:extLst>
              <a:ext uri="{FF2B5EF4-FFF2-40B4-BE49-F238E27FC236}">
                <a16:creationId xmlns:a16="http://schemas.microsoft.com/office/drawing/2014/main" id="{48A59FFE-A94B-476F-89A6-876FF1AC5E27}"/>
              </a:ext>
            </a:extLst>
          </p:cNvPr>
          <p:cNvGrpSpPr/>
          <p:nvPr/>
        </p:nvGrpSpPr>
        <p:grpSpPr>
          <a:xfrm>
            <a:off x="266717" y="5167099"/>
            <a:ext cx="5836352" cy="462989"/>
            <a:chOff x="4475196" y="4938870"/>
            <a:chExt cx="2783873" cy="347850"/>
          </a:xfrm>
        </p:grpSpPr>
        <p:sp>
          <p:nvSpPr>
            <p:cNvPr id="45" name="Retângulo Arredondado 39">
              <a:extLst>
                <a:ext uri="{FF2B5EF4-FFF2-40B4-BE49-F238E27FC236}">
                  <a16:creationId xmlns:a16="http://schemas.microsoft.com/office/drawing/2014/main" id="{8F527146-27DD-4146-A168-34E1605DA0CF}"/>
                </a:ext>
              </a:extLst>
            </p:cNvPr>
            <p:cNvSpPr/>
            <p:nvPr/>
          </p:nvSpPr>
          <p:spPr>
            <a:xfrm>
              <a:off x="4526619" y="4938870"/>
              <a:ext cx="2729077" cy="34785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180000" bIns="0" rtlCol="0" anchor="ctr"/>
            <a:lstStyle/>
            <a:p>
              <a:pPr algn="r"/>
              <a:endParaRPr lang="pt-BR" sz="14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  <p:sp>
          <p:nvSpPr>
            <p:cNvPr id="49" name="Retângulo 48">
              <a:extLst>
                <a:ext uri="{FF2B5EF4-FFF2-40B4-BE49-F238E27FC236}">
                  <a16:creationId xmlns:a16="http://schemas.microsoft.com/office/drawing/2014/main" id="{5CEE7183-9DD3-454B-8001-2444F6C3DDC1}"/>
                </a:ext>
              </a:extLst>
            </p:cNvPr>
            <p:cNvSpPr/>
            <p:nvPr/>
          </p:nvSpPr>
          <p:spPr>
            <a:xfrm>
              <a:off x="4475196" y="4961522"/>
              <a:ext cx="2783873" cy="323731"/>
            </a:xfrm>
            <a:prstGeom prst="rect">
              <a:avLst/>
            </a:prstGeom>
          </p:spPr>
          <p:txBody>
            <a:bodyPr wrap="square" lIns="180000" tIns="0" rIns="180000" bIns="0" anchor="ctr">
              <a:spAutoFit/>
            </a:bodyPr>
            <a:lstStyle/>
            <a:p>
              <a:pPr marL="0" lvl="1" algn="r">
                <a:defRPr/>
              </a:pPr>
              <a:r>
                <a:rPr lang="pt-BR" sz="14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  <a:sym typeface="Helvetica" pitchFamily="34" charset="0"/>
                </a:rPr>
                <a:t>14 pontos de recebimento de gás, incluindo 02 terminais de GNL</a:t>
              </a:r>
            </a:p>
          </p:txBody>
        </p:sp>
      </p:grpSp>
      <p:grpSp>
        <p:nvGrpSpPr>
          <p:cNvPr id="50" name="Grupo 6">
            <a:extLst>
              <a:ext uri="{FF2B5EF4-FFF2-40B4-BE49-F238E27FC236}">
                <a16:creationId xmlns:a16="http://schemas.microsoft.com/office/drawing/2014/main" id="{28AC02A6-594A-4C5D-9FD1-63C89C14CB9D}"/>
              </a:ext>
            </a:extLst>
          </p:cNvPr>
          <p:cNvGrpSpPr/>
          <p:nvPr/>
        </p:nvGrpSpPr>
        <p:grpSpPr>
          <a:xfrm>
            <a:off x="172727" y="5791669"/>
            <a:ext cx="5894927" cy="462989"/>
            <a:chOff x="4443883" y="4984652"/>
            <a:chExt cx="2811813" cy="347850"/>
          </a:xfrm>
        </p:grpSpPr>
        <p:sp>
          <p:nvSpPr>
            <p:cNvPr id="54" name="Retângulo Arredondado 39">
              <a:extLst>
                <a:ext uri="{FF2B5EF4-FFF2-40B4-BE49-F238E27FC236}">
                  <a16:creationId xmlns:a16="http://schemas.microsoft.com/office/drawing/2014/main" id="{D433F3D5-BA45-429E-8FC7-3333EFA35AEA}"/>
                </a:ext>
              </a:extLst>
            </p:cNvPr>
            <p:cNvSpPr/>
            <p:nvPr/>
          </p:nvSpPr>
          <p:spPr>
            <a:xfrm>
              <a:off x="4526619" y="4984652"/>
              <a:ext cx="2729077" cy="34785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180000" bIns="0" rtlCol="0" anchor="ctr"/>
            <a:lstStyle/>
            <a:p>
              <a:pPr algn="r"/>
              <a:endParaRPr lang="pt-BR" sz="14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  <p:sp>
          <p:nvSpPr>
            <p:cNvPr id="55" name="Retângulo 54">
              <a:extLst>
                <a:ext uri="{FF2B5EF4-FFF2-40B4-BE49-F238E27FC236}">
                  <a16:creationId xmlns:a16="http://schemas.microsoft.com/office/drawing/2014/main" id="{CA058F11-CEEF-4573-B1F0-AA71548EF112}"/>
                </a:ext>
              </a:extLst>
            </p:cNvPr>
            <p:cNvSpPr/>
            <p:nvPr/>
          </p:nvSpPr>
          <p:spPr>
            <a:xfrm>
              <a:off x="4443883" y="5088745"/>
              <a:ext cx="2783873" cy="161866"/>
            </a:xfrm>
            <a:prstGeom prst="rect">
              <a:avLst/>
            </a:prstGeom>
          </p:spPr>
          <p:txBody>
            <a:bodyPr wrap="square" lIns="180000" tIns="0" rIns="180000" bIns="0" anchor="ctr">
              <a:spAutoFit/>
            </a:bodyPr>
            <a:lstStyle/>
            <a:p>
              <a:pPr marL="0" lvl="1" algn="r">
                <a:defRPr/>
              </a:pPr>
              <a:r>
                <a:rPr lang="pt-BR" sz="14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  <a:sym typeface="Helvetica" pitchFamily="34" charset="0"/>
                </a:rPr>
                <a:t>90 pontos de entrega</a:t>
              </a:r>
            </a:p>
          </p:txBody>
        </p:sp>
      </p:grpSp>
      <p:sp>
        <p:nvSpPr>
          <p:cNvPr id="57" name="Espaço Reservado para Número de Slide 4">
            <a:extLst>
              <a:ext uri="{FF2B5EF4-FFF2-40B4-BE49-F238E27FC236}">
                <a16:creationId xmlns:a16="http://schemas.microsoft.com/office/drawing/2014/main" id="{67058B62-9957-479C-AAD5-F2E773BF89C1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chemeClr val="bg1"/>
                </a:solidFill>
              </a:rPr>
              <a:pPr algn="r"/>
              <a:t>10</a:t>
            </a:fld>
            <a:endParaRPr lang="fr-FR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35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aixaDeTexto 195"/>
          <p:cNvSpPr txBox="1"/>
          <p:nvPr/>
        </p:nvSpPr>
        <p:spPr>
          <a:xfrm>
            <a:off x="201070" y="379326"/>
            <a:ext cx="1024915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t-BR" sz="2400" b="1" dirty="0">
                <a:solidFill>
                  <a:schemeClr val="accent1"/>
                </a:solidFill>
                <a:latin typeface="Helvetica Neue" charset="0"/>
                <a:ea typeface="Helvetica Neue" charset="0"/>
                <a:cs typeface="Helvetica Neue" charset="0"/>
              </a:rPr>
              <a:t>Porque integrar os mercados de gás e energia elétrica? Visão ENGIE</a:t>
            </a:r>
          </a:p>
        </p:txBody>
      </p:sp>
      <p:pic>
        <p:nvPicPr>
          <p:cNvPr id="986" name="Imagem 98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6345" y="6349317"/>
            <a:ext cx="745905" cy="265827"/>
          </a:xfrm>
          <a:prstGeom prst="rect">
            <a:avLst/>
          </a:prstGeom>
        </p:spPr>
      </p:pic>
      <p:grpSp>
        <p:nvGrpSpPr>
          <p:cNvPr id="447" name="Grupo 446"/>
          <p:cNvGrpSpPr/>
          <p:nvPr/>
        </p:nvGrpSpPr>
        <p:grpSpPr>
          <a:xfrm>
            <a:off x="307415" y="296099"/>
            <a:ext cx="373069" cy="698435"/>
            <a:chOff x="307415" y="296099"/>
            <a:chExt cx="373069" cy="698435"/>
          </a:xfrm>
        </p:grpSpPr>
        <p:sp>
          <p:nvSpPr>
            <p:cNvPr id="448" name="Retângulo Arredondado 447"/>
            <p:cNvSpPr/>
            <p:nvPr/>
          </p:nvSpPr>
          <p:spPr>
            <a:xfrm>
              <a:off x="307415" y="296099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9" name="Retângulo Arredondado 448"/>
            <p:cNvSpPr/>
            <p:nvPr/>
          </p:nvSpPr>
          <p:spPr>
            <a:xfrm>
              <a:off x="307415" y="930720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23" name="Retângulo 1">
            <a:extLst>
              <a:ext uri="{FF2B5EF4-FFF2-40B4-BE49-F238E27FC236}">
                <a16:creationId xmlns:a16="http://schemas.microsoft.com/office/drawing/2014/main" id="{C0DE0C4E-A848-427B-974C-7BE3F9DACBFB}"/>
              </a:ext>
            </a:extLst>
          </p:cNvPr>
          <p:cNvSpPr/>
          <p:nvPr/>
        </p:nvSpPr>
        <p:spPr>
          <a:xfrm>
            <a:off x="307415" y="1029062"/>
            <a:ext cx="915618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pt-BR" sz="2000" b="1" u="sng" dirty="0">
                <a:solidFill>
                  <a:schemeClr val="accent1"/>
                </a:solidFill>
                <a:latin typeface="Arial"/>
              </a:rPr>
              <a:t>Contexto ENGIE</a:t>
            </a:r>
          </a:p>
          <a:p>
            <a:pPr marL="342900" lvl="0" indent="-342900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pt-BR" sz="2000" dirty="0">
                <a:solidFill>
                  <a:schemeClr val="accent1"/>
                </a:solidFill>
                <a:latin typeface="Arial"/>
              </a:rPr>
              <a:t>ENGIE é uma operadora consolidada no transporte de gás, operando cerca de 32.000 km de redes de transporte na França, além de 200.000 km de redes de distribuição de gás. </a:t>
            </a:r>
          </a:p>
          <a:p>
            <a:pPr marL="342900" lvl="0" indent="-342900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pt-BR" sz="2000" dirty="0">
                <a:solidFill>
                  <a:schemeClr val="accent1"/>
                </a:solidFill>
                <a:latin typeface="Arial"/>
              </a:rPr>
              <a:t>No Brasil somos o maior produtor independente de energia elétrica, com cerca de 10 GW de capacidade instalada em operação.</a:t>
            </a:r>
          </a:p>
          <a:p>
            <a:pPr marL="342900" lvl="0" indent="-342900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pt-BR" sz="2000" dirty="0">
                <a:solidFill>
                  <a:schemeClr val="accent1"/>
                </a:solidFill>
                <a:latin typeface="Arial"/>
              </a:rPr>
              <a:t>Recentemente adquirimos a TAG, que possui uma rede de cerca de 4.500 km de gasodutos nas regiões Norte, Nordeste e Sudeste. </a:t>
            </a:r>
          </a:p>
          <a:p>
            <a:pPr marL="342900" lvl="0" indent="-342900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pt-BR" sz="2000" b="1" dirty="0">
                <a:solidFill>
                  <a:schemeClr val="accent1"/>
                </a:solidFill>
                <a:latin typeface="Arial"/>
              </a:rPr>
              <a:t>A ENGIE acredita que o gás é o combustível da transição energética para uma economia de baixo carbono.</a:t>
            </a:r>
          </a:p>
        </p:txBody>
      </p:sp>
      <p:sp>
        <p:nvSpPr>
          <p:cNvPr id="17" name="Espaço Reservado para Número de Slide 4">
            <a:extLst>
              <a:ext uri="{FF2B5EF4-FFF2-40B4-BE49-F238E27FC236}">
                <a16:creationId xmlns:a16="http://schemas.microsoft.com/office/drawing/2014/main" id="{D73E38F7-1EC3-4FE1-8169-8C7B166EE98A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rgbClr val="3333CC"/>
                </a:solidFill>
              </a:rPr>
              <a:pPr algn="r"/>
              <a:t>11</a:t>
            </a:fld>
            <a:endParaRPr lang="fr-FR" sz="1200" b="1" dirty="0">
              <a:solidFill>
                <a:srgbClr val="3333CC"/>
              </a:solidFill>
            </a:endParaRPr>
          </a:p>
        </p:txBody>
      </p:sp>
      <p:grpSp>
        <p:nvGrpSpPr>
          <p:cNvPr id="18" name="Grupo 6">
            <a:extLst>
              <a:ext uri="{FF2B5EF4-FFF2-40B4-BE49-F238E27FC236}">
                <a16:creationId xmlns:a16="http://schemas.microsoft.com/office/drawing/2014/main" id="{E403C490-2432-4694-838C-D97BA53591D9}"/>
              </a:ext>
            </a:extLst>
          </p:cNvPr>
          <p:cNvGrpSpPr/>
          <p:nvPr/>
        </p:nvGrpSpPr>
        <p:grpSpPr>
          <a:xfrm>
            <a:off x="172724" y="5039148"/>
            <a:ext cx="10311804" cy="1575996"/>
            <a:chOff x="4443883" y="4984652"/>
            <a:chExt cx="2811813" cy="347850"/>
          </a:xfrm>
        </p:grpSpPr>
        <p:sp>
          <p:nvSpPr>
            <p:cNvPr id="19" name="Retângulo Arredondado 39">
              <a:extLst>
                <a:ext uri="{FF2B5EF4-FFF2-40B4-BE49-F238E27FC236}">
                  <a16:creationId xmlns:a16="http://schemas.microsoft.com/office/drawing/2014/main" id="{0CEC94EE-9DF5-4E50-9430-4DA723332215}"/>
                </a:ext>
              </a:extLst>
            </p:cNvPr>
            <p:cNvSpPr/>
            <p:nvPr/>
          </p:nvSpPr>
          <p:spPr>
            <a:xfrm>
              <a:off x="4526619" y="4984652"/>
              <a:ext cx="2729077" cy="34785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180000" bIns="0" rtlCol="0" anchor="ctr"/>
            <a:lstStyle/>
            <a:p>
              <a:pPr algn="r"/>
              <a:endParaRPr lang="pt-BR" sz="14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  <p:sp>
          <p:nvSpPr>
            <p:cNvPr id="20" name="Retângulo 54">
              <a:extLst>
                <a:ext uri="{FF2B5EF4-FFF2-40B4-BE49-F238E27FC236}">
                  <a16:creationId xmlns:a16="http://schemas.microsoft.com/office/drawing/2014/main" id="{EC00EDDE-6E62-498B-882D-D70916EAE540}"/>
                </a:ext>
              </a:extLst>
            </p:cNvPr>
            <p:cNvSpPr/>
            <p:nvPr/>
          </p:nvSpPr>
          <p:spPr>
            <a:xfrm>
              <a:off x="4443883" y="5044100"/>
              <a:ext cx="2783873" cy="251157"/>
            </a:xfrm>
            <a:prstGeom prst="rect">
              <a:avLst/>
            </a:prstGeom>
          </p:spPr>
          <p:txBody>
            <a:bodyPr wrap="square" lIns="180000" tIns="0" rIns="180000" bIns="0" anchor="ctr">
              <a:spAutoFit/>
            </a:bodyPr>
            <a:lstStyle/>
            <a:p>
              <a:pPr marL="0" lvl="1" algn="r">
                <a:defRPr/>
              </a:pPr>
              <a:r>
                <a:rPr lang="pt-BR" sz="20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  <a:sym typeface="Helvetica" pitchFamily="34" charset="0"/>
                </a:rPr>
                <a:t>É fundamental para a estratégia da ENGIE no Brasil que os setores de gás e energia elétrica funcionem de maneira harmônica e sustentável no longo prazo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361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aixaDeTexto 195"/>
          <p:cNvSpPr txBox="1"/>
          <p:nvPr/>
        </p:nvSpPr>
        <p:spPr>
          <a:xfrm>
            <a:off x="201070" y="379326"/>
            <a:ext cx="1088791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t-BR" sz="2400" b="1" dirty="0">
                <a:solidFill>
                  <a:schemeClr val="accent1"/>
                </a:solidFill>
                <a:latin typeface="Helvetica Neue" charset="0"/>
                <a:ea typeface="Helvetica Neue" charset="0"/>
                <a:cs typeface="Helvetica Neue" charset="0"/>
              </a:rPr>
              <a:t>Porque integrar os mercados de gás e energia elétrica? Contexto de País</a:t>
            </a:r>
          </a:p>
        </p:txBody>
      </p:sp>
      <p:pic>
        <p:nvPicPr>
          <p:cNvPr id="986" name="Imagem 98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6345" y="6349317"/>
            <a:ext cx="745905" cy="265827"/>
          </a:xfrm>
          <a:prstGeom prst="rect">
            <a:avLst/>
          </a:prstGeom>
        </p:spPr>
      </p:pic>
      <p:grpSp>
        <p:nvGrpSpPr>
          <p:cNvPr id="447" name="Grupo 446"/>
          <p:cNvGrpSpPr/>
          <p:nvPr/>
        </p:nvGrpSpPr>
        <p:grpSpPr>
          <a:xfrm>
            <a:off x="307415" y="296099"/>
            <a:ext cx="373069" cy="698435"/>
            <a:chOff x="307415" y="296099"/>
            <a:chExt cx="373069" cy="698435"/>
          </a:xfrm>
        </p:grpSpPr>
        <p:sp>
          <p:nvSpPr>
            <p:cNvPr id="448" name="Retângulo Arredondado 447"/>
            <p:cNvSpPr/>
            <p:nvPr/>
          </p:nvSpPr>
          <p:spPr>
            <a:xfrm>
              <a:off x="307415" y="296099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9" name="Retângulo Arredondado 448"/>
            <p:cNvSpPr/>
            <p:nvPr/>
          </p:nvSpPr>
          <p:spPr>
            <a:xfrm>
              <a:off x="307415" y="930720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23" name="Retângulo 1">
            <a:extLst>
              <a:ext uri="{FF2B5EF4-FFF2-40B4-BE49-F238E27FC236}">
                <a16:creationId xmlns:a16="http://schemas.microsoft.com/office/drawing/2014/main" id="{C0DE0C4E-A848-427B-974C-7BE3F9DACBFB}"/>
              </a:ext>
            </a:extLst>
          </p:cNvPr>
          <p:cNvSpPr/>
          <p:nvPr/>
        </p:nvSpPr>
        <p:spPr>
          <a:xfrm>
            <a:off x="307413" y="1029060"/>
            <a:ext cx="1149101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pt-BR" sz="2000" dirty="0">
                <a:solidFill>
                  <a:schemeClr val="accent1"/>
                </a:solidFill>
                <a:latin typeface="Arial"/>
              </a:rPr>
              <a:t>Há expectativa de disponibilidade importante de gás do </a:t>
            </a:r>
            <a:r>
              <a:rPr lang="pt-BR" sz="2000" dirty="0" err="1">
                <a:solidFill>
                  <a:schemeClr val="accent1"/>
                </a:solidFill>
                <a:latin typeface="Arial"/>
              </a:rPr>
              <a:t>pré</a:t>
            </a:r>
            <a:r>
              <a:rPr lang="pt-BR" sz="2000" dirty="0">
                <a:solidFill>
                  <a:schemeClr val="accent1"/>
                </a:solidFill>
                <a:latin typeface="Arial"/>
              </a:rPr>
              <a:t>-sal em alguns anos.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pt-BR" sz="2000" dirty="0">
                <a:solidFill>
                  <a:schemeClr val="accent1"/>
                </a:solidFill>
                <a:latin typeface="Arial"/>
              </a:rPr>
              <a:t>Precisamos de mais infraestrutura de transporte de gás e também de mais consumo (criar “Mercado efetivo”) para monetizar a molécula. Termelétricas a gás natural funcionam como âncora para a criação desse mercado, assim como para a expansão da malha de gasodutos.</a:t>
            </a:r>
          </a:p>
          <a:p>
            <a:pPr marL="342900" lvl="0" indent="-342900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pt-BR" sz="2000" dirty="0">
                <a:solidFill>
                  <a:schemeClr val="accent1"/>
                </a:solidFill>
                <a:latin typeface="Arial"/>
              </a:rPr>
              <a:t>O alinhamento regulatório entre os setores se faz necessário para que a decisão de investimento seja tomada em conjunto e não sejam criados gargalos na infraestrutura necessária.</a:t>
            </a:r>
          </a:p>
          <a:p>
            <a:pPr marL="342900" lvl="0" indent="-342900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pt-BR" sz="2000" dirty="0">
                <a:solidFill>
                  <a:schemeClr val="accent1"/>
                </a:solidFill>
                <a:latin typeface="Arial"/>
              </a:rPr>
              <a:t>Com o aumento da geração de energia elétrica por fontes intermitentes (eólica, solar e hidrelétricas a fio d’água), é muito importante a existência de geração térmica flexível na matriz de geração e uma infraestrutura integrada de redes (transmissão de gás e eletricidade) para maior garantia de suprimento nacional, minimizando déficits pontuais locacionais (regionais).</a:t>
            </a:r>
          </a:p>
          <a:p>
            <a:pPr marL="342900" lvl="0" indent="-342900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pt-BR" sz="2000" dirty="0">
                <a:solidFill>
                  <a:schemeClr val="accent1"/>
                </a:solidFill>
                <a:latin typeface="Arial"/>
              </a:rPr>
              <a:t>O gás tem um papel fundamental na transição energética e pode substituir outros combustíveis fósseis (carvão, óleo combustível, diesel e derivados de petróleo), cuja capacidade de geração atual no Brasil é de cerca de 17.0 GW de capacidade instalada.</a:t>
            </a:r>
          </a:p>
          <a:p>
            <a:pPr marL="342900" lvl="0" indent="-342900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pt-BR" sz="2000" dirty="0">
                <a:solidFill>
                  <a:schemeClr val="accent1"/>
                </a:solidFill>
                <a:latin typeface="Arial"/>
              </a:rPr>
              <a:t>Para que tenhamos a tão sonhada flexibilidade de despacho, faz-se necessária investimento em estocagem de gás (poços </a:t>
            </a:r>
            <a:r>
              <a:rPr lang="pt-BR" sz="2000" dirty="0" err="1">
                <a:solidFill>
                  <a:schemeClr val="accent1"/>
                </a:solidFill>
                <a:latin typeface="Arial"/>
              </a:rPr>
              <a:t>depletados</a:t>
            </a:r>
            <a:r>
              <a:rPr lang="pt-BR" sz="2000" dirty="0">
                <a:solidFill>
                  <a:schemeClr val="accent1"/>
                </a:solidFill>
                <a:latin typeface="Arial"/>
              </a:rPr>
              <a:t>, cavernas de sal ou outras estruturas) e uma integração de toda a malha de gasodutos. </a:t>
            </a:r>
          </a:p>
        </p:txBody>
      </p:sp>
      <p:sp>
        <p:nvSpPr>
          <p:cNvPr id="17" name="Espaço Reservado para Número de Slide 4">
            <a:extLst>
              <a:ext uri="{FF2B5EF4-FFF2-40B4-BE49-F238E27FC236}">
                <a16:creationId xmlns:a16="http://schemas.microsoft.com/office/drawing/2014/main" id="{D73E38F7-1EC3-4FE1-8169-8C7B166EE98A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rgbClr val="3333CC"/>
                </a:solidFill>
              </a:rPr>
              <a:pPr algn="r"/>
              <a:t>12</a:t>
            </a:fld>
            <a:endParaRPr lang="fr-FR" sz="1200" b="1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61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aixaDeTexto 195"/>
          <p:cNvSpPr txBox="1"/>
          <p:nvPr/>
        </p:nvSpPr>
        <p:spPr>
          <a:xfrm>
            <a:off x="201070" y="379326"/>
            <a:ext cx="746390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t-BR" sz="2400" b="1" dirty="0">
                <a:solidFill>
                  <a:schemeClr val="accent1"/>
                </a:solidFill>
                <a:latin typeface="Helvetica Neue" charset="0"/>
                <a:ea typeface="Helvetica Neue" charset="0"/>
                <a:cs typeface="Helvetica Neue" charset="0"/>
              </a:rPr>
              <a:t>Modelo de Negócios – O paradigma da mudança?</a:t>
            </a:r>
          </a:p>
        </p:txBody>
      </p:sp>
      <p:pic>
        <p:nvPicPr>
          <p:cNvPr id="986" name="Imagem 98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6345" y="6349317"/>
            <a:ext cx="745905" cy="265827"/>
          </a:xfrm>
          <a:prstGeom prst="rect">
            <a:avLst/>
          </a:prstGeom>
        </p:spPr>
      </p:pic>
      <p:grpSp>
        <p:nvGrpSpPr>
          <p:cNvPr id="447" name="Grupo 446"/>
          <p:cNvGrpSpPr/>
          <p:nvPr/>
        </p:nvGrpSpPr>
        <p:grpSpPr>
          <a:xfrm>
            <a:off x="307415" y="296099"/>
            <a:ext cx="373069" cy="698435"/>
            <a:chOff x="307415" y="296099"/>
            <a:chExt cx="373069" cy="698435"/>
          </a:xfrm>
        </p:grpSpPr>
        <p:sp>
          <p:nvSpPr>
            <p:cNvPr id="448" name="Retângulo Arredondado 447"/>
            <p:cNvSpPr/>
            <p:nvPr/>
          </p:nvSpPr>
          <p:spPr>
            <a:xfrm>
              <a:off x="307415" y="296099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9" name="Retângulo Arredondado 448"/>
            <p:cNvSpPr/>
            <p:nvPr/>
          </p:nvSpPr>
          <p:spPr>
            <a:xfrm>
              <a:off x="307415" y="930720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7" name="Espaço Reservado para Número de Slide 4">
            <a:extLst>
              <a:ext uri="{FF2B5EF4-FFF2-40B4-BE49-F238E27FC236}">
                <a16:creationId xmlns:a16="http://schemas.microsoft.com/office/drawing/2014/main" id="{D73E38F7-1EC3-4FE1-8169-8C7B166EE98A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rgbClr val="3333CC"/>
                </a:solidFill>
              </a:rPr>
              <a:pPr algn="r"/>
              <a:t>13</a:t>
            </a:fld>
            <a:endParaRPr lang="fr-FR" sz="1200" b="1" dirty="0">
              <a:solidFill>
                <a:srgbClr val="3333CC"/>
              </a:solidFill>
            </a:endParaRPr>
          </a:p>
        </p:txBody>
      </p:sp>
      <p:sp>
        <p:nvSpPr>
          <p:cNvPr id="9" name="Freeform 24">
            <a:extLst>
              <a:ext uri="{FF2B5EF4-FFF2-40B4-BE49-F238E27FC236}">
                <a16:creationId xmlns:a16="http://schemas.microsoft.com/office/drawing/2014/main" id="{32B18B5C-A735-47A3-8FC6-5A2ABD65415B}"/>
              </a:ext>
            </a:extLst>
          </p:cNvPr>
          <p:cNvSpPr/>
          <p:nvPr/>
        </p:nvSpPr>
        <p:spPr>
          <a:xfrm>
            <a:off x="1800664" y="1284458"/>
            <a:ext cx="3427984" cy="567825"/>
          </a:xfrm>
          <a:custGeom>
            <a:avLst/>
            <a:gdLst>
              <a:gd name="connsiteX0" fmla="*/ 0 w 1633347"/>
              <a:gd name="connsiteY0" fmla="*/ 90742 h 907415"/>
              <a:gd name="connsiteX1" fmla="*/ 90742 w 1633347"/>
              <a:gd name="connsiteY1" fmla="*/ 0 h 907415"/>
              <a:gd name="connsiteX2" fmla="*/ 1542606 w 1633347"/>
              <a:gd name="connsiteY2" fmla="*/ 0 h 907415"/>
              <a:gd name="connsiteX3" fmla="*/ 1633348 w 1633347"/>
              <a:gd name="connsiteY3" fmla="*/ 90742 h 907415"/>
              <a:gd name="connsiteX4" fmla="*/ 1633347 w 1633347"/>
              <a:gd name="connsiteY4" fmla="*/ 816674 h 907415"/>
              <a:gd name="connsiteX5" fmla="*/ 1542605 w 1633347"/>
              <a:gd name="connsiteY5" fmla="*/ 907416 h 907415"/>
              <a:gd name="connsiteX6" fmla="*/ 90742 w 1633347"/>
              <a:gd name="connsiteY6" fmla="*/ 907415 h 907415"/>
              <a:gd name="connsiteX7" fmla="*/ 0 w 1633347"/>
              <a:gd name="connsiteY7" fmla="*/ 816673 h 907415"/>
              <a:gd name="connsiteX8" fmla="*/ 0 w 1633347"/>
              <a:gd name="connsiteY8" fmla="*/ 90742 h 90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3347" h="907415">
                <a:moveTo>
                  <a:pt x="0" y="90742"/>
                </a:moveTo>
                <a:cubicBezTo>
                  <a:pt x="0" y="40627"/>
                  <a:pt x="40627" y="0"/>
                  <a:pt x="90742" y="0"/>
                </a:cubicBezTo>
                <a:lnTo>
                  <a:pt x="1542606" y="0"/>
                </a:lnTo>
                <a:cubicBezTo>
                  <a:pt x="1592721" y="0"/>
                  <a:pt x="1633348" y="40627"/>
                  <a:pt x="1633348" y="90742"/>
                </a:cubicBezTo>
                <a:cubicBezTo>
                  <a:pt x="1633348" y="332719"/>
                  <a:pt x="1633347" y="574697"/>
                  <a:pt x="1633347" y="816674"/>
                </a:cubicBezTo>
                <a:cubicBezTo>
                  <a:pt x="1633347" y="866789"/>
                  <a:pt x="1592720" y="907416"/>
                  <a:pt x="1542605" y="907416"/>
                </a:cubicBezTo>
                <a:lnTo>
                  <a:pt x="90742" y="907415"/>
                </a:lnTo>
                <a:cubicBezTo>
                  <a:pt x="40627" y="907415"/>
                  <a:pt x="0" y="866788"/>
                  <a:pt x="0" y="816673"/>
                </a:cubicBezTo>
                <a:lnTo>
                  <a:pt x="0" y="9074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9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9447" tIns="129447" rIns="129447" bIns="129447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7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Mercado Integrado</a:t>
            </a:r>
          </a:p>
        </p:txBody>
      </p:sp>
      <p:sp>
        <p:nvSpPr>
          <p:cNvPr id="10" name="Freeform 25">
            <a:extLst>
              <a:ext uri="{FF2B5EF4-FFF2-40B4-BE49-F238E27FC236}">
                <a16:creationId xmlns:a16="http://schemas.microsoft.com/office/drawing/2014/main" id="{EF4D8AD5-B572-467F-8CDF-7C8712A3ED89}"/>
              </a:ext>
            </a:extLst>
          </p:cNvPr>
          <p:cNvSpPr/>
          <p:nvPr/>
        </p:nvSpPr>
        <p:spPr>
          <a:xfrm>
            <a:off x="5458262" y="1284457"/>
            <a:ext cx="3427984" cy="567825"/>
          </a:xfrm>
          <a:custGeom>
            <a:avLst/>
            <a:gdLst>
              <a:gd name="connsiteX0" fmla="*/ 0 w 1633347"/>
              <a:gd name="connsiteY0" fmla="*/ 90742 h 907415"/>
              <a:gd name="connsiteX1" fmla="*/ 90742 w 1633347"/>
              <a:gd name="connsiteY1" fmla="*/ 0 h 907415"/>
              <a:gd name="connsiteX2" fmla="*/ 1542606 w 1633347"/>
              <a:gd name="connsiteY2" fmla="*/ 0 h 907415"/>
              <a:gd name="connsiteX3" fmla="*/ 1633348 w 1633347"/>
              <a:gd name="connsiteY3" fmla="*/ 90742 h 907415"/>
              <a:gd name="connsiteX4" fmla="*/ 1633347 w 1633347"/>
              <a:gd name="connsiteY4" fmla="*/ 816674 h 907415"/>
              <a:gd name="connsiteX5" fmla="*/ 1542605 w 1633347"/>
              <a:gd name="connsiteY5" fmla="*/ 907416 h 907415"/>
              <a:gd name="connsiteX6" fmla="*/ 90742 w 1633347"/>
              <a:gd name="connsiteY6" fmla="*/ 907415 h 907415"/>
              <a:gd name="connsiteX7" fmla="*/ 0 w 1633347"/>
              <a:gd name="connsiteY7" fmla="*/ 816673 h 907415"/>
              <a:gd name="connsiteX8" fmla="*/ 0 w 1633347"/>
              <a:gd name="connsiteY8" fmla="*/ 90742 h 90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3347" h="907415">
                <a:moveTo>
                  <a:pt x="0" y="90742"/>
                </a:moveTo>
                <a:cubicBezTo>
                  <a:pt x="0" y="40627"/>
                  <a:pt x="40627" y="0"/>
                  <a:pt x="90742" y="0"/>
                </a:cubicBezTo>
                <a:lnTo>
                  <a:pt x="1542606" y="0"/>
                </a:lnTo>
                <a:cubicBezTo>
                  <a:pt x="1592721" y="0"/>
                  <a:pt x="1633348" y="40627"/>
                  <a:pt x="1633348" y="90742"/>
                </a:cubicBezTo>
                <a:cubicBezTo>
                  <a:pt x="1633348" y="332719"/>
                  <a:pt x="1633347" y="574697"/>
                  <a:pt x="1633347" y="816674"/>
                </a:cubicBezTo>
                <a:cubicBezTo>
                  <a:pt x="1633347" y="866789"/>
                  <a:pt x="1592720" y="907416"/>
                  <a:pt x="1542605" y="907416"/>
                </a:cubicBezTo>
                <a:lnTo>
                  <a:pt x="90742" y="907415"/>
                </a:lnTo>
                <a:cubicBezTo>
                  <a:pt x="40627" y="907415"/>
                  <a:pt x="0" y="866788"/>
                  <a:pt x="0" y="816673"/>
                </a:cubicBezTo>
                <a:lnTo>
                  <a:pt x="0" y="9074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9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9447" tIns="129447" rIns="129447" bIns="129447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7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Mercado Verticalizado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4BD5682C-E1F5-4209-B05D-0534A46DFC41}"/>
              </a:ext>
            </a:extLst>
          </p:cNvPr>
          <p:cNvSpPr/>
          <p:nvPr/>
        </p:nvSpPr>
        <p:spPr>
          <a:xfrm>
            <a:off x="4813203" y="5987385"/>
            <a:ext cx="680561" cy="680561"/>
          </a:xfrm>
          <a:prstGeom prst="triangle">
            <a:avLst/>
          </a:prstGeom>
          <a:solidFill>
            <a:schemeClr val="tx2">
              <a:alpha val="9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071E29D-0297-42C3-8E33-77871548AB08}"/>
              </a:ext>
            </a:extLst>
          </p:cNvPr>
          <p:cNvSpPr/>
          <p:nvPr/>
        </p:nvSpPr>
        <p:spPr>
          <a:xfrm rot="240000">
            <a:off x="1568881" y="5636050"/>
            <a:ext cx="7560000" cy="396000"/>
          </a:xfrm>
          <a:prstGeom prst="rect">
            <a:avLst/>
          </a:prstGeom>
          <a:solidFill>
            <a:schemeClr val="tx2">
              <a:alpha val="90000"/>
            </a:schemeClr>
          </a:solid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Freeform 28">
            <a:extLst>
              <a:ext uri="{FF2B5EF4-FFF2-40B4-BE49-F238E27FC236}">
                <a16:creationId xmlns:a16="http://schemas.microsoft.com/office/drawing/2014/main" id="{07B23DA4-2830-47AE-B48F-969E5206B108}"/>
              </a:ext>
            </a:extLst>
          </p:cNvPr>
          <p:cNvSpPr/>
          <p:nvPr/>
        </p:nvSpPr>
        <p:spPr>
          <a:xfrm rot="240000">
            <a:off x="6780961" y="4967234"/>
            <a:ext cx="2160000" cy="720000"/>
          </a:xfrm>
          <a:custGeom>
            <a:avLst/>
            <a:gdLst>
              <a:gd name="connsiteX0" fmla="*/ 0 w 1620932"/>
              <a:gd name="connsiteY0" fmla="*/ 93299 h 559780"/>
              <a:gd name="connsiteX1" fmla="*/ 93299 w 1620932"/>
              <a:gd name="connsiteY1" fmla="*/ 0 h 559780"/>
              <a:gd name="connsiteX2" fmla="*/ 1527633 w 1620932"/>
              <a:gd name="connsiteY2" fmla="*/ 0 h 559780"/>
              <a:gd name="connsiteX3" fmla="*/ 1620932 w 1620932"/>
              <a:gd name="connsiteY3" fmla="*/ 93299 h 559780"/>
              <a:gd name="connsiteX4" fmla="*/ 1620932 w 1620932"/>
              <a:gd name="connsiteY4" fmla="*/ 466481 h 559780"/>
              <a:gd name="connsiteX5" fmla="*/ 1527633 w 1620932"/>
              <a:gd name="connsiteY5" fmla="*/ 559780 h 559780"/>
              <a:gd name="connsiteX6" fmla="*/ 93299 w 1620932"/>
              <a:gd name="connsiteY6" fmla="*/ 559780 h 559780"/>
              <a:gd name="connsiteX7" fmla="*/ 0 w 1620932"/>
              <a:gd name="connsiteY7" fmla="*/ 466481 h 559780"/>
              <a:gd name="connsiteX8" fmla="*/ 0 w 1620932"/>
              <a:gd name="connsiteY8" fmla="*/ 93299 h 55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0932" h="559780">
                <a:moveTo>
                  <a:pt x="0" y="93299"/>
                </a:moveTo>
                <a:cubicBezTo>
                  <a:pt x="0" y="41771"/>
                  <a:pt x="41771" y="0"/>
                  <a:pt x="93299" y="0"/>
                </a:cubicBezTo>
                <a:lnTo>
                  <a:pt x="1527633" y="0"/>
                </a:lnTo>
                <a:cubicBezTo>
                  <a:pt x="1579161" y="0"/>
                  <a:pt x="1620932" y="41771"/>
                  <a:pt x="1620932" y="93299"/>
                </a:cubicBezTo>
                <a:lnTo>
                  <a:pt x="1620932" y="466481"/>
                </a:lnTo>
                <a:cubicBezTo>
                  <a:pt x="1620932" y="518009"/>
                  <a:pt x="1579161" y="559780"/>
                  <a:pt x="1527633" y="559780"/>
                </a:cubicBezTo>
                <a:lnTo>
                  <a:pt x="93299" y="559780"/>
                </a:lnTo>
                <a:cubicBezTo>
                  <a:pt x="41771" y="559780"/>
                  <a:pt x="0" y="518009"/>
                  <a:pt x="0" y="466481"/>
                </a:cubicBezTo>
                <a:lnTo>
                  <a:pt x="0" y="9329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235" tIns="69235" rIns="69236" bIns="69236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dirty="0"/>
              <a:t>Como monetizar o gás?</a:t>
            </a:r>
            <a:endParaRPr lang="pt-BR" sz="1400" kern="1200" dirty="0"/>
          </a:p>
        </p:txBody>
      </p:sp>
      <p:sp>
        <p:nvSpPr>
          <p:cNvPr id="14" name="Freeform 29">
            <a:extLst>
              <a:ext uri="{FF2B5EF4-FFF2-40B4-BE49-F238E27FC236}">
                <a16:creationId xmlns:a16="http://schemas.microsoft.com/office/drawing/2014/main" id="{D8562B10-5552-405D-99BC-AB46DF718ABB}"/>
              </a:ext>
            </a:extLst>
          </p:cNvPr>
          <p:cNvSpPr/>
          <p:nvPr/>
        </p:nvSpPr>
        <p:spPr>
          <a:xfrm rot="240000">
            <a:off x="6826328" y="4157329"/>
            <a:ext cx="2160000" cy="720000"/>
          </a:xfrm>
          <a:custGeom>
            <a:avLst/>
            <a:gdLst>
              <a:gd name="connsiteX0" fmla="*/ 0 w 1620932"/>
              <a:gd name="connsiteY0" fmla="*/ 93299 h 559780"/>
              <a:gd name="connsiteX1" fmla="*/ 93299 w 1620932"/>
              <a:gd name="connsiteY1" fmla="*/ 0 h 559780"/>
              <a:gd name="connsiteX2" fmla="*/ 1527633 w 1620932"/>
              <a:gd name="connsiteY2" fmla="*/ 0 h 559780"/>
              <a:gd name="connsiteX3" fmla="*/ 1620932 w 1620932"/>
              <a:gd name="connsiteY3" fmla="*/ 93299 h 559780"/>
              <a:gd name="connsiteX4" fmla="*/ 1620932 w 1620932"/>
              <a:gd name="connsiteY4" fmla="*/ 466481 h 559780"/>
              <a:gd name="connsiteX5" fmla="*/ 1527633 w 1620932"/>
              <a:gd name="connsiteY5" fmla="*/ 559780 h 559780"/>
              <a:gd name="connsiteX6" fmla="*/ 93299 w 1620932"/>
              <a:gd name="connsiteY6" fmla="*/ 559780 h 559780"/>
              <a:gd name="connsiteX7" fmla="*/ 0 w 1620932"/>
              <a:gd name="connsiteY7" fmla="*/ 466481 h 559780"/>
              <a:gd name="connsiteX8" fmla="*/ 0 w 1620932"/>
              <a:gd name="connsiteY8" fmla="*/ 93299 h 55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0932" h="559780">
                <a:moveTo>
                  <a:pt x="0" y="93299"/>
                </a:moveTo>
                <a:cubicBezTo>
                  <a:pt x="0" y="41771"/>
                  <a:pt x="41771" y="0"/>
                  <a:pt x="93299" y="0"/>
                </a:cubicBezTo>
                <a:lnTo>
                  <a:pt x="1527633" y="0"/>
                </a:lnTo>
                <a:cubicBezTo>
                  <a:pt x="1579161" y="0"/>
                  <a:pt x="1620932" y="41771"/>
                  <a:pt x="1620932" y="93299"/>
                </a:cubicBezTo>
                <a:lnTo>
                  <a:pt x="1620932" y="466481"/>
                </a:lnTo>
                <a:cubicBezTo>
                  <a:pt x="1620932" y="518009"/>
                  <a:pt x="1579161" y="559780"/>
                  <a:pt x="1527633" y="559780"/>
                </a:cubicBezTo>
                <a:lnTo>
                  <a:pt x="93299" y="559780"/>
                </a:lnTo>
                <a:cubicBezTo>
                  <a:pt x="41771" y="559780"/>
                  <a:pt x="0" y="518009"/>
                  <a:pt x="0" y="466481"/>
                </a:cubicBezTo>
                <a:lnTo>
                  <a:pt x="0" y="9329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235" tIns="69235" rIns="69236" bIns="69236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dirty="0"/>
              <a:t>Liquefação (Exportação) / </a:t>
            </a:r>
            <a:r>
              <a:rPr lang="pt-BR" sz="1400" dirty="0" err="1"/>
              <a:t>Reinjeção</a:t>
            </a:r>
            <a:r>
              <a:rPr lang="pt-BR" sz="1400" dirty="0"/>
              <a:t> </a:t>
            </a:r>
            <a:endParaRPr lang="pt-BR" sz="1400" kern="1200" dirty="0"/>
          </a:p>
        </p:txBody>
      </p:sp>
      <p:sp>
        <p:nvSpPr>
          <p:cNvPr id="15" name="Freeform 30">
            <a:extLst>
              <a:ext uri="{FF2B5EF4-FFF2-40B4-BE49-F238E27FC236}">
                <a16:creationId xmlns:a16="http://schemas.microsoft.com/office/drawing/2014/main" id="{09744037-48F8-44D4-813E-15980A6ABE3D}"/>
              </a:ext>
            </a:extLst>
          </p:cNvPr>
          <p:cNvSpPr/>
          <p:nvPr/>
        </p:nvSpPr>
        <p:spPr>
          <a:xfrm rot="240000">
            <a:off x="6871699" y="3347419"/>
            <a:ext cx="2160000" cy="720000"/>
          </a:xfrm>
          <a:custGeom>
            <a:avLst/>
            <a:gdLst>
              <a:gd name="connsiteX0" fmla="*/ 0 w 1620932"/>
              <a:gd name="connsiteY0" fmla="*/ 93299 h 559780"/>
              <a:gd name="connsiteX1" fmla="*/ 93299 w 1620932"/>
              <a:gd name="connsiteY1" fmla="*/ 0 h 559780"/>
              <a:gd name="connsiteX2" fmla="*/ 1527633 w 1620932"/>
              <a:gd name="connsiteY2" fmla="*/ 0 h 559780"/>
              <a:gd name="connsiteX3" fmla="*/ 1620932 w 1620932"/>
              <a:gd name="connsiteY3" fmla="*/ 93299 h 559780"/>
              <a:gd name="connsiteX4" fmla="*/ 1620932 w 1620932"/>
              <a:gd name="connsiteY4" fmla="*/ 466481 h 559780"/>
              <a:gd name="connsiteX5" fmla="*/ 1527633 w 1620932"/>
              <a:gd name="connsiteY5" fmla="*/ 559780 h 559780"/>
              <a:gd name="connsiteX6" fmla="*/ 93299 w 1620932"/>
              <a:gd name="connsiteY6" fmla="*/ 559780 h 559780"/>
              <a:gd name="connsiteX7" fmla="*/ 0 w 1620932"/>
              <a:gd name="connsiteY7" fmla="*/ 466481 h 559780"/>
              <a:gd name="connsiteX8" fmla="*/ 0 w 1620932"/>
              <a:gd name="connsiteY8" fmla="*/ 93299 h 55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0932" h="559780">
                <a:moveTo>
                  <a:pt x="0" y="93299"/>
                </a:moveTo>
                <a:cubicBezTo>
                  <a:pt x="0" y="41771"/>
                  <a:pt x="41771" y="0"/>
                  <a:pt x="93299" y="0"/>
                </a:cubicBezTo>
                <a:lnTo>
                  <a:pt x="1527633" y="0"/>
                </a:lnTo>
                <a:cubicBezTo>
                  <a:pt x="1579161" y="0"/>
                  <a:pt x="1620932" y="41771"/>
                  <a:pt x="1620932" y="93299"/>
                </a:cubicBezTo>
                <a:lnTo>
                  <a:pt x="1620932" y="466481"/>
                </a:lnTo>
                <a:cubicBezTo>
                  <a:pt x="1620932" y="518009"/>
                  <a:pt x="1579161" y="559780"/>
                  <a:pt x="1527633" y="559780"/>
                </a:cubicBezTo>
                <a:lnTo>
                  <a:pt x="93299" y="559780"/>
                </a:lnTo>
                <a:cubicBezTo>
                  <a:pt x="41771" y="559780"/>
                  <a:pt x="0" y="518009"/>
                  <a:pt x="0" y="466481"/>
                </a:cubicBezTo>
                <a:lnTo>
                  <a:pt x="0" y="9329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235" tIns="69236" rIns="69236" bIns="69235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kern="1200" dirty="0"/>
              <a:t>Um terminal por leilão – Projetos Isolados</a:t>
            </a:r>
          </a:p>
        </p:txBody>
      </p:sp>
      <p:sp>
        <p:nvSpPr>
          <p:cNvPr id="16" name="Freeform 32">
            <a:extLst>
              <a:ext uri="{FF2B5EF4-FFF2-40B4-BE49-F238E27FC236}">
                <a16:creationId xmlns:a16="http://schemas.microsoft.com/office/drawing/2014/main" id="{A84DCBAB-59F5-4659-A621-11D554B17086}"/>
              </a:ext>
            </a:extLst>
          </p:cNvPr>
          <p:cNvSpPr/>
          <p:nvPr/>
        </p:nvSpPr>
        <p:spPr>
          <a:xfrm rot="240000">
            <a:off x="2016400" y="4636995"/>
            <a:ext cx="2160000" cy="720000"/>
          </a:xfrm>
          <a:custGeom>
            <a:avLst/>
            <a:gdLst>
              <a:gd name="connsiteX0" fmla="*/ 0 w 1620932"/>
              <a:gd name="connsiteY0" fmla="*/ 93299 h 559780"/>
              <a:gd name="connsiteX1" fmla="*/ 93299 w 1620932"/>
              <a:gd name="connsiteY1" fmla="*/ 0 h 559780"/>
              <a:gd name="connsiteX2" fmla="*/ 1527633 w 1620932"/>
              <a:gd name="connsiteY2" fmla="*/ 0 h 559780"/>
              <a:gd name="connsiteX3" fmla="*/ 1620932 w 1620932"/>
              <a:gd name="connsiteY3" fmla="*/ 93299 h 559780"/>
              <a:gd name="connsiteX4" fmla="*/ 1620932 w 1620932"/>
              <a:gd name="connsiteY4" fmla="*/ 466481 h 559780"/>
              <a:gd name="connsiteX5" fmla="*/ 1527633 w 1620932"/>
              <a:gd name="connsiteY5" fmla="*/ 559780 h 559780"/>
              <a:gd name="connsiteX6" fmla="*/ 93299 w 1620932"/>
              <a:gd name="connsiteY6" fmla="*/ 559780 h 559780"/>
              <a:gd name="connsiteX7" fmla="*/ 0 w 1620932"/>
              <a:gd name="connsiteY7" fmla="*/ 466481 h 559780"/>
              <a:gd name="connsiteX8" fmla="*/ 0 w 1620932"/>
              <a:gd name="connsiteY8" fmla="*/ 93299 h 55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0932" h="559780">
                <a:moveTo>
                  <a:pt x="0" y="93299"/>
                </a:moveTo>
                <a:cubicBezTo>
                  <a:pt x="0" y="41771"/>
                  <a:pt x="41771" y="0"/>
                  <a:pt x="93299" y="0"/>
                </a:cubicBezTo>
                <a:lnTo>
                  <a:pt x="1527633" y="0"/>
                </a:lnTo>
                <a:cubicBezTo>
                  <a:pt x="1579161" y="0"/>
                  <a:pt x="1620932" y="41771"/>
                  <a:pt x="1620932" y="93299"/>
                </a:cubicBezTo>
                <a:lnTo>
                  <a:pt x="1620932" y="466481"/>
                </a:lnTo>
                <a:cubicBezTo>
                  <a:pt x="1620932" y="518009"/>
                  <a:pt x="1579161" y="559780"/>
                  <a:pt x="1527633" y="559780"/>
                </a:cubicBezTo>
                <a:lnTo>
                  <a:pt x="93299" y="559780"/>
                </a:lnTo>
                <a:cubicBezTo>
                  <a:pt x="41771" y="559780"/>
                  <a:pt x="0" y="518009"/>
                  <a:pt x="0" y="466481"/>
                </a:cubicBezTo>
                <a:lnTo>
                  <a:pt x="0" y="9329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236" tIns="69236" rIns="69236" bIns="69235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kern="1200" dirty="0"/>
              <a:t>Termelétricas + Mercado secundário de gás + segurança suprimento</a:t>
            </a:r>
          </a:p>
        </p:txBody>
      </p:sp>
      <p:sp>
        <p:nvSpPr>
          <p:cNvPr id="18" name="Freeform 34">
            <a:extLst>
              <a:ext uri="{FF2B5EF4-FFF2-40B4-BE49-F238E27FC236}">
                <a16:creationId xmlns:a16="http://schemas.microsoft.com/office/drawing/2014/main" id="{E7741BF0-8C33-42AF-AE0E-C6360AE6B189}"/>
              </a:ext>
            </a:extLst>
          </p:cNvPr>
          <p:cNvSpPr/>
          <p:nvPr/>
        </p:nvSpPr>
        <p:spPr>
          <a:xfrm rot="240000">
            <a:off x="2107142" y="3059377"/>
            <a:ext cx="2160000" cy="720000"/>
          </a:xfrm>
          <a:custGeom>
            <a:avLst/>
            <a:gdLst>
              <a:gd name="connsiteX0" fmla="*/ 0 w 1620932"/>
              <a:gd name="connsiteY0" fmla="*/ 93299 h 559780"/>
              <a:gd name="connsiteX1" fmla="*/ 93299 w 1620932"/>
              <a:gd name="connsiteY1" fmla="*/ 0 h 559780"/>
              <a:gd name="connsiteX2" fmla="*/ 1527633 w 1620932"/>
              <a:gd name="connsiteY2" fmla="*/ 0 h 559780"/>
              <a:gd name="connsiteX3" fmla="*/ 1620932 w 1620932"/>
              <a:gd name="connsiteY3" fmla="*/ 93299 h 559780"/>
              <a:gd name="connsiteX4" fmla="*/ 1620932 w 1620932"/>
              <a:gd name="connsiteY4" fmla="*/ 466481 h 559780"/>
              <a:gd name="connsiteX5" fmla="*/ 1527633 w 1620932"/>
              <a:gd name="connsiteY5" fmla="*/ 559780 h 559780"/>
              <a:gd name="connsiteX6" fmla="*/ 93299 w 1620932"/>
              <a:gd name="connsiteY6" fmla="*/ 559780 h 559780"/>
              <a:gd name="connsiteX7" fmla="*/ 0 w 1620932"/>
              <a:gd name="connsiteY7" fmla="*/ 466481 h 559780"/>
              <a:gd name="connsiteX8" fmla="*/ 0 w 1620932"/>
              <a:gd name="connsiteY8" fmla="*/ 93299 h 55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0932" h="559780">
                <a:moveTo>
                  <a:pt x="0" y="93299"/>
                </a:moveTo>
                <a:cubicBezTo>
                  <a:pt x="0" y="41771"/>
                  <a:pt x="41771" y="0"/>
                  <a:pt x="93299" y="0"/>
                </a:cubicBezTo>
                <a:lnTo>
                  <a:pt x="1527633" y="0"/>
                </a:lnTo>
                <a:cubicBezTo>
                  <a:pt x="1579161" y="0"/>
                  <a:pt x="1620932" y="41771"/>
                  <a:pt x="1620932" y="93299"/>
                </a:cubicBezTo>
                <a:lnTo>
                  <a:pt x="1620932" y="466481"/>
                </a:lnTo>
                <a:cubicBezTo>
                  <a:pt x="1620932" y="518009"/>
                  <a:pt x="1579161" y="559780"/>
                  <a:pt x="1527633" y="559780"/>
                </a:cubicBezTo>
                <a:lnTo>
                  <a:pt x="93299" y="559780"/>
                </a:lnTo>
                <a:cubicBezTo>
                  <a:pt x="41771" y="559780"/>
                  <a:pt x="0" y="518009"/>
                  <a:pt x="0" y="466481"/>
                </a:cubicBezTo>
                <a:lnTo>
                  <a:pt x="0" y="9329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236" tIns="69235" rIns="69235" bIns="69236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kern="1200" dirty="0"/>
              <a:t>Expansão Infraestrutura (Gasodutos de  Transporte)</a:t>
            </a:r>
          </a:p>
        </p:txBody>
      </p:sp>
      <p:sp>
        <p:nvSpPr>
          <p:cNvPr id="19" name="Freeform 36">
            <a:extLst>
              <a:ext uri="{FF2B5EF4-FFF2-40B4-BE49-F238E27FC236}">
                <a16:creationId xmlns:a16="http://schemas.microsoft.com/office/drawing/2014/main" id="{A988FFE2-8A0E-476E-B56D-D3FD07398664}"/>
              </a:ext>
            </a:extLst>
          </p:cNvPr>
          <p:cNvSpPr/>
          <p:nvPr/>
        </p:nvSpPr>
        <p:spPr>
          <a:xfrm rot="240000">
            <a:off x="2155131" y="2264706"/>
            <a:ext cx="2160000" cy="720000"/>
          </a:xfrm>
          <a:custGeom>
            <a:avLst/>
            <a:gdLst>
              <a:gd name="connsiteX0" fmla="*/ 0 w 1620932"/>
              <a:gd name="connsiteY0" fmla="*/ 93299 h 559780"/>
              <a:gd name="connsiteX1" fmla="*/ 93299 w 1620932"/>
              <a:gd name="connsiteY1" fmla="*/ 0 h 559780"/>
              <a:gd name="connsiteX2" fmla="*/ 1527633 w 1620932"/>
              <a:gd name="connsiteY2" fmla="*/ 0 h 559780"/>
              <a:gd name="connsiteX3" fmla="*/ 1620932 w 1620932"/>
              <a:gd name="connsiteY3" fmla="*/ 93299 h 559780"/>
              <a:gd name="connsiteX4" fmla="*/ 1620932 w 1620932"/>
              <a:gd name="connsiteY4" fmla="*/ 466481 h 559780"/>
              <a:gd name="connsiteX5" fmla="*/ 1527633 w 1620932"/>
              <a:gd name="connsiteY5" fmla="*/ 559780 h 559780"/>
              <a:gd name="connsiteX6" fmla="*/ 93299 w 1620932"/>
              <a:gd name="connsiteY6" fmla="*/ 559780 h 559780"/>
              <a:gd name="connsiteX7" fmla="*/ 0 w 1620932"/>
              <a:gd name="connsiteY7" fmla="*/ 466481 h 559780"/>
              <a:gd name="connsiteX8" fmla="*/ 0 w 1620932"/>
              <a:gd name="connsiteY8" fmla="*/ 93299 h 55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0932" h="559780">
                <a:moveTo>
                  <a:pt x="0" y="93299"/>
                </a:moveTo>
                <a:cubicBezTo>
                  <a:pt x="0" y="41771"/>
                  <a:pt x="41771" y="0"/>
                  <a:pt x="93299" y="0"/>
                </a:cubicBezTo>
                <a:lnTo>
                  <a:pt x="1527633" y="0"/>
                </a:lnTo>
                <a:cubicBezTo>
                  <a:pt x="1579161" y="0"/>
                  <a:pt x="1620932" y="41771"/>
                  <a:pt x="1620932" y="93299"/>
                </a:cubicBezTo>
                <a:lnTo>
                  <a:pt x="1620932" y="466481"/>
                </a:lnTo>
                <a:cubicBezTo>
                  <a:pt x="1620932" y="518009"/>
                  <a:pt x="1579161" y="559780"/>
                  <a:pt x="1527633" y="559780"/>
                </a:cubicBezTo>
                <a:lnTo>
                  <a:pt x="93299" y="559780"/>
                </a:lnTo>
                <a:cubicBezTo>
                  <a:pt x="41771" y="559780"/>
                  <a:pt x="0" y="518009"/>
                  <a:pt x="0" y="466481"/>
                </a:cubicBezTo>
                <a:lnTo>
                  <a:pt x="0" y="9329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236" tIns="69235" rIns="69235" bIns="69236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dirty="0"/>
              <a:t>Acesso a infraestruturas essenciais e conexão das ofertas ao Sistema</a:t>
            </a:r>
            <a:endParaRPr lang="pt-BR" sz="1400" kern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FFB4B5-900D-44B6-8162-330ADAC4834F}"/>
              </a:ext>
            </a:extLst>
          </p:cNvPr>
          <p:cNvSpPr txBox="1"/>
          <p:nvPr/>
        </p:nvSpPr>
        <p:spPr>
          <a:xfrm rot="218052">
            <a:off x="2769054" y="5622953"/>
            <a:ext cx="4917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Planejamento Regulatório (Setores gás e Elétrico) </a:t>
            </a:r>
          </a:p>
        </p:txBody>
      </p:sp>
      <p:sp>
        <p:nvSpPr>
          <p:cNvPr id="21" name="Freeform 38">
            <a:extLst>
              <a:ext uri="{FF2B5EF4-FFF2-40B4-BE49-F238E27FC236}">
                <a16:creationId xmlns:a16="http://schemas.microsoft.com/office/drawing/2014/main" id="{7CB649B5-DDB1-4211-8510-13A409944F31}"/>
              </a:ext>
            </a:extLst>
          </p:cNvPr>
          <p:cNvSpPr/>
          <p:nvPr/>
        </p:nvSpPr>
        <p:spPr>
          <a:xfrm rot="240000">
            <a:off x="4409129" y="4809946"/>
            <a:ext cx="2160000" cy="720000"/>
          </a:xfrm>
          <a:custGeom>
            <a:avLst/>
            <a:gdLst>
              <a:gd name="connsiteX0" fmla="*/ 0 w 1620932"/>
              <a:gd name="connsiteY0" fmla="*/ 93299 h 559780"/>
              <a:gd name="connsiteX1" fmla="*/ 93299 w 1620932"/>
              <a:gd name="connsiteY1" fmla="*/ 0 h 559780"/>
              <a:gd name="connsiteX2" fmla="*/ 1527633 w 1620932"/>
              <a:gd name="connsiteY2" fmla="*/ 0 h 559780"/>
              <a:gd name="connsiteX3" fmla="*/ 1620932 w 1620932"/>
              <a:gd name="connsiteY3" fmla="*/ 93299 h 559780"/>
              <a:gd name="connsiteX4" fmla="*/ 1620932 w 1620932"/>
              <a:gd name="connsiteY4" fmla="*/ 466481 h 559780"/>
              <a:gd name="connsiteX5" fmla="*/ 1527633 w 1620932"/>
              <a:gd name="connsiteY5" fmla="*/ 559780 h 559780"/>
              <a:gd name="connsiteX6" fmla="*/ 93299 w 1620932"/>
              <a:gd name="connsiteY6" fmla="*/ 559780 h 559780"/>
              <a:gd name="connsiteX7" fmla="*/ 0 w 1620932"/>
              <a:gd name="connsiteY7" fmla="*/ 466481 h 559780"/>
              <a:gd name="connsiteX8" fmla="*/ 0 w 1620932"/>
              <a:gd name="connsiteY8" fmla="*/ 93299 h 55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0932" h="559780">
                <a:moveTo>
                  <a:pt x="0" y="93299"/>
                </a:moveTo>
                <a:cubicBezTo>
                  <a:pt x="0" y="41771"/>
                  <a:pt x="41771" y="0"/>
                  <a:pt x="93299" y="0"/>
                </a:cubicBezTo>
                <a:lnTo>
                  <a:pt x="1527633" y="0"/>
                </a:lnTo>
                <a:cubicBezTo>
                  <a:pt x="1579161" y="0"/>
                  <a:pt x="1620932" y="41771"/>
                  <a:pt x="1620932" y="93299"/>
                </a:cubicBezTo>
                <a:lnTo>
                  <a:pt x="1620932" y="466481"/>
                </a:lnTo>
                <a:cubicBezTo>
                  <a:pt x="1620932" y="518009"/>
                  <a:pt x="1579161" y="559780"/>
                  <a:pt x="1527633" y="559780"/>
                </a:cubicBezTo>
                <a:lnTo>
                  <a:pt x="93299" y="559780"/>
                </a:lnTo>
                <a:cubicBezTo>
                  <a:pt x="41771" y="559780"/>
                  <a:pt x="0" y="518009"/>
                  <a:pt x="0" y="466481"/>
                </a:cubicBezTo>
                <a:lnTo>
                  <a:pt x="0" y="9329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235" tIns="69236" rIns="69236" bIns="69236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kern="1200" dirty="0"/>
              <a:t>Leilão de energia:</a:t>
            </a:r>
          </a:p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dirty="0"/>
              <a:t>Regional/Nacional?</a:t>
            </a:r>
          </a:p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dirty="0"/>
              <a:t>Flexibilidade de Despacho?</a:t>
            </a:r>
          </a:p>
        </p:txBody>
      </p:sp>
      <p:pic>
        <p:nvPicPr>
          <p:cNvPr id="22" name="Picture 2" descr="Imagem relacionada">
            <a:extLst>
              <a:ext uri="{FF2B5EF4-FFF2-40B4-BE49-F238E27FC236}">
                <a16:creationId xmlns:a16="http://schemas.microsoft.com/office/drawing/2014/main" id="{740491D5-F945-44C6-A95E-07320F4D3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1046">
            <a:off x="1057266" y="4522601"/>
            <a:ext cx="853986" cy="85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7674E7B-93A9-4236-9DBC-089ADDF3C4AE}"/>
              </a:ext>
            </a:extLst>
          </p:cNvPr>
          <p:cNvSpPr txBox="1"/>
          <p:nvPr/>
        </p:nvSpPr>
        <p:spPr>
          <a:xfrm rot="16200000">
            <a:off x="351232" y="3249553"/>
            <a:ext cx="1952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Competitividade</a:t>
            </a:r>
          </a:p>
        </p:txBody>
      </p:sp>
      <p:sp>
        <p:nvSpPr>
          <p:cNvPr id="24" name="Freeform 22">
            <a:extLst>
              <a:ext uri="{FF2B5EF4-FFF2-40B4-BE49-F238E27FC236}">
                <a16:creationId xmlns:a16="http://schemas.microsoft.com/office/drawing/2014/main" id="{6E374D16-933D-430A-81BC-39937C8A16F4}"/>
              </a:ext>
            </a:extLst>
          </p:cNvPr>
          <p:cNvSpPr/>
          <p:nvPr/>
        </p:nvSpPr>
        <p:spPr>
          <a:xfrm rot="240000">
            <a:off x="4472174" y="3976089"/>
            <a:ext cx="2160000" cy="720000"/>
          </a:xfrm>
          <a:custGeom>
            <a:avLst/>
            <a:gdLst>
              <a:gd name="connsiteX0" fmla="*/ 0 w 1620932"/>
              <a:gd name="connsiteY0" fmla="*/ 93299 h 559780"/>
              <a:gd name="connsiteX1" fmla="*/ 93299 w 1620932"/>
              <a:gd name="connsiteY1" fmla="*/ 0 h 559780"/>
              <a:gd name="connsiteX2" fmla="*/ 1527633 w 1620932"/>
              <a:gd name="connsiteY2" fmla="*/ 0 h 559780"/>
              <a:gd name="connsiteX3" fmla="*/ 1620932 w 1620932"/>
              <a:gd name="connsiteY3" fmla="*/ 93299 h 559780"/>
              <a:gd name="connsiteX4" fmla="*/ 1620932 w 1620932"/>
              <a:gd name="connsiteY4" fmla="*/ 466481 h 559780"/>
              <a:gd name="connsiteX5" fmla="*/ 1527633 w 1620932"/>
              <a:gd name="connsiteY5" fmla="*/ 559780 h 559780"/>
              <a:gd name="connsiteX6" fmla="*/ 93299 w 1620932"/>
              <a:gd name="connsiteY6" fmla="*/ 559780 h 559780"/>
              <a:gd name="connsiteX7" fmla="*/ 0 w 1620932"/>
              <a:gd name="connsiteY7" fmla="*/ 466481 h 559780"/>
              <a:gd name="connsiteX8" fmla="*/ 0 w 1620932"/>
              <a:gd name="connsiteY8" fmla="*/ 93299 h 55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0932" h="559780">
                <a:moveTo>
                  <a:pt x="0" y="93299"/>
                </a:moveTo>
                <a:cubicBezTo>
                  <a:pt x="0" y="41771"/>
                  <a:pt x="41771" y="0"/>
                  <a:pt x="93299" y="0"/>
                </a:cubicBezTo>
                <a:lnTo>
                  <a:pt x="1527633" y="0"/>
                </a:lnTo>
                <a:cubicBezTo>
                  <a:pt x="1579161" y="0"/>
                  <a:pt x="1620932" y="41771"/>
                  <a:pt x="1620932" y="93299"/>
                </a:cubicBezTo>
                <a:lnTo>
                  <a:pt x="1620932" y="466481"/>
                </a:lnTo>
                <a:cubicBezTo>
                  <a:pt x="1620932" y="518009"/>
                  <a:pt x="1579161" y="559780"/>
                  <a:pt x="1527633" y="559780"/>
                </a:cubicBezTo>
                <a:lnTo>
                  <a:pt x="93299" y="559780"/>
                </a:lnTo>
                <a:cubicBezTo>
                  <a:pt x="41771" y="559780"/>
                  <a:pt x="0" y="518009"/>
                  <a:pt x="0" y="466481"/>
                </a:cubicBezTo>
                <a:lnTo>
                  <a:pt x="0" y="9329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235" tIns="69236" rIns="69236" bIns="69236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kern="1200" dirty="0">
                <a:solidFill>
                  <a:schemeClr val="bg1"/>
                </a:solidFill>
              </a:rPr>
              <a:t>Uniformização regras tributárias</a:t>
            </a:r>
          </a:p>
        </p:txBody>
      </p:sp>
      <p:sp>
        <p:nvSpPr>
          <p:cNvPr id="25" name="Freeform 36">
            <a:extLst>
              <a:ext uri="{FF2B5EF4-FFF2-40B4-BE49-F238E27FC236}">
                <a16:creationId xmlns:a16="http://schemas.microsoft.com/office/drawing/2014/main" id="{AC7D267E-0C68-446F-8D20-51400B5CECDF}"/>
              </a:ext>
            </a:extLst>
          </p:cNvPr>
          <p:cNvSpPr/>
          <p:nvPr/>
        </p:nvSpPr>
        <p:spPr>
          <a:xfrm rot="240000">
            <a:off x="2078895" y="3853370"/>
            <a:ext cx="2160000" cy="720000"/>
          </a:xfrm>
          <a:custGeom>
            <a:avLst/>
            <a:gdLst>
              <a:gd name="connsiteX0" fmla="*/ 0 w 1620932"/>
              <a:gd name="connsiteY0" fmla="*/ 93299 h 559780"/>
              <a:gd name="connsiteX1" fmla="*/ 93299 w 1620932"/>
              <a:gd name="connsiteY1" fmla="*/ 0 h 559780"/>
              <a:gd name="connsiteX2" fmla="*/ 1527633 w 1620932"/>
              <a:gd name="connsiteY2" fmla="*/ 0 h 559780"/>
              <a:gd name="connsiteX3" fmla="*/ 1620932 w 1620932"/>
              <a:gd name="connsiteY3" fmla="*/ 93299 h 559780"/>
              <a:gd name="connsiteX4" fmla="*/ 1620932 w 1620932"/>
              <a:gd name="connsiteY4" fmla="*/ 466481 h 559780"/>
              <a:gd name="connsiteX5" fmla="*/ 1527633 w 1620932"/>
              <a:gd name="connsiteY5" fmla="*/ 559780 h 559780"/>
              <a:gd name="connsiteX6" fmla="*/ 93299 w 1620932"/>
              <a:gd name="connsiteY6" fmla="*/ 559780 h 559780"/>
              <a:gd name="connsiteX7" fmla="*/ 0 w 1620932"/>
              <a:gd name="connsiteY7" fmla="*/ 466481 h 559780"/>
              <a:gd name="connsiteX8" fmla="*/ 0 w 1620932"/>
              <a:gd name="connsiteY8" fmla="*/ 93299 h 55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0932" h="559780">
                <a:moveTo>
                  <a:pt x="0" y="93299"/>
                </a:moveTo>
                <a:cubicBezTo>
                  <a:pt x="0" y="41771"/>
                  <a:pt x="41771" y="0"/>
                  <a:pt x="93299" y="0"/>
                </a:cubicBezTo>
                <a:lnTo>
                  <a:pt x="1527633" y="0"/>
                </a:lnTo>
                <a:cubicBezTo>
                  <a:pt x="1579161" y="0"/>
                  <a:pt x="1620932" y="41771"/>
                  <a:pt x="1620932" y="93299"/>
                </a:cubicBezTo>
                <a:lnTo>
                  <a:pt x="1620932" y="466481"/>
                </a:lnTo>
                <a:cubicBezTo>
                  <a:pt x="1620932" y="518009"/>
                  <a:pt x="1579161" y="559780"/>
                  <a:pt x="1527633" y="559780"/>
                </a:cubicBezTo>
                <a:lnTo>
                  <a:pt x="93299" y="559780"/>
                </a:lnTo>
                <a:cubicBezTo>
                  <a:pt x="41771" y="559780"/>
                  <a:pt x="0" y="518009"/>
                  <a:pt x="0" y="466481"/>
                </a:cubicBezTo>
                <a:lnTo>
                  <a:pt x="0" y="9329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236" tIns="69235" rIns="69235" bIns="69236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kern="1200" dirty="0"/>
              <a:t>Estocagem de Gás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93DB514-F3A4-479E-B8A0-2A661CF29029}"/>
              </a:ext>
            </a:extLst>
          </p:cNvPr>
          <p:cNvSpPr/>
          <p:nvPr/>
        </p:nvSpPr>
        <p:spPr>
          <a:xfrm rot="10800000">
            <a:off x="8312085" y="1994801"/>
            <a:ext cx="551667" cy="527263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086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6"/>
              </a:gs>
              <a:gs pos="100000">
                <a:srgbClr val="005A7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Arredondado 17"/>
          <p:cNvSpPr/>
          <p:nvPr/>
        </p:nvSpPr>
        <p:spPr>
          <a:xfrm>
            <a:off x="4007224" y="4904806"/>
            <a:ext cx="5626229" cy="1170483"/>
          </a:xfrm>
          <a:prstGeom prst="roundRect">
            <a:avLst>
              <a:gd name="adj" fmla="val 50000"/>
            </a:avLst>
          </a:prstGeom>
          <a:gradFill>
            <a:gsLst>
              <a:gs pos="35000">
                <a:srgbClr val="542780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Arredondado 18"/>
          <p:cNvSpPr/>
          <p:nvPr/>
        </p:nvSpPr>
        <p:spPr>
          <a:xfrm>
            <a:off x="4630269" y="1912607"/>
            <a:ext cx="3361765" cy="699383"/>
          </a:xfrm>
          <a:prstGeom prst="roundRect">
            <a:avLst>
              <a:gd name="adj" fmla="val 50000"/>
            </a:avLst>
          </a:prstGeom>
          <a:gradFill>
            <a:gsLst>
              <a:gs pos="35000">
                <a:schemeClr val="accent1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8" name="Imagem 3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9953"/>
            <a:ext cx="12190271" cy="6896645"/>
          </a:xfrm>
          <a:prstGeom prst="rect">
            <a:avLst/>
          </a:prstGeom>
        </p:spPr>
      </p:pic>
      <p:sp>
        <p:nvSpPr>
          <p:cNvPr id="21" name="Retângulo Arredondado 20"/>
          <p:cNvSpPr/>
          <p:nvPr/>
        </p:nvSpPr>
        <p:spPr>
          <a:xfrm>
            <a:off x="6518979" y="5516666"/>
            <a:ext cx="5615782" cy="682427"/>
          </a:xfrm>
          <a:prstGeom prst="roundRect">
            <a:avLst>
              <a:gd name="adj" fmla="val 50000"/>
            </a:avLst>
          </a:prstGeom>
          <a:gradFill>
            <a:gsLst>
              <a:gs pos="35000">
                <a:schemeClr val="bg1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tângulo Arredondado 23"/>
          <p:cNvSpPr/>
          <p:nvPr/>
        </p:nvSpPr>
        <p:spPr>
          <a:xfrm>
            <a:off x="6266120" y="1741729"/>
            <a:ext cx="2778318" cy="408520"/>
          </a:xfrm>
          <a:prstGeom prst="roundRect">
            <a:avLst>
              <a:gd name="adj" fmla="val 50000"/>
            </a:avLst>
          </a:prstGeom>
          <a:gradFill>
            <a:gsLst>
              <a:gs pos="35000">
                <a:srgbClr val="FEC22D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Retângulo Arredondado 24"/>
          <p:cNvSpPr/>
          <p:nvPr/>
        </p:nvSpPr>
        <p:spPr>
          <a:xfrm>
            <a:off x="4284581" y="3072034"/>
            <a:ext cx="2977922" cy="697651"/>
          </a:xfrm>
          <a:prstGeom prst="roundRect">
            <a:avLst>
              <a:gd name="adj" fmla="val 50000"/>
            </a:avLst>
          </a:prstGeom>
          <a:gradFill>
            <a:gsLst>
              <a:gs pos="29000">
                <a:srgbClr val="1AAF54"/>
              </a:gs>
              <a:gs pos="78000">
                <a:srgbClr val="2599D6">
                  <a:alpha val="7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Retângulo Arredondado 25"/>
          <p:cNvSpPr/>
          <p:nvPr/>
        </p:nvSpPr>
        <p:spPr>
          <a:xfrm>
            <a:off x="4630269" y="3771611"/>
            <a:ext cx="2286547" cy="679584"/>
          </a:xfrm>
          <a:prstGeom prst="roundRect">
            <a:avLst>
              <a:gd name="adj" fmla="val 50000"/>
            </a:avLst>
          </a:prstGeom>
          <a:gradFill>
            <a:gsLst>
              <a:gs pos="29000">
                <a:srgbClr val="E43287"/>
              </a:gs>
              <a:gs pos="78000">
                <a:srgbClr val="2599D6">
                  <a:alpha val="7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" name="Grupo 1"/>
          <p:cNvGrpSpPr/>
          <p:nvPr/>
        </p:nvGrpSpPr>
        <p:grpSpPr>
          <a:xfrm>
            <a:off x="272510" y="2611990"/>
            <a:ext cx="1972015" cy="1634020"/>
            <a:chOff x="201070" y="525580"/>
            <a:chExt cx="1521372" cy="1634020"/>
          </a:xfrm>
        </p:grpSpPr>
        <p:sp>
          <p:nvSpPr>
            <p:cNvPr id="15" name="CaixaDeTexto 14"/>
            <p:cNvSpPr txBox="1"/>
            <p:nvPr/>
          </p:nvSpPr>
          <p:spPr>
            <a:xfrm>
              <a:off x="201070" y="1007685"/>
              <a:ext cx="1521372" cy="60016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pt-BR" sz="33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ANEXOS</a:t>
              </a:r>
            </a:p>
          </p:txBody>
        </p:sp>
        <p:sp>
          <p:nvSpPr>
            <p:cNvPr id="16" name="Retângulo Arredondado 15"/>
            <p:cNvSpPr/>
            <p:nvPr/>
          </p:nvSpPr>
          <p:spPr>
            <a:xfrm>
              <a:off x="279261" y="525580"/>
              <a:ext cx="600832" cy="1027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bg1"/>
                </a:solidFill>
              </a:endParaRPr>
            </a:p>
          </p:txBody>
        </p:sp>
        <p:sp>
          <p:nvSpPr>
            <p:cNvPr id="17" name="Retângulo Arredondado 16"/>
            <p:cNvSpPr/>
            <p:nvPr/>
          </p:nvSpPr>
          <p:spPr>
            <a:xfrm>
              <a:off x="279261" y="2056826"/>
              <a:ext cx="600832" cy="1027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bg1"/>
                </a:solidFill>
              </a:endParaRPr>
            </a:p>
          </p:txBody>
        </p:sp>
      </p:grpSp>
      <p:sp>
        <p:nvSpPr>
          <p:cNvPr id="22" name="Espaço Reservado para Número de Slide 4">
            <a:extLst>
              <a:ext uri="{FF2B5EF4-FFF2-40B4-BE49-F238E27FC236}">
                <a16:creationId xmlns:a16="http://schemas.microsoft.com/office/drawing/2014/main" id="{5905272B-D39C-49A6-87F2-1A8D864B25BF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chemeClr val="bg1"/>
                </a:solidFill>
              </a:rPr>
              <a:pPr algn="r"/>
              <a:t>14</a:t>
            </a:fld>
            <a:endParaRPr lang="fr-FR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8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24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aixaDeTexto 47"/>
          <p:cNvSpPr txBox="1"/>
          <p:nvPr/>
        </p:nvSpPr>
        <p:spPr>
          <a:xfrm>
            <a:off x="201070" y="395368"/>
            <a:ext cx="615110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t-BR" sz="2400" b="1" dirty="0">
                <a:solidFill>
                  <a:schemeClr val="accent1"/>
                </a:solidFill>
                <a:latin typeface="Helvetica Neue" charset="0"/>
                <a:ea typeface="Helvetica Neue" charset="0"/>
                <a:cs typeface="Helvetica Neue" charset="0"/>
              </a:rPr>
              <a:t>TAG -  Transportadora Associada de Gás</a:t>
            </a:r>
          </a:p>
        </p:txBody>
      </p:sp>
      <p:grpSp>
        <p:nvGrpSpPr>
          <p:cNvPr id="35" name="Grupo 34"/>
          <p:cNvGrpSpPr/>
          <p:nvPr/>
        </p:nvGrpSpPr>
        <p:grpSpPr>
          <a:xfrm>
            <a:off x="307415" y="296099"/>
            <a:ext cx="373069" cy="698435"/>
            <a:chOff x="307415" y="296099"/>
            <a:chExt cx="373069" cy="698435"/>
          </a:xfrm>
          <a:solidFill>
            <a:schemeClr val="accent1"/>
          </a:solidFill>
        </p:grpSpPr>
        <p:sp>
          <p:nvSpPr>
            <p:cNvPr id="36" name="Retângulo Arredondado 35"/>
            <p:cNvSpPr/>
            <p:nvPr/>
          </p:nvSpPr>
          <p:spPr>
            <a:xfrm>
              <a:off x="307415" y="296099"/>
              <a:ext cx="373069" cy="63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Retângulo Arredondado 36"/>
            <p:cNvSpPr/>
            <p:nvPr/>
          </p:nvSpPr>
          <p:spPr>
            <a:xfrm>
              <a:off x="307415" y="930720"/>
              <a:ext cx="373069" cy="63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56" name="Content Placeholder 3">
            <a:extLst>
              <a:ext uri="{FF2B5EF4-FFF2-40B4-BE49-F238E27FC236}">
                <a16:creationId xmlns:a16="http://schemas.microsoft.com/office/drawing/2014/main" id="{9CFF2931-90FC-4CC5-8677-C9C0E513E59D}"/>
              </a:ext>
            </a:extLst>
          </p:cNvPr>
          <p:cNvPicPr>
            <a:picLocks noGrp="1"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3"/>
          <a:stretch/>
        </p:blipFill>
        <p:spPr bwMode="gray">
          <a:xfrm>
            <a:off x="360903" y="1361900"/>
            <a:ext cx="4912433" cy="4722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Tableau 1">
            <a:extLst>
              <a:ext uri="{FF2B5EF4-FFF2-40B4-BE49-F238E27FC236}">
                <a16:creationId xmlns:a16="http://schemas.microsoft.com/office/drawing/2014/main" id="{8FA4D332-0E23-4083-A0B6-C28C22CFFF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07752"/>
              </p:ext>
            </p:extLst>
          </p:nvPr>
        </p:nvGraphicFramePr>
        <p:xfrm>
          <a:off x="5998340" y="1366692"/>
          <a:ext cx="5501495" cy="4010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299">
                  <a:extLst>
                    <a:ext uri="{9D8B030D-6E8A-4147-A177-3AD203B41FA5}">
                      <a16:colId xmlns:a16="http://schemas.microsoft.com/office/drawing/2014/main" val="616504131"/>
                    </a:ext>
                  </a:extLst>
                </a:gridCol>
                <a:gridCol w="1100299">
                  <a:extLst>
                    <a:ext uri="{9D8B030D-6E8A-4147-A177-3AD203B41FA5}">
                      <a16:colId xmlns:a16="http://schemas.microsoft.com/office/drawing/2014/main" val="186002616"/>
                    </a:ext>
                  </a:extLst>
                </a:gridCol>
                <a:gridCol w="1100299">
                  <a:extLst>
                    <a:ext uri="{9D8B030D-6E8A-4147-A177-3AD203B41FA5}">
                      <a16:colId xmlns:a16="http://schemas.microsoft.com/office/drawing/2014/main" val="3686845301"/>
                    </a:ext>
                  </a:extLst>
                </a:gridCol>
                <a:gridCol w="1100299">
                  <a:extLst>
                    <a:ext uri="{9D8B030D-6E8A-4147-A177-3AD203B41FA5}">
                      <a16:colId xmlns:a16="http://schemas.microsoft.com/office/drawing/2014/main" val="3509684219"/>
                    </a:ext>
                  </a:extLst>
                </a:gridCol>
                <a:gridCol w="1100299">
                  <a:extLst>
                    <a:ext uri="{9D8B030D-6E8A-4147-A177-3AD203B41FA5}">
                      <a16:colId xmlns:a16="http://schemas.microsoft.com/office/drawing/2014/main" val="848652300"/>
                    </a:ext>
                  </a:extLst>
                </a:gridCol>
              </a:tblGrid>
              <a:tr h="642453">
                <a:tc>
                  <a:txBody>
                    <a:bodyPr/>
                    <a:lstStyle/>
                    <a:p>
                      <a:pPr algn="ctr"/>
                      <a:r>
                        <a:rPr lang="en-US" sz="1200" noProof="0" dirty="0">
                          <a:solidFill>
                            <a:schemeClr val="accent2"/>
                          </a:solidFill>
                        </a:rPr>
                        <a:t>Pipelines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noProof="0" dirty="0">
                          <a:solidFill>
                            <a:schemeClr val="accent2"/>
                          </a:solidFill>
                        </a:rPr>
                        <a:t>Length [km]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pc="-20" baseline="0" noProof="0" dirty="0">
                          <a:solidFill>
                            <a:schemeClr val="accent2"/>
                          </a:solidFill>
                        </a:rPr>
                        <a:t>Agreement maturity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pc="-80" baseline="0" noProof="0" dirty="0">
                          <a:solidFill>
                            <a:schemeClr val="accent2"/>
                          </a:solidFill>
                        </a:rPr>
                        <a:t>Termination </a:t>
                      </a:r>
                      <a:br>
                        <a:rPr lang="en-US" sz="1200" spc="-80" baseline="0" noProof="0" dirty="0">
                          <a:solidFill>
                            <a:schemeClr val="accent2"/>
                          </a:solidFill>
                        </a:rPr>
                      </a:br>
                      <a:r>
                        <a:rPr lang="en-US" sz="1200" spc="-80" baseline="0" noProof="0" dirty="0">
                          <a:solidFill>
                            <a:schemeClr val="accent2"/>
                          </a:solidFill>
                        </a:rPr>
                        <a:t>of authorization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spc="-50" noProof="0" dirty="0">
                          <a:solidFill>
                            <a:schemeClr val="accent2"/>
                          </a:solidFill>
                        </a:rPr>
                        <a:t>Contracted volumes [MMm</a:t>
                      </a:r>
                      <a:r>
                        <a:rPr lang="en-US" sz="1200" spc="-50" baseline="30000" noProof="0" dirty="0">
                          <a:solidFill>
                            <a:schemeClr val="accent2"/>
                          </a:solidFill>
                        </a:rPr>
                        <a:t>3</a:t>
                      </a:r>
                      <a:r>
                        <a:rPr lang="en-US" sz="1200" spc="-50" noProof="0" dirty="0">
                          <a:solidFill>
                            <a:schemeClr val="accent2"/>
                          </a:solidFill>
                        </a:rPr>
                        <a:t>/day]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7335610"/>
                  </a:ext>
                </a:extLst>
              </a:tr>
              <a:tr h="561308"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 err="1">
                          <a:solidFill>
                            <a:schemeClr val="tx1"/>
                          </a:solidFill>
                        </a:rPr>
                        <a:t>Gasene</a:t>
                      </a:r>
                      <a:endParaRPr lang="en-US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~1,400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Nov. 2033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>
                          <a:solidFill>
                            <a:schemeClr val="tx1"/>
                          </a:solidFill>
                        </a:rPr>
                        <a:t>Mar. 2039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30.3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778206"/>
                  </a:ext>
                </a:extLst>
              </a:tr>
              <a:tr h="561308"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 err="1">
                          <a:solidFill>
                            <a:schemeClr val="tx1"/>
                          </a:solidFill>
                        </a:rPr>
                        <a:t>Malha</a:t>
                      </a:r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 NE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~2,000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Dec. 2025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Mar. 2039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>
                          <a:solidFill>
                            <a:schemeClr val="tx1"/>
                          </a:solidFill>
                        </a:rPr>
                        <a:t>21.6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076422"/>
                  </a:ext>
                </a:extLst>
              </a:tr>
              <a:tr h="561308"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Pilar-</a:t>
                      </a:r>
                      <a:r>
                        <a:rPr lang="en-US" sz="1200" b="1" noProof="0" dirty="0" err="1">
                          <a:solidFill>
                            <a:schemeClr val="tx1"/>
                          </a:solidFill>
                        </a:rPr>
                        <a:t>Ipojuca</a:t>
                      </a:r>
                      <a:endParaRPr lang="en-US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>
                          <a:solidFill>
                            <a:schemeClr val="tx1"/>
                          </a:solidFill>
                        </a:rPr>
                        <a:t>~200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Nov. 2031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Nov. 2041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15.0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3434490"/>
                  </a:ext>
                </a:extLst>
              </a:tr>
              <a:tr h="561308"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 err="1">
                          <a:solidFill>
                            <a:schemeClr val="tx1"/>
                          </a:solidFill>
                        </a:rPr>
                        <a:t>Urucu</a:t>
                      </a:r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sz="1200" b="1" noProof="0" dirty="0" err="1">
                          <a:solidFill>
                            <a:schemeClr val="tx1"/>
                          </a:solidFill>
                        </a:rPr>
                        <a:t>Coari</a:t>
                      </a:r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-Manaus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>
                          <a:solidFill>
                            <a:schemeClr val="tx1"/>
                          </a:solidFill>
                        </a:rPr>
                        <a:t>~800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Nov. 2030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Nov. 2040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6.3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2761259"/>
                  </a:ext>
                </a:extLst>
              </a:tr>
              <a:tr h="561308"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 err="1">
                          <a:solidFill>
                            <a:schemeClr val="tx1"/>
                          </a:solidFill>
                        </a:rPr>
                        <a:t>Lagoa</a:t>
                      </a:r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b="1" noProof="0" dirty="0" err="1">
                          <a:solidFill>
                            <a:schemeClr val="tx1"/>
                          </a:solidFill>
                        </a:rPr>
                        <a:t>Parda</a:t>
                      </a:r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 Vitoria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>
                          <a:solidFill>
                            <a:schemeClr val="tx1"/>
                          </a:solidFill>
                        </a:rPr>
                        <a:t>~100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Signature pending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Mar. 2039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0.7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3641833"/>
                  </a:ext>
                </a:extLst>
              </a:tr>
              <a:tr h="561308"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accent2"/>
                          </a:solidFill>
                        </a:rPr>
                        <a:t>Total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accent2"/>
                          </a:solidFill>
                        </a:rPr>
                        <a:t>~4,500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noProof="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noProof="0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>
                          <a:solidFill>
                            <a:schemeClr val="accent2"/>
                          </a:solidFill>
                        </a:rPr>
                        <a:t>~74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7462897"/>
                  </a:ext>
                </a:extLst>
              </a:tr>
            </a:tbl>
          </a:graphicData>
        </a:graphic>
      </p:graphicFrame>
      <p:pic>
        <p:nvPicPr>
          <p:cNvPr id="10" name="Imagem 56">
            <a:extLst>
              <a:ext uri="{FF2B5EF4-FFF2-40B4-BE49-F238E27FC236}">
                <a16:creationId xmlns:a16="http://schemas.microsoft.com/office/drawing/2014/main" id="{B4858AB0-2688-4E4A-B118-0C712272B1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6345" y="6349317"/>
            <a:ext cx="745905" cy="265827"/>
          </a:xfrm>
          <a:prstGeom prst="rect">
            <a:avLst/>
          </a:prstGeom>
        </p:spPr>
      </p:pic>
      <p:sp>
        <p:nvSpPr>
          <p:cNvPr id="11" name="Espaço Reservado para Número de Slide 4">
            <a:extLst>
              <a:ext uri="{FF2B5EF4-FFF2-40B4-BE49-F238E27FC236}">
                <a16:creationId xmlns:a16="http://schemas.microsoft.com/office/drawing/2014/main" id="{2A5047D7-9F0F-4E95-945E-7BF60892A16E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rgbClr val="3333CC"/>
                </a:solidFill>
              </a:rPr>
              <a:pPr algn="r"/>
              <a:t>15</a:t>
            </a:fld>
            <a:endParaRPr lang="fr-FR" sz="1200" b="1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27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Imagem 56">
            <a:extLst>
              <a:ext uri="{FF2B5EF4-FFF2-40B4-BE49-F238E27FC236}">
                <a16:creationId xmlns:a16="http://schemas.microsoft.com/office/drawing/2014/main" id="{AC007417-86A3-DB43-BC6B-569AFC6975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6345" y="6349317"/>
            <a:ext cx="745905" cy="265827"/>
          </a:xfrm>
          <a:prstGeom prst="rect">
            <a:avLst/>
          </a:prstGeom>
        </p:spPr>
      </p:pic>
      <p:sp>
        <p:nvSpPr>
          <p:cNvPr id="87" name="Rectangle : avec coins arrondis en diagonale 10">
            <a:extLst>
              <a:ext uri="{FF2B5EF4-FFF2-40B4-BE49-F238E27FC236}">
                <a16:creationId xmlns:a16="http://schemas.microsoft.com/office/drawing/2014/main" id="{64301D6A-DCC2-4F05-BA01-CF62C789894C}"/>
              </a:ext>
            </a:extLst>
          </p:cNvPr>
          <p:cNvSpPr/>
          <p:nvPr/>
        </p:nvSpPr>
        <p:spPr>
          <a:xfrm flipH="1">
            <a:off x="4643079" y="1214164"/>
            <a:ext cx="2462830" cy="4369934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/>
              <a:t> 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0D46A6BE-C2E2-426F-9180-D39685065EED}"/>
              </a:ext>
            </a:extLst>
          </p:cNvPr>
          <p:cNvSpPr txBox="1">
            <a:spLocks/>
          </p:cNvSpPr>
          <p:nvPr/>
        </p:nvSpPr>
        <p:spPr>
          <a:xfrm>
            <a:off x="4865311" y="1820458"/>
            <a:ext cx="2093363" cy="1141445"/>
          </a:xfrm>
          <a:prstGeom prst="rect">
            <a:avLst/>
          </a:prstGeom>
        </p:spPr>
        <p:txBody>
          <a:bodyPr vert="horz" wrap="square" lIns="72000" tIns="36000" rIns="0" bIns="3600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400" b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GRTgaz</a:t>
            </a:r>
            <a:r>
              <a:rPr lang="pt-BR" sz="1400" b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subsidiária do Grupo ENGIE, é operadora  de 32.414 km  de rede de transporte na França.</a:t>
            </a:r>
          </a:p>
        </p:txBody>
      </p:sp>
      <p:grpSp>
        <p:nvGrpSpPr>
          <p:cNvPr id="99" name="Groupe 70">
            <a:extLst>
              <a:ext uri="{FF2B5EF4-FFF2-40B4-BE49-F238E27FC236}">
                <a16:creationId xmlns:a16="http://schemas.microsoft.com/office/drawing/2014/main" id="{180D1EDD-D5E9-475E-8E2B-8DE8F5DA940D}"/>
              </a:ext>
            </a:extLst>
          </p:cNvPr>
          <p:cNvGrpSpPr/>
          <p:nvPr/>
        </p:nvGrpSpPr>
        <p:grpSpPr>
          <a:xfrm>
            <a:off x="333793" y="1685824"/>
            <a:ext cx="3845423" cy="1876472"/>
            <a:chOff x="509085" y="1635625"/>
            <a:chExt cx="5180796" cy="1876472"/>
          </a:xfrm>
        </p:grpSpPr>
        <p:sp>
          <p:nvSpPr>
            <p:cNvPr id="100" name="Rectangle 3">
              <a:extLst>
                <a:ext uri="{FF2B5EF4-FFF2-40B4-BE49-F238E27FC236}">
                  <a16:creationId xmlns:a16="http://schemas.microsoft.com/office/drawing/2014/main" id="{74BA530A-8E80-4EA5-96D1-47A0D4F48B48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942041" y="1635625"/>
              <a:ext cx="4747840" cy="18764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lstStyle/>
            <a:p>
              <a:pPr>
                <a:spcBef>
                  <a:spcPct val="20000"/>
                </a:spcBef>
                <a:buSzPct val="70000"/>
                <a:defRPr/>
              </a:pPr>
              <a:endParaRPr lang="pt-BR" sz="1600" b="1" dirty="0">
                <a:solidFill>
                  <a:srgbClr val="405371"/>
                </a:solidFill>
                <a:latin typeface="Arial" pitchFamily="34" charset="0"/>
                <a:cs typeface="Arial" pitchFamily="34" charset="0"/>
              </a:endParaRPr>
            </a:p>
            <a:p>
              <a:pPr defTabSz="457200"/>
              <a:r>
                <a:rPr lang="pt-BR" sz="1100" b="1" dirty="0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32 414 km de redes de transporte:</a:t>
              </a:r>
            </a:p>
            <a:p>
              <a:pPr marL="171450" lvl="1" defTabSz="457200">
                <a:buClr>
                  <a:prstClr val="black"/>
                </a:buClr>
              </a:pPr>
              <a:r>
                <a:rPr lang="pt-BR" sz="1100" b="1" dirty="0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  27  </a:t>
              </a:r>
              <a:r>
                <a:rPr lang="pt-BR" sz="1100" dirty="0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Estações de compressão</a:t>
              </a:r>
            </a:p>
            <a:p>
              <a:pPr marL="171450" lvl="1" defTabSz="457200">
                <a:buClr>
                  <a:prstClr val="black"/>
                </a:buClr>
              </a:pPr>
              <a:r>
                <a:rPr lang="pt-BR" sz="1100" b="1" dirty="0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  14</a:t>
              </a:r>
              <a:r>
                <a:rPr lang="pt-BR" sz="1100" dirty="0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  Instalações de armazenamento subterrâneo </a:t>
              </a:r>
            </a:p>
            <a:p>
              <a:pPr marL="171450" lvl="1" defTabSz="457200">
                <a:buClr>
                  <a:prstClr val="black"/>
                </a:buClr>
              </a:pPr>
              <a:r>
                <a:rPr lang="pt-BR" sz="1100" b="1" dirty="0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    4  </a:t>
              </a:r>
              <a:r>
                <a:rPr lang="pt-BR" sz="1100" dirty="0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Terminais de GNL</a:t>
              </a:r>
            </a:p>
            <a:p>
              <a:pPr marL="171450" lvl="1" defTabSz="457200">
                <a:buClr>
                  <a:prstClr val="black"/>
                </a:buClr>
              </a:pPr>
              <a:r>
                <a:rPr lang="pt-BR" sz="1100" b="1" dirty="0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    9  </a:t>
              </a:r>
              <a:r>
                <a:rPr lang="pt-BR" sz="1100" dirty="0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Pontos de interconexão de rede</a:t>
              </a:r>
            </a:p>
            <a:p>
              <a:pPr marL="171450" lvl="1" defTabSz="457200">
                <a:buClr>
                  <a:prstClr val="black"/>
                </a:buClr>
              </a:pPr>
              <a:r>
                <a:rPr lang="pt-BR" sz="1100" b="1" dirty="0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    1</a:t>
              </a:r>
              <a:r>
                <a:rPr lang="pt-BR" sz="1100" dirty="0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  Estação de compressão em construção</a:t>
              </a:r>
              <a:endParaRPr lang="pt-BR" sz="1100" dirty="0"/>
            </a:p>
            <a:p>
              <a:pPr marL="171450" lvl="1" defTabSz="457200">
                <a:buClr>
                  <a:prstClr val="black"/>
                </a:buClr>
              </a:pPr>
              <a:endParaRPr lang="pt-BR" sz="1100" dirty="0">
                <a:solidFill>
                  <a:srgbClr val="40537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spcBef>
                  <a:spcPct val="20000"/>
                </a:spcBef>
                <a:buSzPct val="70000"/>
                <a:defRPr/>
              </a:pPr>
              <a:endParaRPr lang="pt-BR" sz="105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spcBef>
                  <a:spcPct val="20000"/>
                </a:spcBef>
                <a:buSzPct val="70000"/>
                <a:defRPr/>
              </a:pPr>
              <a:endParaRPr lang="pt-BR" sz="105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  <a:p>
              <a:pPr marL="216000" indent="-216000">
                <a:spcBef>
                  <a:spcPct val="20000"/>
                </a:spcBef>
                <a:buSzPct val="70000"/>
                <a:defRPr/>
              </a:pPr>
              <a:endParaRPr lang="pt-BR" sz="16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  <a:p>
              <a:pPr indent="176213">
                <a:spcBef>
                  <a:spcPct val="20000"/>
                </a:spcBef>
                <a:buSzPct val="70000"/>
                <a:defRPr/>
              </a:pPr>
              <a:endParaRPr lang="pt-BR" sz="16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01" name="Image 66">
              <a:extLst>
                <a:ext uri="{FF2B5EF4-FFF2-40B4-BE49-F238E27FC236}">
                  <a16:creationId xmlns:a16="http://schemas.microsoft.com/office/drawing/2014/main" id="{316F38ED-4A9B-4BD1-BE53-4D12B5116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9085" y="1900674"/>
              <a:ext cx="342546" cy="228856"/>
            </a:xfrm>
            <a:prstGeom prst="rect">
              <a:avLst/>
            </a:prstGeom>
          </p:spPr>
        </p:pic>
      </p:grpSp>
      <p:grpSp>
        <p:nvGrpSpPr>
          <p:cNvPr id="102" name="Groupe 37">
            <a:extLst>
              <a:ext uri="{FF2B5EF4-FFF2-40B4-BE49-F238E27FC236}">
                <a16:creationId xmlns:a16="http://schemas.microsoft.com/office/drawing/2014/main" id="{6EF7DF7D-D3A6-4F36-A545-2D0B46EB4F7D}"/>
              </a:ext>
            </a:extLst>
          </p:cNvPr>
          <p:cNvGrpSpPr/>
          <p:nvPr/>
        </p:nvGrpSpPr>
        <p:grpSpPr>
          <a:xfrm>
            <a:off x="246890" y="3148357"/>
            <a:ext cx="2057102" cy="601742"/>
            <a:chOff x="732797" y="4033081"/>
            <a:chExt cx="3145503" cy="920120"/>
          </a:xfrm>
        </p:grpSpPr>
        <p:sp>
          <p:nvSpPr>
            <p:cNvPr id="103" name="Rectangle 16">
              <a:extLst>
                <a:ext uri="{FF2B5EF4-FFF2-40B4-BE49-F238E27FC236}">
                  <a16:creationId xmlns:a16="http://schemas.microsoft.com/office/drawing/2014/main" id="{E55544CA-2D76-40A9-8E02-6D8D34A5B505}"/>
                </a:ext>
              </a:extLst>
            </p:cNvPr>
            <p:cNvSpPr/>
            <p:nvPr/>
          </p:nvSpPr>
          <p:spPr>
            <a:xfrm>
              <a:off x="1604756" y="4328468"/>
              <a:ext cx="2273544" cy="400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70000"/>
                <a:buFontTx/>
                <a:buNone/>
                <a:tabLst/>
                <a:defRPr/>
              </a:pPr>
              <a:r>
                <a:rPr kumimoji="0" lang="pt-B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3014 </a:t>
              </a:r>
              <a:r>
                <a:rPr kumimoji="0" lang="pt-B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colaboradores</a:t>
              </a:r>
              <a:endParaRPr kumimoji="0" lang="pt-BR" sz="1100" b="1" i="0" u="none" strike="noStrike" kern="0" cap="none" spc="0" normalizeH="0" baseline="0" noProof="0" dirty="0">
                <a:ln>
                  <a:noFill/>
                </a:ln>
                <a:solidFill>
                  <a:srgbClr val="40537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04" name="Image 24" descr="Une image contenant objet&#10;&#10;Description générée avec un niveau de confiance élevé">
              <a:extLst>
                <a:ext uri="{FF2B5EF4-FFF2-40B4-BE49-F238E27FC236}">
                  <a16:creationId xmlns:a16="http://schemas.microsoft.com/office/drawing/2014/main" id="{6096A604-814C-4201-99FC-45994163F7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duotone>
                <a:srgbClr val="007BC2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2797" y="4033081"/>
              <a:ext cx="1028862" cy="920120"/>
            </a:xfrm>
            <a:prstGeom prst="rect">
              <a:avLst/>
            </a:prstGeom>
          </p:spPr>
        </p:pic>
      </p:grpSp>
      <p:grpSp>
        <p:nvGrpSpPr>
          <p:cNvPr id="105" name="Groupe 41">
            <a:extLst>
              <a:ext uri="{FF2B5EF4-FFF2-40B4-BE49-F238E27FC236}">
                <a16:creationId xmlns:a16="http://schemas.microsoft.com/office/drawing/2014/main" id="{16077439-4116-4E12-94DE-DDCF83EE6848}"/>
              </a:ext>
            </a:extLst>
          </p:cNvPr>
          <p:cNvGrpSpPr/>
          <p:nvPr/>
        </p:nvGrpSpPr>
        <p:grpSpPr>
          <a:xfrm>
            <a:off x="190753" y="3885812"/>
            <a:ext cx="2483125" cy="793469"/>
            <a:chOff x="5197389" y="3006259"/>
            <a:chExt cx="3268865" cy="1213288"/>
          </a:xfrm>
        </p:grpSpPr>
        <p:sp>
          <p:nvSpPr>
            <p:cNvPr id="106" name="ZoneTexte 29">
              <a:extLst>
                <a:ext uri="{FF2B5EF4-FFF2-40B4-BE49-F238E27FC236}">
                  <a16:creationId xmlns:a16="http://schemas.microsoft.com/office/drawing/2014/main" id="{38BB4813-D443-4771-87D9-EFF3981FA2F1}"/>
                </a:ext>
              </a:extLst>
            </p:cNvPr>
            <p:cNvSpPr txBox="1"/>
            <p:nvPr/>
          </p:nvSpPr>
          <p:spPr>
            <a:xfrm>
              <a:off x="6060506" y="3042999"/>
              <a:ext cx="2405748" cy="1176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140 </a:t>
              </a:r>
              <a:r>
                <a:rPr kumimoji="0" lang="pt-B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carregadores</a:t>
              </a:r>
              <a:r>
                <a:rPr kumimoji="0" lang="pt-B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749 </a:t>
              </a:r>
              <a:r>
                <a:rPr lang="pt-BR" sz="1100" kern="0" dirty="0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clientes industriais</a:t>
              </a:r>
              <a:r>
                <a:rPr kumimoji="0" lang="pt-B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19 </a:t>
              </a:r>
              <a:r>
                <a:rPr kumimoji="0" lang="pt-B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DSO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  <p:pic>
          <p:nvPicPr>
            <p:cNvPr id="107" name="Image 40">
              <a:extLst>
                <a:ext uri="{FF2B5EF4-FFF2-40B4-BE49-F238E27FC236}">
                  <a16:creationId xmlns:a16="http://schemas.microsoft.com/office/drawing/2014/main" id="{905CE448-88A2-49BE-98D7-1A499C6E4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duotone>
                <a:srgbClr val="007BC2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97389" y="3006259"/>
              <a:ext cx="937341" cy="838274"/>
            </a:xfrm>
            <a:prstGeom prst="rect">
              <a:avLst/>
            </a:prstGeom>
          </p:spPr>
        </p:pic>
      </p:grpSp>
      <p:cxnSp>
        <p:nvCxnSpPr>
          <p:cNvPr id="110" name="Connecteur droit 62">
            <a:extLst>
              <a:ext uri="{FF2B5EF4-FFF2-40B4-BE49-F238E27FC236}">
                <a16:creationId xmlns:a16="http://schemas.microsoft.com/office/drawing/2014/main" id="{243E337B-DB9D-4E88-90E0-3AD76364C553}"/>
              </a:ext>
            </a:extLst>
          </p:cNvPr>
          <p:cNvCxnSpPr>
            <a:cxnSpLocks/>
          </p:cNvCxnSpPr>
          <p:nvPr/>
        </p:nvCxnSpPr>
        <p:spPr>
          <a:xfrm>
            <a:off x="933978" y="3748194"/>
            <a:ext cx="1656141" cy="1"/>
          </a:xfrm>
          <a:prstGeom prst="line">
            <a:avLst/>
          </a:prstGeom>
          <a:noFill/>
          <a:ln w="3175" cap="flat" cmpd="sng" algn="ctr">
            <a:solidFill>
              <a:srgbClr val="405371"/>
            </a:solidFill>
            <a:prstDash val="dash"/>
          </a:ln>
          <a:effectLst/>
        </p:spPr>
      </p:cxnSp>
      <p:grpSp>
        <p:nvGrpSpPr>
          <p:cNvPr id="111" name="Groupe 69">
            <a:extLst>
              <a:ext uri="{FF2B5EF4-FFF2-40B4-BE49-F238E27FC236}">
                <a16:creationId xmlns:a16="http://schemas.microsoft.com/office/drawing/2014/main" id="{ABD74180-A68E-4299-9A02-7A0CD58FAAB5}"/>
              </a:ext>
            </a:extLst>
          </p:cNvPr>
          <p:cNvGrpSpPr/>
          <p:nvPr/>
        </p:nvGrpSpPr>
        <p:grpSpPr>
          <a:xfrm>
            <a:off x="373542" y="4788509"/>
            <a:ext cx="2237659" cy="668052"/>
            <a:chOff x="5422853" y="1547375"/>
            <a:chExt cx="3421592" cy="1021514"/>
          </a:xfrm>
        </p:grpSpPr>
        <p:sp>
          <p:nvSpPr>
            <p:cNvPr id="112" name="Rectangle 14">
              <a:extLst>
                <a:ext uri="{FF2B5EF4-FFF2-40B4-BE49-F238E27FC236}">
                  <a16:creationId xmlns:a16="http://schemas.microsoft.com/office/drawing/2014/main" id="{DBE99AAA-C0F5-4559-95EE-CE53C8FDFDD1}"/>
                </a:ext>
              </a:extLst>
            </p:cNvPr>
            <p:cNvSpPr/>
            <p:nvPr/>
          </p:nvSpPr>
          <p:spPr>
            <a:xfrm>
              <a:off x="6092099" y="1547645"/>
              <a:ext cx="2752346" cy="10212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70000"/>
                <a:buFontTx/>
                <a:buNone/>
                <a:tabLst/>
                <a:defRPr/>
              </a:pPr>
              <a:r>
                <a:rPr kumimoji="0" lang="pt-BR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GRTgaz</a:t>
              </a:r>
              <a:r>
                <a:rPr kumimoji="0" lang="pt-B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</a:t>
              </a:r>
              <a:r>
                <a:rPr kumimoji="0" lang="pt-BR" sz="11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Deutschland</a:t>
              </a:r>
              <a:endParaRPr kumimoji="0" lang="pt-BR" sz="1100" b="1" i="0" u="none" strike="noStrike" kern="0" cap="none" spc="0" normalizeH="0" baseline="0" noProof="0" dirty="0">
                <a:ln>
                  <a:noFill/>
                </a:ln>
                <a:solidFill>
                  <a:srgbClr val="40537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70000"/>
                <a:buFontTx/>
                <a:buNone/>
                <a:tabLst/>
                <a:defRPr/>
              </a:pPr>
              <a:r>
                <a:rPr kumimoji="0" lang="pt-BR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GRTgaz</a:t>
              </a:r>
              <a:r>
                <a:rPr kumimoji="0" lang="pt-B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</a:t>
              </a:r>
              <a:r>
                <a:rPr kumimoji="0" lang="pt-B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Mexico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70000"/>
                <a:buFontTx/>
                <a:buNone/>
                <a:tabLst/>
                <a:defRPr/>
              </a:pPr>
              <a:r>
                <a:rPr kumimoji="0" lang="pt-B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Elengy</a:t>
              </a:r>
            </a:p>
          </p:txBody>
        </p:sp>
        <p:pic>
          <p:nvPicPr>
            <p:cNvPr id="113" name="Image 68">
              <a:extLst>
                <a:ext uri="{FF2B5EF4-FFF2-40B4-BE49-F238E27FC236}">
                  <a16:creationId xmlns:a16="http://schemas.microsoft.com/office/drawing/2014/main" id="{4066482D-DE18-49FE-B64F-6D0019F48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duotone>
                <a:srgbClr val="007BC2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2853" y="1547375"/>
              <a:ext cx="599341" cy="602885"/>
            </a:xfrm>
            <a:prstGeom prst="rect">
              <a:avLst/>
            </a:prstGeom>
          </p:spPr>
        </p:pic>
      </p:grpSp>
      <p:grpSp>
        <p:nvGrpSpPr>
          <p:cNvPr id="136" name="Groupe 73">
            <a:extLst>
              <a:ext uri="{FF2B5EF4-FFF2-40B4-BE49-F238E27FC236}">
                <a16:creationId xmlns:a16="http://schemas.microsoft.com/office/drawing/2014/main" id="{94EE1980-A643-4240-AAD0-1ADD67C14A94}"/>
              </a:ext>
            </a:extLst>
          </p:cNvPr>
          <p:cNvGrpSpPr/>
          <p:nvPr/>
        </p:nvGrpSpPr>
        <p:grpSpPr>
          <a:xfrm>
            <a:off x="430954" y="5752303"/>
            <a:ext cx="2716692" cy="667875"/>
            <a:chOff x="5494030" y="5259065"/>
            <a:chExt cx="4154078" cy="1021244"/>
          </a:xfrm>
        </p:grpSpPr>
        <p:sp>
          <p:nvSpPr>
            <p:cNvPr id="137" name="Rectangle 12">
              <a:extLst>
                <a:ext uri="{FF2B5EF4-FFF2-40B4-BE49-F238E27FC236}">
                  <a16:creationId xmlns:a16="http://schemas.microsoft.com/office/drawing/2014/main" id="{80561A67-8A4B-4794-AAE6-DCFC01B3C14E}"/>
                </a:ext>
              </a:extLst>
            </p:cNvPr>
            <p:cNvSpPr/>
            <p:nvPr/>
          </p:nvSpPr>
          <p:spPr>
            <a:xfrm>
              <a:off x="6144780" y="5259065"/>
              <a:ext cx="3503328" cy="10212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70000"/>
                <a:buFontTx/>
                <a:buNone/>
                <a:tabLst/>
                <a:defRPr/>
              </a:pPr>
              <a:r>
                <a:rPr kumimoji="0" lang="pt-B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74,74% </a:t>
              </a:r>
              <a:r>
                <a:rPr kumimoji="0" lang="pt-B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ENGIE       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70000"/>
                <a:buFontTx/>
                <a:buNone/>
                <a:tabLst/>
                <a:defRPr/>
              </a:pPr>
              <a:r>
                <a:rPr kumimoji="0" lang="pt-B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24,91% </a:t>
              </a:r>
              <a:r>
                <a:rPr kumimoji="0" lang="pt-B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(CDC-CNP)</a:t>
              </a:r>
            </a:p>
            <a:p>
              <a:pPr lvl="0" defTabSz="457200">
                <a:spcBef>
                  <a:spcPct val="20000"/>
                </a:spcBef>
                <a:buSzPct val="70000"/>
                <a:defRPr/>
              </a:pPr>
              <a:r>
                <a:rPr kumimoji="0" lang="pt-B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0537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0,35% </a:t>
              </a:r>
              <a:r>
                <a:rPr lang="pt-BR" sz="1100" kern="0" dirty="0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colaboradores </a:t>
              </a:r>
              <a:r>
                <a:rPr lang="pt-BR" sz="1100" kern="0" dirty="0" err="1">
                  <a:solidFill>
                    <a:srgbClr val="405371"/>
                  </a:solidFill>
                  <a:latin typeface="Arial" pitchFamily="34" charset="0"/>
                  <a:cs typeface="Arial" pitchFamily="34" charset="0"/>
                </a:rPr>
                <a:t>GRTgaz</a:t>
              </a:r>
              <a:endParaRPr kumimoji="0" lang="pt-BR" sz="1100" b="0" i="0" u="none" strike="noStrike" kern="0" cap="none" spc="0" normalizeH="0" baseline="0" noProof="0" dirty="0">
                <a:ln>
                  <a:noFill/>
                </a:ln>
                <a:solidFill>
                  <a:srgbClr val="40537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38" name="Image 72">
              <a:extLst>
                <a:ext uri="{FF2B5EF4-FFF2-40B4-BE49-F238E27FC236}">
                  <a16:creationId xmlns:a16="http://schemas.microsoft.com/office/drawing/2014/main" id="{66562BA5-AA92-443E-92FE-1195D5C43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duotone>
                <a:srgbClr val="007BC2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94030" y="5307469"/>
              <a:ext cx="509084" cy="507939"/>
            </a:xfrm>
            <a:prstGeom prst="rect">
              <a:avLst/>
            </a:prstGeom>
          </p:spPr>
        </p:pic>
      </p:grpSp>
      <p:cxnSp>
        <p:nvCxnSpPr>
          <p:cNvPr id="139" name="Connecteur droit 62">
            <a:extLst>
              <a:ext uri="{FF2B5EF4-FFF2-40B4-BE49-F238E27FC236}">
                <a16:creationId xmlns:a16="http://schemas.microsoft.com/office/drawing/2014/main" id="{F253FC30-F5E4-4B5E-968B-92B76871E56B}"/>
              </a:ext>
            </a:extLst>
          </p:cNvPr>
          <p:cNvCxnSpPr>
            <a:cxnSpLocks/>
          </p:cNvCxnSpPr>
          <p:nvPr/>
        </p:nvCxnSpPr>
        <p:spPr>
          <a:xfrm>
            <a:off x="933979" y="3175155"/>
            <a:ext cx="1656141" cy="1"/>
          </a:xfrm>
          <a:prstGeom prst="line">
            <a:avLst/>
          </a:prstGeom>
          <a:noFill/>
          <a:ln w="3175" cap="flat" cmpd="sng" algn="ctr">
            <a:solidFill>
              <a:srgbClr val="405371"/>
            </a:solidFill>
            <a:prstDash val="dash"/>
          </a:ln>
          <a:effectLst/>
        </p:spPr>
      </p:cxnSp>
      <p:cxnSp>
        <p:nvCxnSpPr>
          <p:cNvPr id="140" name="Connecteur droit 62">
            <a:extLst>
              <a:ext uri="{FF2B5EF4-FFF2-40B4-BE49-F238E27FC236}">
                <a16:creationId xmlns:a16="http://schemas.microsoft.com/office/drawing/2014/main" id="{5FD1D4BA-5D06-4DE2-A55B-A691E97E4283}"/>
              </a:ext>
            </a:extLst>
          </p:cNvPr>
          <p:cNvCxnSpPr>
            <a:cxnSpLocks/>
          </p:cNvCxnSpPr>
          <p:nvPr/>
        </p:nvCxnSpPr>
        <p:spPr>
          <a:xfrm>
            <a:off x="930687" y="4651069"/>
            <a:ext cx="1656141" cy="1"/>
          </a:xfrm>
          <a:prstGeom prst="line">
            <a:avLst/>
          </a:prstGeom>
          <a:noFill/>
          <a:ln w="3175" cap="flat" cmpd="sng" algn="ctr">
            <a:solidFill>
              <a:srgbClr val="405371"/>
            </a:solidFill>
            <a:prstDash val="dash"/>
          </a:ln>
          <a:effectLst/>
        </p:spPr>
      </p:cxnSp>
      <p:cxnSp>
        <p:nvCxnSpPr>
          <p:cNvPr id="141" name="Connecteur droit 62">
            <a:extLst>
              <a:ext uri="{FF2B5EF4-FFF2-40B4-BE49-F238E27FC236}">
                <a16:creationId xmlns:a16="http://schemas.microsoft.com/office/drawing/2014/main" id="{326D2D3D-D100-4127-B0BF-8B0094571779}"/>
              </a:ext>
            </a:extLst>
          </p:cNvPr>
          <p:cNvCxnSpPr>
            <a:cxnSpLocks/>
          </p:cNvCxnSpPr>
          <p:nvPr/>
        </p:nvCxnSpPr>
        <p:spPr>
          <a:xfrm>
            <a:off x="930687" y="5557722"/>
            <a:ext cx="1656141" cy="1"/>
          </a:xfrm>
          <a:prstGeom prst="line">
            <a:avLst/>
          </a:prstGeom>
          <a:noFill/>
          <a:ln w="3175" cap="flat" cmpd="sng" algn="ctr">
            <a:solidFill>
              <a:srgbClr val="405371"/>
            </a:solidFill>
            <a:prstDash val="dash"/>
          </a:ln>
          <a:effectLst/>
        </p:spPr>
      </p:cxnSp>
      <p:pic>
        <p:nvPicPr>
          <p:cNvPr id="1026" name="Picture 2" descr="logo GRT GAZ">
            <a:extLst>
              <a:ext uri="{FF2B5EF4-FFF2-40B4-BE49-F238E27FC236}">
                <a16:creationId xmlns:a16="http://schemas.microsoft.com/office/drawing/2014/main" id="{E81134CA-24E9-4F96-89D7-D5869509D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379" y="3612334"/>
            <a:ext cx="207645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62CB658E-77C8-4C80-8F28-EF70C5629B8D}"/>
              </a:ext>
            </a:extLst>
          </p:cNvPr>
          <p:cNvSpPr/>
          <p:nvPr/>
        </p:nvSpPr>
        <p:spPr>
          <a:xfrm>
            <a:off x="5180816" y="5794580"/>
            <a:ext cx="5657798" cy="1029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B4968D3-564C-45AC-8A93-072F33AD680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" r="6111" b="50869"/>
          <a:stretch/>
        </p:blipFill>
        <p:spPr>
          <a:xfrm>
            <a:off x="5111379" y="5946408"/>
            <a:ext cx="303387" cy="752393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91E56563-0953-410E-BB8E-18EBA04BA9B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-15718" t="47825" r="-1" b="-1"/>
          <a:stretch/>
        </p:blipFill>
        <p:spPr>
          <a:xfrm>
            <a:off x="7707156" y="5944913"/>
            <a:ext cx="387288" cy="827564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B652F304-5085-4CC3-975E-4E826CE11B35}"/>
              </a:ext>
            </a:extLst>
          </p:cNvPr>
          <p:cNvSpPr/>
          <p:nvPr/>
        </p:nvSpPr>
        <p:spPr>
          <a:xfrm>
            <a:off x="5372007" y="5924562"/>
            <a:ext cx="10887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050" dirty="0">
                <a:solidFill>
                  <a:srgbClr val="405371"/>
                </a:solidFill>
                <a:latin typeface="Arial" pitchFamily="34" charset="0"/>
                <a:cs typeface="Arial" pitchFamily="34" charset="0"/>
              </a:rPr>
              <a:t>Rede principal</a:t>
            </a:r>
            <a:endParaRPr lang="pt-BR" sz="1050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E1421293-AFC9-4661-9074-BD2A4A9136E2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6028"/>
          <a:stretch/>
        </p:blipFill>
        <p:spPr>
          <a:xfrm>
            <a:off x="7025781" y="466124"/>
            <a:ext cx="4951564" cy="5122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Retângulo 37">
            <a:extLst>
              <a:ext uri="{FF2B5EF4-FFF2-40B4-BE49-F238E27FC236}">
                <a16:creationId xmlns:a16="http://schemas.microsoft.com/office/drawing/2014/main" id="{9F35C0DD-4053-44E8-827D-4817BC73DDD9}"/>
              </a:ext>
            </a:extLst>
          </p:cNvPr>
          <p:cNvSpPr/>
          <p:nvPr/>
        </p:nvSpPr>
        <p:spPr>
          <a:xfrm>
            <a:off x="5372007" y="6141000"/>
            <a:ext cx="10647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050" dirty="0">
                <a:solidFill>
                  <a:srgbClr val="405371"/>
                </a:solidFill>
                <a:latin typeface="Arial" pitchFamily="34" charset="0"/>
                <a:cs typeface="Arial" pitchFamily="34" charset="0"/>
              </a:rPr>
              <a:t>Rede regional</a:t>
            </a:r>
            <a:endParaRPr lang="pt-BR" sz="1050" dirty="0"/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B5D53FD4-9E26-486B-B3E5-4D1E80434B37}"/>
              </a:ext>
            </a:extLst>
          </p:cNvPr>
          <p:cNvSpPr/>
          <p:nvPr/>
        </p:nvSpPr>
        <p:spPr>
          <a:xfrm>
            <a:off x="5371085" y="6326544"/>
            <a:ext cx="127951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050" dirty="0">
                <a:solidFill>
                  <a:srgbClr val="405371"/>
                </a:solidFill>
                <a:latin typeface="Arial" pitchFamily="34" charset="0"/>
                <a:cs typeface="Arial" pitchFamily="34" charset="0"/>
              </a:rPr>
              <a:t>Terminais de GNL</a:t>
            </a:r>
            <a:endParaRPr lang="pt-BR" sz="1050" dirty="0"/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8C138729-6B67-465A-AE93-DD20373FFFCC}"/>
              </a:ext>
            </a:extLst>
          </p:cNvPr>
          <p:cNvSpPr/>
          <p:nvPr/>
        </p:nvSpPr>
        <p:spPr>
          <a:xfrm>
            <a:off x="5365942" y="6512673"/>
            <a:ext cx="208422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050" dirty="0">
                <a:solidFill>
                  <a:srgbClr val="405371"/>
                </a:solidFill>
                <a:latin typeface="Arial" pitchFamily="34" charset="0"/>
                <a:cs typeface="Arial" pitchFamily="34" charset="0"/>
              </a:rPr>
              <a:t>Pontos de interconexão de rede</a:t>
            </a:r>
            <a:endParaRPr lang="pt-BR" sz="1050" dirty="0"/>
          </a:p>
        </p:txBody>
      </p:sp>
      <p:sp>
        <p:nvSpPr>
          <p:cNvPr id="41" name="Retângulo 40">
            <a:extLst>
              <a:ext uri="{FF2B5EF4-FFF2-40B4-BE49-F238E27FC236}">
                <a16:creationId xmlns:a16="http://schemas.microsoft.com/office/drawing/2014/main" id="{945D5BB4-15C0-4E0A-9675-C320C8427F0D}"/>
              </a:ext>
            </a:extLst>
          </p:cNvPr>
          <p:cNvSpPr/>
          <p:nvPr/>
        </p:nvSpPr>
        <p:spPr>
          <a:xfrm>
            <a:off x="7963408" y="5894180"/>
            <a:ext cx="169950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050" dirty="0">
                <a:solidFill>
                  <a:srgbClr val="405371"/>
                </a:solidFill>
                <a:latin typeface="Arial" pitchFamily="34" charset="0"/>
                <a:cs typeface="Arial" pitchFamily="34" charset="0"/>
              </a:rPr>
              <a:t>Estações de compressão</a:t>
            </a:r>
            <a:endParaRPr lang="pt-BR" sz="1050" dirty="0"/>
          </a:p>
        </p:txBody>
      </p:sp>
      <p:sp>
        <p:nvSpPr>
          <p:cNvPr id="42" name="Retângulo 41">
            <a:extLst>
              <a:ext uri="{FF2B5EF4-FFF2-40B4-BE49-F238E27FC236}">
                <a16:creationId xmlns:a16="http://schemas.microsoft.com/office/drawing/2014/main" id="{8BB65619-9389-4C1D-B6F2-7C0D002196D3}"/>
              </a:ext>
            </a:extLst>
          </p:cNvPr>
          <p:cNvSpPr/>
          <p:nvPr/>
        </p:nvSpPr>
        <p:spPr>
          <a:xfrm>
            <a:off x="7996861" y="6104507"/>
            <a:ext cx="253947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050" dirty="0">
                <a:solidFill>
                  <a:srgbClr val="405371"/>
                </a:solidFill>
                <a:latin typeface="Arial" pitchFamily="34" charset="0"/>
                <a:cs typeface="Arial" pitchFamily="34" charset="0"/>
              </a:rPr>
              <a:t>Estação de compressão em construção</a:t>
            </a:r>
            <a:endParaRPr lang="pt-BR" sz="1050" dirty="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BE5B140E-A5A8-4E8D-89F1-81C4502804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9317" y="6325324"/>
            <a:ext cx="290175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pt-BR" sz="1050" dirty="0">
                <a:solidFill>
                  <a:srgbClr val="405371"/>
                </a:solidFill>
                <a:latin typeface="Arial" pitchFamily="34" charset="0"/>
                <a:cs typeface="Arial" pitchFamily="34" charset="0"/>
              </a:rPr>
              <a:t> Instalações de armazenamento subterrâneo 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91D7B09-BCAB-41A3-B5B3-109A3A7B1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9202" y="6513714"/>
            <a:ext cx="283282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pt-BR" sz="1050" dirty="0">
                <a:solidFill>
                  <a:srgbClr val="405371"/>
                </a:solidFill>
                <a:latin typeface="Arial" pitchFamily="34" charset="0"/>
                <a:cs typeface="Arial" pitchFamily="34" charset="0"/>
              </a:rPr>
              <a:t>Capacidades anuais da empresa em </a:t>
            </a:r>
            <a:r>
              <a:rPr lang="pt-BR" altLang="pt-BR" sz="1050" dirty="0" err="1">
                <a:solidFill>
                  <a:srgbClr val="405371"/>
                </a:solidFill>
                <a:latin typeface="Arial" pitchFamily="34" charset="0"/>
                <a:cs typeface="Arial" pitchFamily="34" charset="0"/>
              </a:rPr>
              <a:t>GWh</a:t>
            </a:r>
            <a:r>
              <a:rPr lang="pt-BR" altLang="pt-BR" sz="1050" dirty="0">
                <a:solidFill>
                  <a:srgbClr val="405371"/>
                </a:solidFill>
                <a:latin typeface="Arial" pitchFamily="34" charset="0"/>
                <a:cs typeface="Arial" pitchFamily="34" charset="0"/>
              </a:rPr>
              <a:t>/j 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A5E610D8-5C66-4A8B-BFFD-12761F4359D3}"/>
              </a:ext>
            </a:extLst>
          </p:cNvPr>
          <p:cNvSpPr/>
          <p:nvPr/>
        </p:nvSpPr>
        <p:spPr>
          <a:xfrm>
            <a:off x="373542" y="499331"/>
            <a:ext cx="7124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>
                <a:solidFill>
                  <a:srgbClr val="00AB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Atuação da ENGIE no transporte de gás natural</a:t>
            </a:r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EC87AAA7-FA6B-4F53-988A-C5202A837C58}"/>
              </a:ext>
            </a:extLst>
          </p:cNvPr>
          <p:cNvCxnSpPr>
            <a:cxnSpLocks/>
          </p:cNvCxnSpPr>
          <p:nvPr/>
        </p:nvCxnSpPr>
        <p:spPr>
          <a:xfrm>
            <a:off x="396481" y="313415"/>
            <a:ext cx="310055" cy="0"/>
          </a:xfrm>
          <a:prstGeom prst="line">
            <a:avLst/>
          </a:prstGeom>
          <a:ln w="5715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F9B9E9F8-CC19-4C98-8822-13E663F05A2D}"/>
              </a:ext>
            </a:extLst>
          </p:cNvPr>
          <p:cNvCxnSpPr>
            <a:cxnSpLocks/>
          </p:cNvCxnSpPr>
          <p:nvPr/>
        </p:nvCxnSpPr>
        <p:spPr>
          <a:xfrm>
            <a:off x="396481" y="1236634"/>
            <a:ext cx="310055" cy="0"/>
          </a:xfrm>
          <a:prstGeom prst="line">
            <a:avLst/>
          </a:prstGeom>
          <a:ln w="5715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Espaço Reservado para Número de Slide 4">
            <a:extLst>
              <a:ext uri="{FF2B5EF4-FFF2-40B4-BE49-F238E27FC236}">
                <a16:creationId xmlns:a16="http://schemas.microsoft.com/office/drawing/2014/main" id="{0C193397-19C6-4C97-B97B-B3CC20C8B1D2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rgbClr val="3333CC"/>
                </a:solidFill>
              </a:rPr>
              <a:pPr algn="r"/>
              <a:t>16</a:t>
            </a:fld>
            <a:endParaRPr lang="fr-FR" sz="1200" b="1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51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aixaDeTexto 47"/>
          <p:cNvSpPr txBox="1"/>
          <p:nvPr/>
        </p:nvSpPr>
        <p:spPr>
          <a:xfrm>
            <a:off x="201070" y="395368"/>
            <a:ext cx="1037976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t-BR" sz="2400" b="1" dirty="0">
                <a:solidFill>
                  <a:schemeClr val="accent1"/>
                </a:solidFill>
                <a:latin typeface="Helvetica Neue" charset="0"/>
                <a:ea typeface="Helvetica Neue" charset="0"/>
                <a:cs typeface="Helvetica Neue" charset="0"/>
              </a:rPr>
              <a:t>Brasil precisa de investimentos nas infraestruturas essenciais de gás</a:t>
            </a:r>
          </a:p>
        </p:txBody>
      </p:sp>
      <p:grpSp>
        <p:nvGrpSpPr>
          <p:cNvPr id="35" name="Grupo 34"/>
          <p:cNvGrpSpPr/>
          <p:nvPr/>
        </p:nvGrpSpPr>
        <p:grpSpPr>
          <a:xfrm>
            <a:off x="307415" y="296099"/>
            <a:ext cx="373069" cy="698435"/>
            <a:chOff x="307415" y="296099"/>
            <a:chExt cx="373069" cy="698435"/>
          </a:xfrm>
          <a:solidFill>
            <a:schemeClr val="accent1"/>
          </a:solidFill>
        </p:grpSpPr>
        <p:sp>
          <p:nvSpPr>
            <p:cNvPr id="36" name="Retângulo Arredondado 35"/>
            <p:cNvSpPr/>
            <p:nvPr/>
          </p:nvSpPr>
          <p:spPr>
            <a:xfrm>
              <a:off x="307415" y="296099"/>
              <a:ext cx="373069" cy="63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Retângulo Arredondado 36"/>
            <p:cNvSpPr/>
            <p:nvPr/>
          </p:nvSpPr>
          <p:spPr>
            <a:xfrm>
              <a:off x="307415" y="930720"/>
              <a:ext cx="373069" cy="63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10" name="Imagem 56">
            <a:extLst>
              <a:ext uri="{FF2B5EF4-FFF2-40B4-BE49-F238E27FC236}">
                <a16:creationId xmlns:a16="http://schemas.microsoft.com/office/drawing/2014/main" id="{B4858AB0-2688-4E4A-B118-0C712272B1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6345" y="6349317"/>
            <a:ext cx="745905" cy="265827"/>
          </a:xfrm>
          <a:prstGeom prst="rect">
            <a:avLst/>
          </a:prstGeom>
        </p:spPr>
      </p:pic>
      <p:sp>
        <p:nvSpPr>
          <p:cNvPr id="11" name="Espaço Reservado para Número de Slide 4">
            <a:extLst>
              <a:ext uri="{FF2B5EF4-FFF2-40B4-BE49-F238E27FC236}">
                <a16:creationId xmlns:a16="http://schemas.microsoft.com/office/drawing/2014/main" id="{2A5047D7-9F0F-4E95-945E-7BF60892A16E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rgbClr val="3333CC"/>
                </a:solidFill>
              </a:rPr>
              <a:pPr algn="r"/>
              <a:t>17</a:t>
            </a:fld>
            <a:endParaRPr lang="fr-FR" sz="1200" b="1" dirty="0">
              <a:solidFill>
                <a:srgbClr val="3333CC"/>
              </a:solidFill>
            </a:endParaRPr>
          </a:p>
        </p:txBody>
      </p:sp>
      <p:graphicFrame>
        <p:nvGraphicFramePr>
          <p:cNvPr id="12" name="Tableau 13">
            <a:extLst>
              <a:ext uri="{FF2B5EF4-FFF2-40B4-BE49-F238E27FC236}">
                <a16:creationId xmlns:a16="http://schemas.microsoft.com/office/drawing/2014/main" id="{C9A68FBE-C35B-43B9-988D-59F9540D4E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502387"/>
              </p:ext>
            </p:extLst>
          </p:nvPr>
        </p:nvGraphicFramePr>
        <p:xfrm>
          <a:off x="1541374" y="1716529"/>
          <a:ext cx="8840581" cy="3381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49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9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8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72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4857">
                <a:tc>
                  <a:txBody>
                    <a:bodyPr/>
                    <a:lstStyle/>
                    <a:p>
                      <a:pPr algn="ctr"/>
                      <a:r>
                        <a:rPr lang="pt-BR" sz="2000" b="1" noProof="0" dirty="0">
                          <a:solidFill>
                            <a:schemeClr val="bg1"/>
                          </a:solidFill>
                        </a:rPr>
                        <a:t>Infraestruturas de gás</a:t>
                      </a:r>
                    </a:p>
                  </a:txBody>
                  <a:tcPr anchor="ctr">
                    <a:solidFill>
                      <a:srgbClr val="6EAA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noProof="0" dirty="0">
                          <a:solidFill>
                            <a:schemeClr val="bg1"/>
                          </a:solidFill>
                        </a:rPr>
                        <a:t>União Europeia</a:t>
                      </a:r>
                      <a:endParaRPr lang="en-US" sz="2000" b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EAA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Brazil</a:t>
                      </a:r>
                      <a:endParaRPr lang="en-US" sz="2000" b="1" noProof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EAA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chemeClr val="bg1"/>
                          </a:solidFill>
                        </a:rPr>
                        <a:t>UE / Brazil</a:t>
                      </a:r>
                    </a:p>
                  </a:txBody>
                  <a:tcPr anchor="ctr">
                    <a:solidFill>
                      <a:srgbClr val="6EAA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2654">
                <a:tc>
                  <a:txBody>
                    <a:bodyPr/>
                    <a:lstStyle/>
                    <a:p>
                      <a:pPr algn="ctr"/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Rede de Transporte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200 000 Km</a:t>
                      </a:r>
                    </a:p>
                    <a:p>
                      <a:pPr algn="ctr"/>
                      <a:r>
                        <a:rPr lang="pt-BR" sz="1800" i="1" noProof="0" dirty="0">
                          <a:solidFill>
                            <a:schemeClr val="tx1"/>
                          </a:solidFill>
                        </a:rPr>
                        <a:t>480 Km</a:t>
                      </a:r>
                      <a:r>
                        <a:rPr lang="pt-BR" sz="1800" i="1" baseline="0" noProof="0" dirty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pt-BR" sz="1800" i="1" baseline="0" noProof="0" dirty="0" err="1">
                          <a:solidFill>
                            <a:schemeClr val="tx1"/>
                          </a:solidFill>
                        </a:rPr>
                        <a:t>Bcm</a:t>
                      </a:r>
                      <a:r>
                        <a:rPr lang="pt-BR" sz="1800" i="1" baseline="0" noProof="0" dirty="0">
                          <a:solidFill>
                            <a:schemeClr val="tx1"/>
                          </a:solidFill>
                        </a:rPr>
                        <a:t> consumido</a:t>
                      </a:r>
                      <a:endParaRPr lang="pt-BR" sz="1800" i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9 000 Km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i="1" noProof="0" dirty="0">
                          <a:solidFill>
                            <a:schemeClr val="tx1"/>
                          </a:solidFill>
                        </a:rPr>
                        <a:t>28 Km</a:t>
                      </a:r>
                      <a:r>
                        <a:rPr lang="pt-BR" sz="1800" i="1" baseline="0" noProof="0" dirty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pt-BR" sz="1800" i="1" baseline="0" noProof="0" dirty="0" err="1">
                          <a:solidFill>
                            <a:schemeClr val="tx1"/>
                          </a:solidFill>
                        </a:rPr>
                        <a:t>Bcm</a:t>
                      </a:r>
                      <a:r>
                        <a:rPr lang="pt-BR" sz="1800" i="1" baseline="0" noProof="0" dirty="0">
                          <a:solidFill>
                            <a:schemeClr val="tx1"/>
                          </a:solidFill>
                        </a:rPr>
                        <a:t> consumido</a:t>
                      </a:r>
                      <a:endParaRPr lang="pt-BR" sz="1800" i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x 22 (Km)</a:t>
                      </a:r>
                    </a:p>
                    <a:p>
                      <a:pPr algn="ctr"/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 x 15 (</a:t>
                      </a:r>
                      <a:r>
                        <a:rPr lang="pt-BR" sz="1800" i="1" baseline="0" noProof="0" dirty="0">
                          <a:solidFill>
                            <a:schemeClr val="tx1"/>
                          </a:solidFill>
                        </a:rPr>
                        <a:t>consumido</a:t>
                      </a:r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2654">
                <a:tc>
                  <a:txBody>
                    <a:bodyPr/>
                    <a:lstStyle/>
                    <a:p>
                      <a:pPr algn="ctr"/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LNG – Capacidades de </a:t>
                      </a:r>
                      <a:r>
                        <a:rPr lang="pt-BR" sz="1800" noProof="0" dirty="0" err="1">
                          <a:solidFill>
                            <a:schemeClr val="tx1"/>
                          </a:solidFill>
                        </a:rPr>
                        <a:t>regaseificação</a:t>
                      </a:r>
                      <a:endParaRPr lang="pt-BR" sz="18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200 </a:t>
                      </a:r>
                      <a:r>
                        <a:rPr lang="pt-BR" sz="1800" noProof="0" dirty="0" err="1">
                          <a:solidFill>
                            <a:schemeClr val="tx1"/>
                          </a:solidFill>
                        </a:rPr>
                        <a:t>Bcm</a:t>
                      </a:r>
                      <a:endParaRPr lang="pt-BR" sz="1800" noProof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pt-BR" sz="1800" i="1" noProof="0" dirty="0">
                          <a:solidFill>
                            <a:schemeClr val="tx1"/>
                          </a:solidFill>
                        </a:rPr>
                        <a:t>50%</a:t>
                      </a:r>
                      <a:r>
                        <a:rPr lang="pt-BR" sz="1800" i="1" baseline="0" noProof="0" dirty="0">
                          <a:solidFill>
                            <a:schemeClr val="tx1"/>
                          </a:solidFill>
                        </a:rPr>
                        <a:t> do consumo total</a:t>
                      </a:r>
                      <a:endParaRPr lang="pt-BR" sz="1800" i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15 </a:t>
                      </a:r>
                      <a:r>
                        <a:rPr lang="pt-BR" sz="1800" noProof="0" dirty="0" err="1">
                          <a:solidFill>
                            <a:schemeClr val="tx1"/>
                          </a:solidFill>
                        </a:rPr>
                        <a:t>Bcm</a:t>
                      </a:r>
                      <a:endParaRPr lang="pt-BR" sz="1800" noProof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i="1" noProof="0" dirty="0">
                          <a:solidFill>
                            <a:schemeClr val="tx1"/>
                          </a:solidFill>
                        </a:rPr>
                        <a:t>45% </a:t>
                      </a:r>
                      <a:r>
                        <a:rPr lang="pt-BR" sz="1800" i="1" baseline="0" noProof="0" dirty="0">
                          <a:solidFill>
                            <a:schemeClr val="tx1"/>
                          </a:solidFill>
                        </a:rPr>
                        <a:t>do consumo total</a:t>
                      </a:r>
                      <a:endParaRPr lang="pt-BR" sz="1800" i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x 13 (</a:t>
                      </a:r>
                      <a:r>
                        <a:rPr lang="pt-BR" sz="1800" noProof="0" dirty="0" err="1">
                          <a:solidFill>
                            <a:schemeClr val="tx1"/>
                          </a:solidFill>
                        </a:rPr>
                        <a:t>Bcm</a:t>
                      </a:r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4857">
                <a:tc>
                  <a:txBody>
                    <a:bodyPr/>
                    <a:lstStyle/>
                    <a:p>
                      <a:pPr algn="ctr"/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Estocagem de Gás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100</a:t>
                      </a:r>
                      <a:r>
                        <a:rPr lang="pt-BR" sz="1800" baseline="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pt-BR" sz="1800" baseline="0" noProof="0" dirty="0" err="1">
                          <a:solidFill>
                            <a:schemeClr val="tx1"/>
                          </a:solidFill>
                        </a:rPr>
                        <a:t>Bcm</a:t>
                      </a:r>
                      <a:endParaRPr lang="pt-BR" sz="1800" baseline="0" noProof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pt-BR" sz="1800" i="1" baseline="0" noProof="0" dirty="0">
                          <a:solidFill>
                            <a:schemeClr val="tx1"/>
                          </a:solidFill>
                        </a:rPr>
                        <a:t>25% do consumo total</a:t>
                      </a:r>
                      <a:endParaRPr lang="pt-BR" sz="18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noProof="0" dirty="0">
                          <a:solidFill>
                            <a:schemeClr val="tx1"/>
                          </a:solidFill>
                        </a:rPr>
                        <a:t>_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Rectangle à coins arrondis 14">
            <a:extLst>
              <a:ext uri="{FF2B5EF4-FFF2-40B4-BE49-F238E27FC236}">
                <a16:creationId xmlns:a16="http://schemas.microsoft.com/office/drawing/2014/main" id="{4064015B-9A1D-4CCD-B3E2-3EBFE435104C}"/>
              </a:ext>
            </a:extLst>
          </p:cNvPr>
          <p:cNvSpPr/>
          <p:nvPr/>
        </p:nvSpPr>
        <p:spPr>
          <a:xfrm>
            <a:off x="5993551" y="2426215"/>
            <a:ext cx="2379392" cy="913952"/>
          </a:xfrm>
          <a:prstGeom prst="round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à coins arrondis 15">
            <a:extLst>
              <a:ext uri="{FF2B5EF4-FFF2-40B4-BE49-F238E27FC236}">
                <a16:creationId xmlns:a16="http://schemas.microsoft.com/office/drawing/2014/main" id="{AD9274F0-269D-489B-B204-85073D4E082F}"/>
              </a:ext>
            </a:extLst>
          </p:cNvPr>
          <p:cNvSpPr/>
          <p:nvPr/>
        </p:nvSpPr>
        <p:spPr>
          <a:xfrm>
            <a:off x="5993550" y="4431323"/>
            <a:ext cx="2379392" cy="660228"/>
          </a:xfrm>
          <a:prstGeom prst="round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ounded Rectangle 20">
            <a:extLst>
              <a:ext uri="{FF2B5EF4-FFF2-40B4-BE49-F238E27FC236}">
                <a16:creationId xmlns:a16="http://schemas.microsoft.com/office/drawing/2014/main" id="{D1E4CD82-EDC1-4E33-897B-FFCDE14795D3}"/>
              </a:ext>
            </a:extLst>
          </p:cNvPr>
          <p:cNvSpPr/>
          <p:nvPr/>
        </p:nvSpPr>
        <p:spPr>
          <a:xfrm>
            <a:off x="1792040" y="3475520"/>
            <a:ext cx="2321104" cy="1216218"/>
          </a:xfrm>
          <a:prstGeom prst="roundRect">
            <a:avLst/>
          </a:prstGeom>
          <a:noFill/>
          <a:ln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75467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9525"/>
            <a:ext cx="12208933" cy="6867525"/>
          </a:xfrm>
          <a:prstGeom prst="rect">
            <a:avLst/>
          </a:prstGeom>
        </p:spPr>
      </p:pic>
      <p:sp>
        <p:nvSpPr>
          <p:cNvPr id="20" name="Retângulo 19">
            <a:extLst>
              <a:ext uri="{FF2B5EF4-FFF2-40B4-BE49-F238E27FC236}">
                <a16:creationId xmlns:a16="http://schemas.microsoft.com/office/drawing/2014/main" id="{84613729-2930-481D-94A6-72FBAF33B1CD}"/>
              </a:ext>
            </a:extLst>
          </p:cNvPr>
          <p:cNvSpPr/>
          <p:nvPr/>
        </p:nvSpPr>
        <p:spPr>
          <a:xfrm>
            <a:off x="-6359" y="-2"/>
            <a:ext cx="12198357" cy="6858001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24000">
                <a:schemeClr val="accent1">
                  <a:lumMod val="75000"/>
                </a:schemeClr>
              </a:gs>
              <a:gs pos="99000">
                <a:schemeClr val="accent2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896"/>
          <a:stretch/>
        </p:blipFill>
        <p:spPr>
          <a:xfrm>
            <a:off x="1" y="-4762"/>
            <a:ext cx="12191998" cy="6867525"/>
          </a:xfrm>
          <a:prstGeom prst="rect">
            <a:avLst/>
          </a:prstGeom>
        </p:spPr>
      </p:pic>
      <p:pic>
        <p:nvPicPr>
          <p:cNvPr id="54" name="Imagem 5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7" t="28773" r="16135" b="25824"/>
          <a:stretch/>
        </p:blipFill>
        <p:spPr>
          <a:xfrm>
            <a:off x="565189" y="1259884"/>
            <a:ext cx="4516583" cy="1828800"/>
          </a:xfrm>
          <a:prstGeom prst="rect">
            <a:avLst/>
          </a:prstGeom>
        </p:spPr>
      </p:pic>
      <p:sp>
        <p:nvSpPr>
          <p:cNvPr id="58" name="CaixaDeTexto 57">
            <a:extLst>
              <a:ext uri="{FF2B5EF4-FFF2-40B4-BE49-F238E27FC236}">
                <a16:creationId xmlns:a16="http://schemas.microsoft.com/office/drawing/2014/main" id="{4E705DA4-916F-471A-BF2E-B70F27597E4A}"/>
              </a:ext>
            </a:extLst>
          </p:cNvPr>
          <p:cNvSpPr txBox="1"/>
          <p:nvPr/>
        </p:nvSpPr>
        <p:spPr>
          <a:xfrm>
            <a:off x="1645309" y="3132092"/>
            <a:ext cx="216905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rPr>
              <a:t>www.engie.com.br</a:t>
            </a:r>
          </a:p>
        </p:txBody>
      </p:sp>
      <p:sp>
        <p:nvSpPr>
          <p:cNvPr id="23" name="Retângulo Arredondado 22">
            <a:extLst>
              <a:ext uri="{FF2B5EF4-FFF2-40B4-BE49-F238E27FC236}">
                <a16:creationId xmlns:a16="http://schemas.microsoft.com/office/drawing/2014/main" id="{EC1FF902-96CA-3A40-A0D0-DFD552A67D26}"/>
              </a:ext>
            </a:extLst>
          </p:cNvPr>
          <p:cNvSpPr/>
          <p:nvPr/>
        </p:nvSpPr>
        <p:spPr>
          <a:xfrm rot="5400000">
            <a:off x="5856054" y="2434707"/>
            <a:ext cx="2074238" cy="126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4" name="Grupo 6">
            <a:extLst>
              <a:ext uri="{FF2B5EF4-FFF2-40B4-BE49-F238E27FC236}">
                <a16:creationId xmlns:a16="http://schemas.microsoft.com/office/drawing/2014/main" id="{48426FF1-2A95-CE49-8AD2-47762B8EDB18}"/>
              </a:ext>
            </a:extLst>
          </p:cNvPr>
          <p:cNvGrpSpPr/>
          <p:nvPr/>
        </p:nvGrpSpPr>
        <p:grpSpPr>
          <a:xfrm>
            <a:off x="7102885" y="1475908"/>
            <a:ext cx="4742880" cy="233181"/>
            <a:chOff x="1260287" y="4335620"/>
            <a:chExt cx="4742880" cy="233181"/>
          </a:xfrm>
        </p:grpSpPr>
        <p:sp>
          <p:nvSpPr>
            <p:cNvPr id="25" name="CaixaDeTexto 24">
              <a:extLst>
                <a:ext uri="{FF2B5EF4-FFF2-40B4-BE49-F238E27FC236}">
                  <a16:creationId xmlns:a16="http://schemas.microsoft.com/office/drawing/2014/main" id="{5B6EEA7D-4F62-4547-A53F-C638309663DB}"/>
                </a:ext>
              </a:extLst>
            </p:cNvPr>
            <p:cNvSpPr txBox="1"/>
            <p:nvPr/>
          </p:nvSpPr>
          <p:spPr>
            <a:xfrm>
              <a:off x="1776304" y="4341743"/>
              <a:ext cx="4226863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pt-BR" sz="140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www.facebook.com/engiebrasil</a:t>
              </a:r>
            </a:p>
          </p:txBody>
        </p:sp>
        <p:pic>
          <p:nvPicPr>
            <p:cNvPr id="26" name="Imagem 25">
              <a:extLst>
                <a:ext uri="{FF2B5EF4-FFF2-40B4-BE49-F238E27FC236}">
                  <a16:creationId xmlns:a16="http://schemas.microsoft.com/office/drawing/2014/main" id="{DD002ECE-B383-0E47-884D-E2A3099D1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0287" y="4335620"/>
              <a:ext cx="227201" cy="233181"/>
            </a:xfrm>
            <a:prstGeom prst="rect">
              <a:avLst/>
            </a:prstGeom>
          </p:spPr>
        </p:pic>
      </p:grpSp>
      <p:grpSp>
        <p:nvGrpSpPr>
          <p:cNvPr id="27" name="Grupo 7">
            <a:extLst>
              <a:ext uri="{FF2B5EF4-FFF2-40B4-BE49-F238E27FC236}">
                <a16:creationId xmlns:a16="http://schemas.microsoft.com/office/drawing/2014/main" id="{2A07DA3E-33ED-C847-934C-CCE9D226F047}"/>
              </a:ext>
            </a:extLst>
          </p:cNvPr>
          <p:cNvGrpSpPr/>
          <p:nvPr/>
        </p:nvGrpSpPr>
        <p:grpSpPr>
          <a:xfrm>
            <a:off x="7096905" y="1860755"/>
            <a:ext cx="4748860" cy="234553"/>
            <a:chOff x="1254307" y="4720467"/>
            <a:chExt cx="4748860" cy="234553"/>
          </a:xfrm>
        </p:grpSpPr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0D7B7730-6097-8C48-B7B6-01B456791D58}"/>
                </a:ext>
              </a:extLst>
            </p:cNvPr>
            <p:cNvSpPr txBox="1"/>
            <p:nvPr/>
          </p:nvSpPr>
          <p:spPr>
            <a:xfrm>
              <a:off x="1776304" y="4720467"/>
              <a:ext cx="4226863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pt-BR" sz="140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www.instagram.com/engiebrasil</a:t>
              </a:r>
            </a:p>
          </p:txBody>
        </p:sp>
        <p:pic>
          <p:nvPicPr>
            <p:cNvPr id="29" name="Imagem 28">
              <a:extLst>
                <a:ext uri="{FF2B5EF4-FFF2-40B4-BE49-F238E27FC236}">
                  <a16:creationId xmlns:a16="http://schemas.microsoft.com/office/drawing/2014/main" id="{00DB4AF7-3E12-054E-B824-26B76B1C2C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4307" y="4721839"/>
              <a:ext cx="233181" cy="233181"/>
            </a:xfrm>
            <a:prstGeom prst="rect">
              <a:avLst/>
            </a:prstGeom>
          </p:spPr>
        </p:pic>
      </p:grpSp>
      <p:grpSp>
        <p:nvGrpSpPr>
          <p:cNvPr id="30" name="Grupo 8">
            <a:extLst>
              <a:ext uri="{FF2B5EF4-FFF2-40B4-BE49-F238E27FC236}">
                <a16:creationId xmlns:a16="http://schemas.microsoft.com/office/drawing/2014/main" id="{87EF033B-A3AA-9842-B266-7C3EEA9E1869}"/>
              </a:ext>
            </a:extLst>
          </p:cNvPr>
          <p:cNvGrpSpPr/>
          <p:nvPr/>
        </p:nvGrpSpPr>
        <p:grpSpPr>
          <a:xfrm>
            <a:off x="7098726" y="2296757"/>
            <a:ext cx="4747039" cy="231496"/>
            <a:chOff x="1256128" y="5099797"/>
            <a:chExt cx="4747039" cy="231496"/>
          </a:xfrm>
        </p:grpSpPr>
        <p:sp>
          <p:nvSpPr>
            <p:cNvPr id="31" name="CaixaDeTexto 30">
              <a:extLst>
                <a:ext uri="{FF2B5EF4-FFF2-40B4-BE49-F238E27FC236}">
                  <a16:creationId xmlns:a16="http://schemas.microsoft.com/office/drawing/2014/main" id="{4A72A2FC-CC5A-1A49-9754-57810C044AEC}"/>
                </a:ext>
              </a:extLst>
            </p:cNvPr>
            <p:cNvSpPr txBox="1"/>
            <p:nvPr/>
          </p:nvSpPr>
          <p:spPr>
            <a:xfrm>
              <a:off x="1776304" y="5099797"/>
              <a:ext cx="4226863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pt-BR" sz="1400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www.linkedin.com/company/engie-brasil</a:t>
              </a:r>
            </a:p>
          </p:txBody>
        </p:sp>
        <p:pic>
          <p:nvPicPr>
            <p:cNvPr id="32" name="Imagem 31">
              <a:extLst>
                <a:ext uri="{FF2B5EF4-FFF2-40B4-BE49-F238E27FC236}">
                  <a16:creationId xmlns:a16="http://schemas.microsoft.com/office/drawing/2014/main" id="{1F6FD1EF-3CD6-1742-991B-85538CDD0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6128" y="5099933"/>
              <a:ext cx="231360" cy="231360"/>
            </a:xfrm>
            <a:prstGeom prst="rect">
              <a:avLst/>
            </a:prstGeom>
          </p:spPr>
        </p:pic>
      </p:grpSp>
      <p:grpSp>
        <p:nvGrpSpPr>
          <p:cNvPr id="33" name="Grupo 8">
            <a:extLst>
              <a:ext uri="{FF2B5EF4-FFF2-40B4-BE49-F238E27FC236}">
                <a16:creationId xmlns:a16="http://schemas.microsoft.com/office/drawing/2014/main" id="{8652B174-54DC-D346-880D-94DB2EA2EE84}"/>
              </a:ext>
            </a:extLst>
          </p:cNvPr>
          <p:cNvGrpSpPr/>
          <p:nvPr/>
        </p:nvGrpSpPr>
        <p:grpSpPr>
          <a:xfrm>
            <a:off x="7098726" y="2714192"/>
            <a:ext cx="4746255" cy="231496"/>
            <a:chOff x="1220253" y="5099797"/>
            <a:chExt cx="4746255" cy="231496"/>
          </a:xfrm>
        </p:grpSpPr>
        <p:sp>
          <p:nvSpPr>
            <p:cNvPr id="34" name="CaixaDeTexto 33">
              <a:extLst>
                <a:ext uri="{FF2B5EF4-FFF2-40B4-BE49-F238E27FC236}">
                  <a16:creationId xmlns:a16="http://schemas.microsoft.com/office/drawing/2014/main" id="{D5CCAA5D-4841-484B-92BF-FAE9BD1470C1}"/>
                </a:ext>
              </a:extLst>
            </p:cNvPr>
            <p:cNvSpPr txBox="1"/>
            <p:nvPr/>
          </p:nvSpPr>
          <p:spPr>
            <a:xfrm>
              <a:off x="1739645" y="5099797"/>
              <a:ext cx="4226863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pt-BR" sz="1400" err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www.youtube.com</a:t>
              </a:r>
              <a:r>
                <a:rPr lang="pt-BR" sz="140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/</a:t>
              </a:r>
              <a:r>
                <a:rPr lang="pt-BR" sz="1400" err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engiebrasil</a:t>
              </a:r>
              <a:endParaRPr lang="pt-BR" sz="14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  <p:pic>
          <p:nvPicPr>
            <p:cNvPr id="35" name="Imagem 34">
              <a:extLst>
                <a:ext uri="{FF2B5EF4-FFF2-40B4-BE49-F238E27FC236}">
                  <a16:creationId xmlns:a16="http://schemas.microsoft.com/office/drawing/2014/main" id="{E61612A1-177E-274F-97E8-380A0929E28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20253" y="5099933"/>
              <a:ext cx="231360" cy="231360"/>
            </a:xfrm>
            <a:prstGeom prst="rect">
              <a:avLst/>
            </a:prstGeom>
          </p:spPr>
        </p:pic>
      </p:grpSp>
      <p:grpSp>
        <p:nvGrpSpPr>
          <p:cNvPr id="36" name="Grupo 8">
            <a:extLst>
              <a:ext uri="{FF2B5EF4-FFF2-40B4-BE49-F238E27FC236}">
                <a16:creationId xmlns:a16="http://schemas.microsoft.com/office/drawing/2014/main" id="{4A978B69-A9B0-E144-8C91-169D0E43AB46}"/>
              </a:ext>
            </a:extLst>
          </p:cNvPr>
          <p:cNvGrpSpPr/>
          <p:nvPr/>
        </p:nvGrpSpPr>
        <p:grpSpPr>
          <a:xfrm>
            <a:off x="7114062" y="3146240"/>
            <a:ext cx="4746255" cy="231360"/>
            <a:chOff x="1220253" y="5099797"/>
            <a:chExt cx="4746255" cy="231360"/>
          </a:xfrm>
        </p:grpSpPr>
        <p:sp>
          <p:nvSpPr>
            <p:cNvPr id="37" name="CaixaDeTexto 36">
              <a:extLst>
                <a:ext uri="{FF2B5EF4-FFF2-40B4-BE49-F238E27FC236}">
                  <a16:creationId xmlns:a16="http://schemas.microsoft.com/office/drawing/2014/main" id="{275EEAC7-02FD-194B-810A-8D5213011FAA}"/>
                </a:ext>
              </a:extLst>
            </p:cNvPr>
            <p:cNvSpPr txBox="1"/>
            <p:nvPr/>
          </p:nvSpPr>
          <p:spPr>
            <a:xfrm>
              <a:off x="1739645" y="5099797"/>
              <a:ext cx="4226863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pt-BR" sz="1400" err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www.twitter.com</a:t>
              </a:r>
              <a:r>
                <a:rPr lang="pt-BR" sz="140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/</a:t>
              </a:r>
              <a:r>
                <a:rPr lang="pt-BR" sz="1400" err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engiebrasil</a:t>
              </a:r>
              <a:endParaRPr lang="pt-BR" sz="14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  <p:pic>
          <p:nvPicPr>
            <p:cNvPr id="38" name="Imagem 37">
              <a:extLst>
                <a:ext uri="{FF2B5EF4-FFF2-40B4-BE49-F238E27FC236}">
                  <a16:creationId xmlns:a16="http://schemas.microsoft.com/office/drawing/2014/main" id="{C339E3D8-2510-7049-8508-953A7FA1B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20253" y="5099797"/>
              <a:ext cx="231360" cy="231360"/>
            </a:xfrm>
            <a:prstGeom prst="rect">
              <a:avLst/>
            </a:prstGeom>
          </p:spPr>
        </p:pic>
      </p:grpSp>
      <p:pic>
        <p:nvPicPr>
          <p:cNvPr id="39" name="Imagem 12">
            <a:extLst>
              <a:ext uri="{FF2B5EF4-FFF2-40B4-BE49-F238E27FC236}">
                <a16:creationId xmlns:a16="http://schemas.microsoft.com/office/drawing/2014/main" id="{D881BAFF-B7B4-459D-A277-DE118A603D3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432" y="4402134"/>
            <a:ext cx="3342956" cy="855328"/>
          </a:xfrm>
          <a:prstGeom prst="rect">
            <a:avLst/>
          </a:prstGeom>
        </p:spPr>
      </p:pic>
      <p:sp>
        <p:nvSpPr>
          <p:cNvPr id="40" name="CaixaDeTexto 57">
            <a:extLst>
              <a:ext uri="{FF2B5EF4-FFF2-40B4-BE49-F238E27FC236}">
                <a16:creationId xmlns:a16="http://schemas.microsoft.com/office/drawing/2014/main" id="{11F32100-47B4-4108-ADB4-E10FCEF6E812}"/>
              </a:ext>
            </a:extLst>
          </p:cNvPr>
          <p:cNvSpPr txBox="1"/>
          <p:nvPr/>
        </p:nvSpPr>
        <p:spPr>
          <a:xfrm>
            <a:off x="1646783" y="5610446"/>
            <a:ext cx="216905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rPr>
              <a:t>www.ntag.com.br</a:t>
            </a:r>
          </a:p>
        </p:txBody>
      </p:sp>
      <p:sp>
        <p:nvSpPr>
          <p:cNvPr id="41" name="Espaço Reservado para Número de Slide 4">
            <a:extLst>
              <a:ext uri="{FF2B5EF4-FFF2-40B4-BE49-F238E27FC236}">
                <a16:creationId xmlns:a16="http://schemas.microsoft.com/office/drawing/2014/main" id="{70968F35-5C14-4AD8-A7A7-76CEFF06F11B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chemeClr val="bg1"/>
                </a:solidFill>
              </a:rPr>
              <a:pPr algn="r"/>
              <a:t>18</a:t>
            </a:fld>
            <a:endParaRPr lang="fr-FR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76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919100" y="1433991"/>
            <a:ext cx="3741585" cy="793340"/>
            <a:chOff x="-430308" y="2900355"/>
            <a:chExt cx="3741585" cy="793340"/>
          </a:xfrm>
        </p:grpSpPr>
        <p:sp>
          <p:nvSpPr>
            <p:cNvPr id="46" name="Retângulo Arredondado 45"/>
            <p:cNvSpPr/>
            <p:nvPr/>
          </p:nvSpPr>
          <p:spPr>
            <a:xfrm rot="10800000">
              <a:off x="-430308" y="2900355"/>
              <a:ext cx="3741584" cy="79334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ZoneTexte 33">
              <a:extLst>
                <a:ext uri="{FF2B5EF4-FFF2-40B4-BE49-F238E27FC236}">
                  <a16:creationId xmlns:a16="http://schemas.microsoft.com/office/drawing/2014/main" id="{4699625D-A9D7-49E0-9266-F9B3FF23EC3D}"/>
                </a:ext>
              </a:extLst>
            </p:cNvPr>
            <p:cNvSpPr txBox="1"/>
            <p:nvPr/>
          </p:nvSpPr>
          <p:spPr>
            <a:xfrm>
              <a:off x="680484" y="3131498"/>
              <a:ext cx="263079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457200">
                <a:defRPr/>
              </a:pPr>
              <a:r>
                <a:rPr lang="pt-BR" sz="1600" b="1" dirty="0">
                  <a:solidFill>
                    <a:schemeClr val="bg1"/>
                  </a:solidFill>
                  <a:latin typeface="Helvetica Neue"/>
                  <a:cs typeface="Arial"/>
                </a:rPr>
                <a:t>ENGIE no mundo</a:t>
              </a:r>
            </a:p>
          </p:txBody>
        </p:sp>
      </p:grpSp>
      <p:grpSp>
        <p:nvGrpSpPr>
          <p:cNvPr id="5" name="Grupo 4"/>
          <p:cNvGrpSpPr/>
          <p:nvPr/>
        </p:nvGrpSpPr>
        <p:grpSpPr>
          <a:xfrm>
            <a:off x="919102" y="2412349"/>
            <a:ext cx="3741582" cy="793340"/>
            <a:chOff x="-430306" y="3878713"/>
            <a:chExt cx="3741582" cy="793340"/>
          </a:xfrm>
        </p:grpSpPr>
        <p:sp>
          <p:nvSpPr>
            <p:cNvPr id="58" name="Retângulo Arredondado 57"/>
            <p:cNvSpPr/>
            <p:nvPr/>
          </p:nvSpPr>
          <p:spPr>
            <a:xfrm rot="10800000">
              <a:off x="-430306" y="3878713"/>
              <a:ext cx="3741582" cy="793340"/>
            </a:xfrm>
            <a:prstGeom prst="roundRect">
              <a:avLst>
                <a:gd name="adj" fmla="val 50000"/>
              </a:avLst>
            </a:prstGeom>
            <a:gradFill>
              <a:gsLst>
                <a:gs pos="35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2" name="ZoneTexte 33">
              <a:extLst>
                <a:ext uri="{FF2B5EF4-FFF2-40B4-BE49-F238E27FC236}">
                  <a16:creationId xmlns:a16="http://schemas.microsoft.com/office/drawing/2014/main" id="{4699625D-A9D7-49E0-9266-F9B3FF23EC3D}"/>
                </a:ext>
              </a:extLst>
            </p:cNvPr>
            <p:cNvSpPr txBox="1"/>
            <p:nvPr/>
          </p:nvSpPr>
          <p:spPr>
            <a:xfrm>
              <a:off x="493949" y="4093475"/>
              <a:ext cx="263079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457200">
                <a:defRPr/>
              </a:pPr>
              <a:r>
                <a:rPr lang="pt-BR" sz="1600" b="1" dirty="0">
                  <a:solidFill>
                    <a:schemeClr val="bg1"/>
                  </a:solidFill>
                  <a:latin typeface="Helvetica Neue"/>
                  <a:cs typeface="Arial"/>
                </a:rPr>
                <a:t>ENGIE no Brasil</a:t>
              </a:r>
            </a:p>
          </p:txBody>
        </p:sp>
      </p:grpSp>
      <p:grpSp>
        <p:nvGrpSpPr>
          <p:cNvPr id="6" name="Grupo 5"/>
          <p:cNvGrpSpPr/>
          <p:nvPr/>
        </p:nvGrpSpPr>
        <p:grpSpPr>
          <a:xfrm>
            <a:off x="919102" y="3393072"/>
            <a:ext cx="3775855" cy="793340"/>
            <a:chOff x="-430306" y="4859436"/>
            <a:chExt cx="3775855" cy="793340"/>
          </a:xfrm>
        </p:grpSpPr>
        <p:sp>
          <p:nvSpPr>
            <p:cNvPr id="62" name="Retângulo Arredondado 61"/>
            <p:cNvSpPr/>
            <p:nvPr/>
          </p:nvSpPr>
          <p:spPr>
            <a:xfrm rot="10800000">
              <a:off x="-430306" y="4859436"/>
              <a:ext cx="3741582" cy="793340"/>
            </a:xfrm>
            <a:prstGeom prst="roundRect">
              <a:avLst>
                <a:gd name="adj" fmla="val 50000"/>
              </a:avLst>
            </a:prstGeom>
            <a:gradFill>
              <a:gsLst>
                <a:gs pos="35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6" name="ZoneTexte 33">
              <a:extLst>
                <a:ext uri="{FF2B5EF4-FFF2-40B4-BE49-F238E27FC236}">
                  <a16:creationId xmlns:a16="http://schemas.microsoft.com/office/drawing/2014/main" id="{4699625D-A9D7-49E0-9266-F9B3FF23EC3D}"/>
                </a:ext>
              </a:extLst>
            </p:cNvPr>
            <p:cNvSpPr txBox="1"/>
            <p:nvPr/>
          </p:nvSpPr>
          <p:spPr>
            <a:xfrm>
              <a:off x="714756" y="4963545"/>
              <a:ext cx="2630793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457200">
                <a:defRPr/>
              </a:pPr>
              <a:r>
                <a:rPr lang="pt-BR" sz="1600" b="1" dirty="0">
                  <a:solidFill>
                    <a:schemeClr val="bg1"/>
                  </a:solidFill>
                  <a:latin typeface="Helvetica Neue"/>
                  <a:cs typeface="Arial"/>
                </a:rPr>
                <a:t>TAG – Transportadora Associada de Gás</a:t>
              </a:r>
            </a:p>
          </p:txBody>
        </p:sp>
      </p:grpSp>
      <p:pic>
        <p:nvPicPr>
          <p:cNvPr id="66" name="Imagem 6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6345" y="6349317"/>
            <a:ext cx="745905" cy="265827"/>
          </a:xfrm>
          <a:prstGeom prst="rect">
            <a:avLst/>
          </a:prstGeom>
        </p:spPr>
      </p:pic>
      <p:sp>
        <p:nvSpPr>
          <p:cNvPr id="73" name="CaixaDeTexto 72"/>
          <p:cNvSpPr txBox="1"/>
          <p:nvPr/>
        </p:nvSpPr>
        <p:spPr>
          <a:xfrm>
            <a:off x="201071" y="574637"/>
            <a:ext cx="9559618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t-BR" sz="2400" b="1" dirty="0">
                <a:solidFill>
                  <a:srgbClr val="00AB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AGENDA</a:t>
            </a:r>
          </a:p>
        </p:txBody>
      </p:sp>
      <p:grpSp>
        <p:nvGrpSpPr>
          <p:cNvPr id="74" name="Grupo 73"/>
          <p:cNvGrpSpPr/>
          <p:nvPr/>
        </p:nvGrpSpPr>
        <p:grpSpPr>
          <a:xfrm>
            <a:off x="307415" y="296099"/>
            <a:ext cx="373069" cy="1045568"/>
            <a:chOff x="307415" y="296099"/>
            <a:chExt cx="373069" cy="1045568"/>
          </a:xfrm>
        </p:grpSpPr>
        <p:sp>
          <p:nvSpPr>
            <p:cNvPr id="75" name="Retângulo Arredondado 74"/>
            <p:cNvSpPr/>
            <p:nvPr/>
          </p:nvSpPr>
          <p:spPr>
            <a:xfrm>
              <a:off x="307415" y="296099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rgbClr val="00A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bg1"/>
                </a:solidFill>
              </a:endParaRPr>
            </a:p>
          </p:txBody>
        </p:sp>
        <p:sp>
          <p:nvSpPr>
            <p:cNvPr id="76" name="Retângulo Arredondado 75"/>
            <p:cNvSpPr/>
            <p:nvPr/>
          </p:nvSpPr>
          <p:spPr>
            <a:xfrm>
              <a:off x="307415" y="1277853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rgbClr val="00A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Grupo 3">
            <a:extLst>
              <a:ext uri="{FF2B5EF4-FFF2-40B4-BE49-F238E27FC236}">
                <a16:creationId xmlns:a16="http://schemas.microsoft.com/office/drawing/2014/main" id="{DEA547E6-8771-43F0-B1DF-8D6F31BA9877}"/>
              </a:ext>
            </a:extLst>
          </p:cNvPr>
          <p:cNvGrpSpPr/>
          <p:nvPr/>
        </p:nvGrpSpPr>
        <p:grpSpPr>
          <a:xfrm>
            <a:off x="911701" y="4394414"/>
            <a:ext cx="3741585" cy="830997"/>
            <a:chOff x="-430308" y="2885277"/>
            <a:chExt cx="3741585" cy="830997"/>
          </a:xfrm>
        </p:grpSpPr>
        <p:sp>
          <p:nvSpPr>
            <p:cNvPr id="61" name="Retângulo Arredondado 45">
              <a:extLst>
                <a:ext uri="{FF2B5EF4-FFF2-40B4-BE49-F238E27FC236}">
                  <a16:creationId xmlns:a16="http://schemas.microsoft.com/office/drawing/2014/main" id="{AFDE3C97-6E15-47A7-9798-BEDAD1670CBE}"/>
                </a:ext>
              </a:extLst>
            </p:cNvPr>
            <p:cNvSpPr/>
            <p:nvPr/>
          </p:nvSpPr>
          <p:spPr>
            <a:xfrm rot="10800000">
              <a:off x="-430308" y="2900355"/>
              <a:ext cx="3741584" cy="79334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3" name="ZoneTexte 33">
              <a:extLst>
                <a:ext uri="{FF2B5EF4-FFF2-40B4-BE49-F238E27FC236}">
                  <a16:creationId xmlns:a16="http://schemas.microsoft.com/office/drawing/2014/main" id="{848C3CAD-F128-4CD5-AFDA-8711CE78B72F}"/>
                </a:ext>
              </a:extLst>
            </p:cNvPr>
            <p:cNvSpPr txBox="1"/>
            <p:nvPr/>
          </p:nvSpPr>
          <p:spPr>
            <a:xfrm>
              <a:off x="680484" y="2885277"/>
              <a:ext cx="2630793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457200">
                <a:defRPr/>
              </a:pPr>
              <a:r>
                <a:rPr lang="pt-BR" sz="1600" b="1" dirty="0">
                  <a:solidFill>
                    <a:schemeClr val="bg1"/>
                  </a:solidFill>
                  <a:latin typeface="Helvetica Neue"/>
                  <a:cs typeface="Arial"/>
                </a:rPr>
                <a:t>Porque integrar os mercados de gás e energia elétrica?</a:t>
              </a:r>
            </a:p>
          </p:txBody>
        </p:sp>
      </p:grpSp>
      <p:grpSp>
        <p:nvGrpSpPr>
          <p:cNvPr id="64" name="Grupo 3">
            <a:extLst>
              <a:ext uri="{FF2B5EF4-FFF2-40B4-BE49-F238E27FC236}">
                <a16:creationId xmlns:a16="http://schemas.microsoft.com/office/drawing/2014/main" id="{58A3D85E-3189-40CB-B5EB-EA338CC596E8}"/>
              </a:ext>
            </a:extLst>
          </p:cNvPr>
          <p:cNvGrpSpPr/>
          <p:nvPr/>
        </p:nvGrpSpPr>
        <p:grpSpPr>
          <a:xfrm>
            <a:off x="966446" y="5405273"/>
            <a:ext cx="3741585" cy="793340"/>
            <a:chOff x="-430308" y="2900355"/>
            <a:chExt cx="3741585" cy="793340"/>
          </a:xfrm>
        </p:grpSpPr>
        <p:sp>
          <p:nvSpPr>
            <p:cNvPr id="65" name="Retângulo Arredondado 45">
              <a:extLst>
                <a:ext uri="{FF2B5EF4-FFF2-40B4-BE49-F238E27FC236}">
                  <a16:creationId xmlns:a16="http://schemas.microsoft.com/office/drawing/2014/main" id="{C972A473-8907-4F42-928F-7FC44E544425}"/>
                </a:ext>
              </a:extLst>
            </p:cNvPr>
            <p:cNvSpPr/>
            <p:nvPr/>
          </p:nvSpPr>
          <p:spPr>
            <a:xfrm rot="10800000">
              <a:off x="-430308" y="2900355"/>
              <a:ext cx="3741584" cy="79334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7" name="ZoneTexte 33">
              <a:extLst>
                <a:ext uri="{FF2B5EF4-FFF2-40B4-BE49-F238E27FC236}">
                  <a16:creationId xmlns:a16="http://schemas.microsoft.com/office/drawing/2014/main" id="{49908760-E219-456A-8EEF-E31F3817F93A}"/>
                </a:ext>
              </a:extLst>
            </p:cNvPr>
            <p:cNvSpPr txBox="1"/>
            <p:nvPr/>
          </p:nvSpPr>
          <p:spPr>
            <a:xfrm>
              <a:off x="680484" y="3131498"/>
              <a:ext cx="263079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457200">
                <a:defRPr/>
              </a:pPr>
              <a:r>
                <a:rPr lang="pt-BR" sz="1600" b="1" dirty="0">
                  <a:solidFill>
                    <a:schemeClr val="bg1"/>
                  </a:solidFill>
                  <a:latin typeface="Helvetica Neue"/>
                  <a:cs typeface="Arial"/>
                </a:rPr>
                <a:t>Anexos</a:t>
              </a:r>
            </a:p>
          </p:txBody>
        </p:sp>
      </p:grpSp>
      <p:sp>
        <p:nvSpPr>
          <p:cNvPr id="70" name="Espaço Reservado para Número de Slide 4">
            <a:extLst>
              <a:ext uri="{FF2B5EF4-FFF2-40B4-BE49-F238E27FC236}">
                <a16:creationId xmlns:a16="http://schemas.microsoft.com/office/drawing/2014/main" id="{FC3D1C66-C128-4F6C-9221-FDE2D13C5B0A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rgbClr val="3333CC"/>
                </a:solidFill>
              </a:rPr>
              <a:pPr algn="r"/>
              <a:t>2</a:t>
            </a:fld>
            <a:endParaRPr lang="fr-FR" sz="1200" b="1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61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4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9525"/>
            <a:ext cx="12208933" cy="6867525"/>
          </a:xfrm>
          <a:prstGeom prst="rect">
            <a:avLst/>
          </a:prstGeom>
        </p:spPr>
      </p:pic>
      <p:sp>
        <p:nvSpPr>
          <p:cNvPr id="31" name="Retângulo Arredondado 30"/>
          <p:cNvSpPr/>
          <p:nvPr/>
        </p:nvSpPr>
        <p:spPr>
          <a:xfrm>
            <a:off x="4007224" y="4904806"/>
            <a:ext cx="5626229" cy="1170483"/>
          </a:xfrm>
          <a:prstGeom prst="roundRect">
            <a:avLst>
              <a:gd name="adj" fmla="val 50000"/>
            </a:avLst>
          </a:prstGeom>
          <a:gradFill>
            <a:gsLst>
              <a:gs pos="35000">
                <a:srgbClr val="542780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Retângulo Arredondado 31"/>
          <p:cNvSpPr/>
          <p:nvPr/>
        </p:nvSpPr>
        <p:spPr>
          <a:xfrm>
            <a:off x="4630269" y="1912607"/>
            <a:ext cx="3361765" cy="699383"/>
          </a:xfrm>
          <a:prstGeom prst="roundRect">
            <a:avLst>
              <a:gd name="adj" fmla="val 50000"/>
            </a:avLst>
          </a:prstGeom>
          <a:gradFill>
            <a:gsLst>
              <a:gs pos="35000">
                <a:schemeClr val="accent1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" name="Grupo 1"/>
          <p:cNvGrpSpPr/>
          <p:nvPr/>
        </p:nvGrpSpPr>
        <p:grpSpPr>
          <a:xfrm>
            <a:off x="272510" y="2611990"/>
            <a:ext cx="2536272" cy="1634020"/>
            <a:chOff x="201070" y="525580"/>
            <a:chExt cx="1956684" cy="1634020"/>
          </a:xfrm>
        </p:grpSpPr>
        <p:sp>
          <p:nvSpPr>
            <p:cNvPr id="15" name="CaixaDeTexto 14"/>
            <p:cNvSpPr txBox="1"/>
            <p:nvPr/>
          </p:nvSpPr>
          <p:spPr>
            <a:xfrm>
              <a:off x="201070" y="753769"/>
              <a:ext cx="1956684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pt-BR" sz="33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ENGIE</a:t>
              </a:r>
            </a:p>
            <a:p>
              <a:r>
                <a:rPr lang="pt-BR" sz="33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NO MUNDO</a:t>
              </a:r>
            </a:p>
          </p:txBody>
        </p:sp>
        <p:sp>
          <p:nvSpPr>
            <p:cNvPr id="16" name="Retângulo Arredondado 15"/>
            <p:cNvSpPr/>
            <p:nvPr/>
          </p:nvSpPr>
          <p:spPr>
            <a:xfrm>
              <a:off x="279261" y="525580"/>
              <a:ext cx="600832" cy="1027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bg1"/>
                </a:solidFill>
              </a:endParaRPr>
            </a:p>
          </p:txBody>
        </p:sp>
        <p:sp>
          <p:nvSpPr>
            <p:cNvPr id="17" name="Retângulo Arredondado 16"/>
            <p:cNvSpPr/>
            <p:nvPr/>
          </p:nvSpPr>
          <p:spPr>
            <a:xfrm>
              <a:off x="279261" y="2056826"/>
              <a:ext cx="600832" cy="1027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bg1"/>
                </a:solidFill>
              </a:endParaRPr>
            </a:p>
          </p:txBody>
        </p:sp>
      </p:grpSp>
      <p:pic>
        <p:nvPicPr>
          <p:cNvPr id="30" name="Imagem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78" y="18483"/>
            <a:ext cx="12069065" cy="6826565"/>
          </a:xfrm>
          <a:prstGeom prst="rect">
            <a:avLst/>
          </a:prstGeom>
        </p:spPr>
      </p:pic>
      <p:sp>
        <p:nvSpPr>
          <p:cNvPr id="33" name="Retângulo Arredondado 32"/>
          <p:cNvSpPr/>
          <p:nvPr/>
        </p:nvSpPr>
        <p:spPr>
          <a:xfrm>
            <a:off x="6518979" y="5516666"/>
            <a:ext cx="5615782" cy="682427"/>
          </a:xfrm>
          <a:prstGeom prst="roundRect">
            <a:avLst>
              <a:gd name="adj" fmla="val 50000"/>
            </a:avLst>
          </a:prstGeom>
          <a:gradFill>
            <a:gsLst>
              <a:gs pos="35000">
                <a:schemeClr val="bg1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4" name="Retângulo Arredondado 33"/>
          <p:cNvSpPr/>
          <p:nvPr/>
        </p:nvSpPr>
        <p:spPr>
          <a:xfrm>
            <a:off x="6266120" y="1640064"/>
            <a:ext cx="2778318" cy="408520"/>
          </a:xfrm>
          <a:prstGeom prst="roundRect">
            <a:avLst>
              <a:gd name="adj" fmla="val 50000"/>
            </a:avLst>
          </a:prstGeom>
          <a:gradFill>
            <a:gsLst>
              <a:gs pos="35000">
                <a:srgbClr val="FEC22D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5" name="Retângulo Arredondado 34"/>
          <p:cNvSpPr/>
          <p:nvPr/>
        </p:nvSpPr>
        <p:spPr>
          <a:xfrm>
            <a:off x="3739209" y="3223850"/>
            <a:ext cx="2977922" cy="358334"/>
          </a:xfrm>
          <a:prstGeom prst="roundRect">
            <a:avLst>
              <a:gd name="adj" fmla="val 50000"/>
            </a:avLst>
          </a:prstGeom>
          <a:gradFill>
            <a:gsLst>
              <a:gs pos="29000">
                <a:srgbClr val="1AAF54"/>
              </a:gs>
              <a:gs pos="78000">
                <a:srgbClr val="2599D6">
                  <a:alpha val="7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Retângulo Arredondado 35"/>
          <p:cNvSpPr/>
          <p:nvPr/>
        </p:nvSpPr>
        <p:spPr>
          <a:xfrm>
            <a:off x="4630269" y="3566315"/>
            <a:ext cx="2286547" cy="679584"/>
          </a:xfrm>
          <a:prstGeom prst="roundRect">
            <a:avLst>
              <a:gd name="adj" fmla="val 50000"/>
            </a:avLst>
          </a:prstGeom>
          <a:gradFill>
            <a:gsLst>
              <a:gs pos="29000">
                <a:srgbClr val="E43287"/>
              </a:gs>
              <a:gs pos="78000">
                <a:srgbClr val="2599D6">
                  <a:alpha val="7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0300" y="6344660"/>
            <a:ext cx="727658" cy="259325"/>
          </a:xfrm>
          <a:prstGeom prst="rect">
            <a:avLst/>
          </a:prstGeom>
        </p:spPr>
      </p:pic>
      <p:sp>
        <p:nvSpPr>
          <p:cNvPr id="19" name="Espaço Reservado para Número de Slide 4">
            <a:extLst>
              <a:ext uri="{FF2B5EF4-FFF2-40B4-BE49-F238E27FC236}">
                <a16:creationId xmlns:a16="http://schemas.microsoft.com/office/drawing/2014/main" id="{FE584871-EE27-42C9-A0F9-624B407C7725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rgbClr val="3333CC"/>
                </a:solidFill>
              </a:rPr>
              <a:pPr algn="r"/>
              <a:t>3</a:t>
            </a:fld>
            <a:endParaRPr lang="fr-FR" sz="1200" b="1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31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726AE1D2-B1B5-44C1-BABE-EC622D76F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3" name="Agrupar 52">
            <a:extLst>
              <a:ext uri="{FF2B5EF4-FFF2-40B4-BE49-F238E27FC236}">
                <a16:creationId xmlns:a16="http://schemas.microsoft.com/office/drawing/2014/main" id="{D78E0B32-634B-4EA7-9FE1-F236C83025F8}"/>
              </a:ext>
            </a:extLst>
          </p:cNvPr>
          <p:cNvGrpSpPr/>
          <p:nvPr/>
        </p:nvGrpSpPr>
        <p:grpSpPr>
          <a:xfrm>
            <a:off x="516794" y="1030528"/>
            <a:ext cx="11675206" cy="4437794"/>
            <a:chOff x="516794" y="1030528"/>
            <a:chExt cx="11675206" cy="4437794"/>
          </a:xfrm>
        </p:grpSpPr>
        <p:cxnSp>
          <p:nvCxnSpPr>
            <p:cNvPr id="3" name="Conector Reto 35">
              <a:extLst>
                <a:ext uri="{FF2B5EF4-FFF2-40B4-BE49-F238E27FC236}">
                  <a16:creationId xmlns:a16="http://schemas.microsoft.com/office/drawing/2014/main" id="{E5DA8834-06EA-4A2C-923A-21BA8408ECC3}"/>
                </a:ext>
              </a:extLst>
            </p:cNvPr>
            <p:cNvCxnSpPr/>
            <p:nvPr/>
          </p:nvCxnSpPr>
          <p:spPr>
            <a:xfrm>
              <a:off x="8606385" y="3280774"/>
              <a:ext cx="3585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3639C119-117A-4395-9643-1499F8E1F4F9}"/>
                </a:ext>
              </a:extLst>
            </p:cNvPr>
            <p:cNvSpPr txBox="1"/>
            <p:nvPr/>
          </p:nvSpPr>
          <p:spPr>
            <a:xfrm>
              <a:off x="8929100" y="2316979"/>
              <a:ext cx="2395117" cy="26161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pt-BR" sz="1700">
                  <a:solidFill>
                    <a:schemeClr val="accent1"/>
                  </a:solidFill>
                  <a:latin typeface="Helvetica Neue Medium" charset="0"/>
                  <a:ea typeface="Helvetica Neue Medium" charset="0"/>
                  <a:cs typeface="Helvetica Neue Medium" charset="0"/>
                </a:rPr>
                <a:t>colaboradores em</a:t>
              </a:r>
            </a:p>
          </p:txBody>
        </p:sp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BC7E0CCB-95A9-4C85-B8B6-0A2A12B07287}"/>
                </a:ext>
              </a:extLst>
            </p:cNvPr>
            <p:cNvSpPr txBox="1"/>
            <p:nvPr/>
          </p:nvSpPr>
          <p:spPr>
            <a:xfrm>
              <a:off x="9958764" y="2578589"/>
              <a:ext cx="1231106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pt-BR" sz="3200">
                  <a:solidFill>
                    <a:schemeClr val="accent1"/>
                  </a:solidFill>
                  <a:latin typeface="Helvetica Neue Medium" charset="0"/>
                  <a:ea typeface="Helvetica Neue Medium" charset="0"/>
                  <a:cs typeface="Helvetica Neue Medium" charset="0"/>
                </a:rPr>
                <a:t>países</a:t>
              </a:r>
            </a:p>
          </p:txBody>
        </p:sp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C7D19EFD-D8EE-4B9F-9783-C16F2A2FD5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4403" y="1030528"/>
              <a:ext cx="774543" cy="774543"/>
            </a:xfrm>
            <a:prstGeom prst="rect">
              <a:avLst/>
            </a:prstGeom>
          </p:spPr>
        </p:pic>
        <p:grpSp>
          <p:nvGrpSpPr>
            <p:cNvPr id="7" name="Grupo 53">
              <a:extLst>
                <a:ext uri="{FF2B5EF4-FFF2-40B4-BE49-F238E27FC236}">
                  <a16:creationId xmlns:a16="http://schemas.microsoft.com/office/drawing/2014/main" id="{31815EEF-C4CC-4D77-BDAF-D05A1721A3C5}"/>
                </a:ext>
              </a:extLst>
            </p:cNvPr>
            <p:cNvGrpSpPr/>
            <p:nvPr/>
          </p:nvGrpSpPr>
          <p:grpSpPr>
            <a:xfrm>
              <a:off x="8184748" y="4455682"/>
              <a:ext cx="1426676" cy="1012640"/>
              <a:chOff x="8313948" y="4096861"/>
              <a:chExt cx="1426676" cy="1012640"/>
            </a:xfrm>
          </p:grpSpPr>
          <p:sp>
            <p:nvSpPr>
              <p:cNvPr id="8" name="CaixaDeTexto 7">
                <a:extLst>
                  <a:ext uri="{FF2B5EF4-FFF2-40B4-BE49-F238E27FC236}">
                    <a16:creationId xmlns:a16="http://schemas.microsoft.com/office/drawing/2014/main" id="{6535B40C-7542-4F91-9FCC-D00829737987}"/>
                  </a:ext>
                </a:extLst>
              </p:cNvPr>
              <p:cNvSpPr txBox="1"/>
              <p:nvPr/>
            </p:nvSpPr>
            <p:spPr>
              <a:xfrm>
                <a:off x="8668065" y="4319999"/>
                <a:ext cx="28373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pt-BR" sz="2000" b="1">
                    <a:solidFill>
                      <a:schemeClr val="accent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€  </a:t>
                </a:r>
              </a:p>
            </p:txBody>
          </p:sp>
          <p:sp>
            <p:nvSpPr>
              <p:cNvPr id="9" name="CaixaDeTexto 8">
                <a:extLst>
                  <a:ext uri="{FF2B5EF4-FFF2-40B4-BE49-F238E27FC236}">
                    <a16:creationId xmlns:a16="http://schemas.microsoft.com/office/drawing/2014/main" id="{3924CCC6-142D-4AD2-ADB9-ECF5F332B52C}"/>
                  </a:ext>
                </a:extLst>
              </p:cNvPr>
              <p:cNvSpPr txBox="1"/>
              <p:nvPr/>
            </p:nvSpPr>
            <p:spPr>
              <a:xfrm>
                <a:off x="8313948" y="4683089"/>
                <a:ext cx="1426676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pt-BR" sz="1400">
                    <a:solidFill>
                      <a:schemeClr val="accent1"/>
                    </a:solidFill>
                    <a:latin typeface="Helvetica Neue Medium" charset="0"/>
                    <a:ea typeface="Helvetica Neue Medium" charset="0"/>
                    <a:cs typeface="Helvetica Neue Medium" charset="0"/>
                  </a:rPr>
                  <a:t>BILHÕES</a:t>
                </a:r>
              </a:p>
            </p:txBody>
          </p:sp>
          <p:sp>
            <p:nvSpPr>
              <p:cNvPr id="10" name="CaixaDeTexto 9">
                <a:extLst>
                  <a:ext uri="{FF2B5EF4-FFF2-40B4-BE49-F238E27FC236}">
                    <a16:creationId xmlns:a16="http://schemas.microsoft.com/office/drawing/2014/main" id="{6B07E2B0-522F-49F1-B96D-BAFEFB4AD467}"/>
                  </a:ext>
                </a:extLst>
              </p:cNvPr>
              <p:cNvSpPr txBox="1"/>
              <p:nvPr/>
            </p:nvSpPr>
            <p:spPr>
              <a:xfrm>
                <a:off x="8313948" y="4924835"/>
                <a:ext cx="142667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pt-BR" sz="1200">
                    <a:solidFill>
                      <a:schemeClr val="accent1"/>
                    </a:solidFill>
                    <a:latin typeface="Helvetica Neue Medium" charset="0"/>
                    <a:ea typeface="Helvetica Neue Medium" charset="0"/>
                    <a:cs typeface="Helvetica Neue Medium" charset="0"/>
                  </a:rPr>
                  <a:t>em 2018</a:t>
                </a:r>
              </a:p>
            </p:txBody>
          </p:sp>
          <p:sp>
            <p:nvSpPr>
              <p:cNvPr id="11" name="CaixaDeTexto 10">
                <a:extLst>
                  <a:ext uri="{FF2B5EF4-FFF2-40B4-BE49-F238E27FC236}">
                    <a16:creationId xmlns:a16="http://schemas.microsoft.com/office/drawing/2014/main" id="{715485CF-D1C2-4A74-9081-962FFEC91F64}"/>
                  </a:ext>
                </a:extLst>
              </p:cNvPr>
              <p:cNvSpPr txBox="1"/>
              <p:nvPr/>
            </p:nvSpPr>
            <p:spPr>
              <a:xfrm>
                <a:off x="8313948" y="4096861"/>
                <a:ext cx="142667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pt-BR" sz="1200">
                    <a:solidFill>
                      <a:schemeClr val="accent1"/>
                    </a:solidFill>
                    <a:latin typeface="Helvetica Neue Medium" charset="0"/>
                    <a:ea typeface="Helvetica Neue Medium" charset="0"/>
                    <a:cs typeface="Helvetica Neue Medium" charset="0"/>
                  </a:rPr>
                  <a:t>Receitas de</a:t>
                </a:r>
              </a:p>
            </p:txBody>
          </p:sp>
        </p:grpSp>
        <p:grpSp>
          <p:nvGrpSpPr>
            <p:cNvPr id="12" name="Grupo 63">
              <a:extLst>
                <a:ext uri="{FF2B5EF4-FFF2-40B4-BE49-F238E27FC236}">
                  <a16:creationId xmlns:a16="http://schemas.microsoft.com/office/drawing/2014/main" id="{B2BC5226-B15D-4E54-9142-4F868B32BF4A}"/>
                </a:ext>
              </a:extLst>
            </p:cNvPr>
            <p:cNvGrpSpPr/>
            <p:nvPr/>
          </p:nvGrpSpPr>
          <p:grpSpPr>
            <a:xfrm>
              <a:off x="10715541" y="4821529"/>
              <a:ext cx="1296978" cy="627969"/>
              <a:chOff x="8313948" y="4739760"/>
              <a:chExt cx="1426676" cy="627969"/>
            </a:xfrm>
          </p:grpSpPr>
          <p:sp>
            <p:nvSpPr>
              <p:cNvPr id="13" name="CaixaDeTexto 12">
                <a:extLst>
                  <a:ext uri="{FF2B5EF4-FFF2-40B4-BE49-F238E27FC236}">
                    <a16:creationId xmlns:a16="http://schemas.microsoft.com/office/drawing/2014/main" id="{93DB281D-6B25-4DD6-BEFF-87F3D36CA23A}"/>
                  </a:ext>
                </a:extLst>
              </p:cNvPr>
              <p:cNvSpPr txBox="1"/>
              <p:nvPr/>
            </p:nvSpPr>
            <p:spPr>
              <a:xfrm>
                <a:off x="8313948" y="4739760"/>
                <a:ext cx="1426676" cy="46166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pt-BR" sz="1000">
                    <a:solidFill>
                      <a:schemeClr val="accent1"/>
                    </a:solidFill>
                    <a:latin typeface="Helvetica Neue Medium" charset="0"/>
                    <a:ea typeface="Helvetica Neue Medium" charset="0"/>
                    <a:cs typeface="Helvetica Neue Medium" charset="0"/>
                  </a:rPr>
                  <a:t>Pesquisadores</a:t>
                </a:r>
              </a:p>
              <a:p>
                <a:pPr algn="ctr"/>
                <a:r>
                  <a:rPr lang="pt-BR" sz="1000">
                    <a:solidFill>
                      <a:schemeClr val="accent1"/>
                    </a:solidFill>
                    <a:latin typeface="Helvetica Neue Medium" charset="0"/>
                    <a:ea typeface="Helvetica Neue Medium" charset="0"/>
                    <a:cs typeface="Helvetica Neue Medium" charset="0"/>
                  </a:rPr>
                  <a:t>e Especialistas</a:t>
                </a:r>
              </a:p>
              <a:p>
                <a:pPr algn="ctr"/>
                <a:r>
                  <a:rPr lang="pt-BR" sz="1000">
                    <a:solidFill>
                      <a:schemeClr val="accent1"/>
                    </a:solidFill>
                    <a:latin typeface="Helvetica Neue Medium" charset="0"/>
                    <a:ea typeface="Helvetica Neue Medium" charset="0"/>
                    <a:cs typeface="Helvetica Neue Medium" charset="0"/>
                  </a:rPr>
                  <a:t>em 11 centros</a:t>
                </a:r>
              </a:p>
            </p:txBody>
          </p:sp>
          <p:sp>
            <p:nvSpPr>
              <p:cNvPr id="14" name="CaixaDeTexto 13">
                <a:extLst>
                  <a:ext uri="{FF2B5EF4-FFF2-40B4-BE49-F238E27FC236}">
                    <a16:creationId xmlns:a16="http://schemas.microsoft.com/office/drawing/2014/main" id="{A0051408-56BC-4332-B391-55F874D9C1FE}"/>
                  </a:ext>
                </a:extLst>
              </p:cNvPr>
              <p:cNvSpPr txBox="1"/>
              <p:nvPr/>
            </p:nvSpPr>
            <p:spPr>
              <a:xfrm>
                <a:off x="8313948" y="5183063"/>
                <a:ext cx="142667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pt-BR" sz="1200">
                    <a:solidFill>
                      <a:schemeClr val="accent1"/>
                    </a:solidFill>
                    <a:latin typeface="Helvetica Neue Medium" charset="0"/>
                    <a:ea typeface="Helvetica Neue Medium" charset="0"/>
                    <a:cs typeface="Helvetica Neue Medium" charset="0"/>
                  </a:rPr>
                  <a:t>de P&amp;D</a:t>
                </a:r>
              </a:p>
            </p:txBody>
          </p:sp>
        </p:grpSp>
        <p:pic>
          <p:nvPicPr>
            <p:cNvPr id="15" name="Imagem 14">
              <a:extLst>
                <a:ext uri="{FF2B5EF4-FFF2-40B4-BE49-F238E27FC236}">
                  <a16:creationId xmlns:a16="http://schemas.microsoft.com/office/drawing/2014/main" id="{02AAD088-6C67-40C0-996D-6833A29B3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48510" y="3630848"/>
              <a:ext cx="704130" cy="703096"/>
            </a:xfrm>
            <a:prstGeom prst="rect">
              <a:avLst/>
            </a:prstGeom>
          </p:spPr>
        </p:pic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id="{09E6AD7D-400D-4705-A4A1-7E560D1204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34372" y="3595125"/>
              <a:ext cx="774543" cy="774543"/>
            </a:xfrm>
            <a:prstGeom prst="rect">
              <a:avLst/>
            </a:prstGeom>
          </p:spPr>
        </p:pic>
        <p:pic>
          <p:nvPicPr>
            <p:cNvPr id="17" name="Imagem 16">
              <a:extLst>
                <a:ext uri="{FF2B5EF4-FFF2-40B4-BE49-F238E27FC236}">
                  <a16:creationId xmlns:a16="http://schemas.microsoft.com/office/drawing/2014/main" id="{8D5A241D-2C29-434E-BACF-FA6DAB780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43411" y="3595125"/>
              <a:ext cx="774543" cy="774543"/>
            </a:xfrm>
            <a:prstGeom prst="rect">
              <a:avLst/>
            </a:prstGeom>
          </p:spPr>
        </p:pic>
        <p:grpSp>
          <p:nvGrpSpPr>
            <p:cNvPr id="18" name="Grupo 127">
              <a:extLst>
                <a:ext uri="{FF2B5EF4-FFF2-40B4-BE49-F238E27FC236}">
                  <a16:creationId xmlns:a16="http://schemas.microsoft.com/office/drawing/2014/main" id="{DD991761-041C-442C-8152-96A385C0D893}"/>
                </a:ext>
              </a:extLst>
            </p:cNvPr>
            <p:cNvGrpSpPr/>
            <p:nvPr/>
          </p:nvGrpSpPr>
          <p:grpSpPr>
            <a:xfrm>
              <a:off x="9222863" y="2660827"/>
              <a:ext cx="647009" cy="413925"/>
              <a:chOff x="2280498" y="4218746"/>
              <a:chExt cx="1146214" cy="806624"/>
            </a:xfrm>
          </p:grpSpPr>
          <p:pic>
            <p:nvPicPr>
              <p:cNvPr id="19" name="Imagem 18">
                <a:extLst>
                  <a:ext uri="{FF2B5EF4-FFF2-40B4-BE49-F238E27FC236}">
                    <a16:creationId xmlns:a16="http://schemas.microsoft.com/office/drawing/2014/main" id="{F0C42BE5-9B5C-4E42-A462-04138F4099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80498" y="4249503"/>
                <a:ext cx="489368" cy="775867"/>
              </a:xfrm>
              <a:prstGeom prst="rect">
                <a:avLst/>
              </a:prstGeom>
            </p:spPr>
          </p:pic>
          <p:pic>
            <p:nvPicPr>
              <p:cNvPr id="20" name="Imagem 19">
                <a:extLst>
                  <a:ext uri="{FF2B5EF4-FFF2-40B4-BE49-F238E27FC236}">
                    <a16:creationId xmlns:a16="http://schemas.microsoft.com/office/drawing/2014/main" id="{5B1E5023-B3EE-4EB2-A6D9-A504E0EFB6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82840" y="4218746"/>
                <a:ext cx="543872" cy="795193"/>
              </a:xfrm>
              <a:prstGeom prst="rect">
                <a:avLst/>
              </a:prstGeom>
            </p:spPr>
          </p:pic>
        </p:grpSp>
        <p:grpSp>
          <p:nvGrpSpPr>
            <p:cNvPr id="21" name="Grupo 72">
              <a:extLst>
                <a:ext uri="{FF2B5EF4-FFF2-40B4-BE49-F238E27FC236}">
                  <a16:creationId xmlns:a16="http://schemas.microsoft.com/office/drawing/2014/main" id="{23B69AE9-6322-4F57-9460-935B3CA35DD6}"/>
                </a:ext>
              </a:extLst>
            </p:cNvPr>
            <p:cNvGrpSpPr/>
            <p:nvPr/>
          </p:nvGrpSpPr>
          <p:grpSpPr>
            <a:xfrm>
              <a:off x="8715580" y="4724913"/>
              <a:ext cx="540303" cy="238317"/>
              <a:chOff x="9177012" y="2970460"/>
              <a:chExt cx="1052898" cy="464413"/>
            </a:xfrm>
          </p:grpSpPr>
          <p:grpSp>
            <p:nvGrpSpPr>
              <p:cNvPr id="22" name="Grupo 127">
                <a:extLst>
                  <a:ext uri="{FF2B5EF4-FFF2-40B4-BE49-F238E27FC236}">
                    <a16:creationId xmlns:a16="http://schemas.microsoft.com/office/drawing/2014/main" id="{56F2BE48-0130-4230-A84D-54585CA7A5B5}"/>
                  </a:ext>
                </a:extLst>
              </p:cNvPr>
              <p:cNvGrpSpPr/>
              <p:nvPr/>
            </p:nvGrpSpPr>
            <p:grpSpPr>
              <a:xfrm>
                <a:off x="9177012" y="2970460"/>
                <a:ext cx="1052898" cy="419874"/>
                <a:chOff x="2281862" y="4272004"/>
                <a:chExt cx="1695699" cy="743833"/>
              </a:xfrm>
            </p:grpSpPr>
            <p:pic>
              <p:nvPicPr>
                <p:cNvPr id="24" name="Imagem 23">
                  <a:extLst>
                    <a:ext uri="{FF2B5EF4-FFF2-40B4-BE49-F238E27FC236}">
                      <a16:creationId xmlns:a16="http://schemas.microsoft.com/office/drawing/2014/main" id="{EE899A4F-9770-417C-A82A-926F545174B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81862" y="4272010"/>
                  <a:ext cx="486637" cy="738603"/>
                </a:xfrm>
                <a:prstGeom prst="rect">
                  <a:avLst/>
                </a:prstGeom>
              </p:spPr>
            </p:pic>
            <p:pic>
              <p:nvPicPr>
                <p:cNvPr id="25" name="Imagem 24">
                  <a:extLst>
                    <a:ext uri="{FF2B5EF4-FFF2-40B4-BE49-F238E27FC236}">
                      <a16:creationId xmlns:a16="http://schemas.microsoft.com/office/drawing/2014/main" id="{03AA651A-657C-4388-91FB-8512F7AE34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28549" y="4272007"/>
                  <a:ext cx="508745" cy="743830"/>
                </a:xfrm>
                <a:prstGeom prst="rect">
                  <a:avLst/>
                </a:prstGeom>
              </p:spPr>
            </p:pic>
            <p:pic>
              <p:nvPicPr>
                <p:cNvPr id="26" name="Imagem 25">
                  <a:extLst>
                    <a:ext uri="{FF2B5EF4-FFF2-40B4-BE49-F238E27FC236}">
                      <a16:creationId xmlns:a16="http://schemas.microsoft.com/office/drawing/2014/main" id="{DB2B6BCD-1443-4EAB-8BBB-0DDFB18810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25616" y="4272004"/>
                  <a:ext cx="451945" cy="738607"/>
                </a:xfrm>
                <a:prstGeom prst="rect">
                  <a:avLst/>
                </a:prstGeom>
              </p:spPr>
            </p:pic>
          </p:grpSp>
          <p:pic>
            <p:nvPicPr>
              <p:cNvPr id="23" name="Imagem 22">
                <a:extLst>
                  <a:ext uri="{FF2B5EF4-FFF2-40B4-BE49-F238E27FC236}">
                    <a16:creationId xmlns:a16="http://schemas.microsoft.com/office/drawing/2014/main" id="{6FA6D298-2198-4CF3-AD5D-8E1BCF22E2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847997" y="3308319"/>
                <a:ext cx="78343" cy="126554"/>
              </a:xfrm>
              <a:prstGeom prst="rect">
                <a:avLst/>
              </a:prstGeom>
            </p:spPr>
          </p:pic>
        </p:grpSp>
        <p:sp>
          <p:nvSpPr>
            <p:cNvPr id="27" name="CaixaDeTexto 26">
              <a:extLst>
                <a:ext uri="{FF2B5EF4-FFF2-40B4-BE49-F238E27FC236}">
                  <a16:creationId xmlns:a16="http://schemas.microsoft.com/office/drawing/2014/main" id="{877C23A2-44FC-4646-8CEE-07FE4F6E6FD9}"/>
                </a:ext>
              </a:extLst>
            </p:cNvPr>
            <p:cNvSpPr txBox="1"/>
            <p:nvPr/>
          </p:nvSpPr>
          <p:spPr>
            <a:xfrm>
              <a:off x="516794" y="2490881"/>
              <a:ext cx="2535822" cy="16542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>
                <a:lnSpc>
                  <a:spcPts val="4300"/>
                </a:lnSpc>
              </a:pPr>
              <a:r>
                <a:rPr lang="pt-BR" sz="22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0"/>
                  </a:gradFill>
                  <a:latin typeface="Helvetica Neue"/>
                  <a:ea typeface="Helvetica Neue Medium" charset="0"/>
                  <a:cs typeface="Helvetica Neue Medium" charset="0"/>
                </a:rPr>
                <a:t>NÚMEROS-CHAVE</a:t>
              </a:r>
            </a:p>
            <a:p>
              <a:pPr>
                <a:lnSpc>
                  <a:spcPts val="4300"/>
                </a:lnSpc>
              </a:pPr>
              <a:r>
                <a:rPr lang="pt-BR" sz="3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0"/>
                  </a:gradFill>
                  <a:latin typeface="Helvetica Neue"/>
                  <a:ea typeface="Helvetica Neue Medium" charset="0"/>
                  <a:cs typeface="Helvetica Neue Medium" charset="0"/>
                </a:rPr>
                <a:t>da </a:t>
              </a:r>
              <a:r>
                <a:rPr lang="pt-BR" sz="36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0"/>
                  </a:gradFill>
                  <a:latin typeface="Helvetica Neue"/>
                  <a:ea typeface="Helvetica Neue Medium" charset="0"/>
                  <a:cs typeface="Helvetica Neue Medium" charset="0"/>
                </a:rPr>
                <a:t>ENGIE </a:t>
              </a:r>
            </a:p>
            <a:p>
              <a:pPr>
                <a:lnSpc>
                  <a:spcPts val="4300"/>
                </a:lnSpc>
              </a:pPr>
              <a:r>
                <a:rPr lang="pt-BR" sz="3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0"/>
                  </a:gradFill>
                  <a:latin typeface="Helvetica Neue"/>
                  <a:ea typeface="Helvetica Neue Medium" charset="0"/>
                  <a:cs typeface="Helvetica Neue Medium" charset="0"/>
                </a:rPr>
                <a:t>no</a:t>
              </a:r>
              <a:r>
                <a:rPr lang="pt-BR" sz="36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0"/>
                  </a:gradFill>
                  <a:latin typeface="Helvetica Neue"/>
                  <a:ea typeface="Helvetica Neue Medium" charset="0"/>
                  <a:cs typeface="Helvetica Neue Medium" charset="0"/>
                </a:rPr>
                <a:t> mundo</a:t>
              </a:r>
            </a:p>
          </p:txBody>
        </p:sp>
        <p:grpSp>
          <p:nvGrpSpPr>
            <p:cNvPr id="28" name="Agrupar 27">
              <a:extLst>
                <a:ext uri="{FF2B5EF4-FFF2-40B4-BE49-F238E27FC236}">
                  <a16:creationId xmlns:a16="http://schemas.microsoft.com/office/drawing/2014/main" id="{221BF07D-EA8C-4E3B-ABD3-5592339D5EC4}"/>
                </a:ext>
              </a:extLst>
            </p:cNvPr>
            <p:cNvGrpSpPr/>
            <p:nvPr/>
          </p:nvGrpSpPr>
          <p:grpSpPr>
            <a:xfrm>
              <a:off x="9135354" y="1529470"/>
              <a:ext cx="2108474" cy="923331"/>
              <a:chOff x="9135354" y="1529470"/>
              <a:chExt cx="2108474" cy="923331"/>
            </a:xfrm>
          </p:grpSpPr>
          <p:grpSp>
            <p:nvGrpSpPr>
              <p:cNvPr id="29" name="150.000 FONTE ENGIE">
                <a:extLst>
                  <a:ext uri="{FF2B5EF4-FFF2-40B4-BE49-F238E27FC236}">
                    <a16:creationId xmlns:a16="http://schemas.microsoft.com/office/drawing/2014/main" id="{FB650618-7546-4D1C-85E5-16B24AD66AE7}"/>
                  </a:ext>
                </a:extLst>
              </p:cNvPr>
              <p:cNvGrpSpPr/>
              <p:nvPr/>
            </p:nvGrpSpPr>
            <p:grpSpPr>
              <a:xfrm>
                <a:off x="9135354" y="1529470"/>
                <a:ext cx="2108474" cy="923331"/>
                <a:chOff x="3377299" y="1498626"/>
                <a:chExt cx="3087015" cy="1487036"/>
              </a:xfrm>
            </p:grpSpPr>
            <p:grpSp>
              <p:nvGrpSpPr>
                <p:cNvPr id="31" name="Grupo 127">
                  <a:extLst>
                    <a:ext uri="{FF2B5EF4-FFF2-40B4-BE49-F238E27FC236}">
                      <a16:creationId xmlns:a16="http://schemas.microsoft.com/office/drawing/2014/main" id="{9BDD4E59-6457-49F5-AE2D-803EFFC6DBCE}"/>
                    </a:ext>
                  </a:extLst>
                </p:cNvPr>
                <p:cNvGrpSpPr/>
                <p:nvPr/>
              </p:nvGrpSpPr>
              <p:grpSpPr>
                <a:xfrm>
                  <a:off x="3377299" y="1968198"/>
                  <a:ext cx="3087015" cy="636650"/>
                  <a:chOff x="1205176" y="4243594"/>
                  <a:chExt cx="3735288" cy="770345"/>
                </a:xfrm>
              </p:grpSpPr>
              <p:pic>
                <p:nvPicPr>
                  <p:cNvPr id="33" name="Imagem 32">
                    <a:extLst>
                      <a:ext uri="{FF2B5EF4-FFF2-40B4-BE49-F238E27FC236}">
                        <a16:creationId xmlns:a16="http://schemas.microsoft.com/office/drawing/2014/main" id="{AB65B411-D59F-4396-9BBA-82B2BF26F0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7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205176" y="4243594"/>
                    <a:ext cx="304345" cy="768047"/>
                  </a:xfrm>
                  <a:prstGeom prst="rect">
                    <a:avLst/>
                  </a:prstGeom>
                </p:spPr>
              </p:pic>
              <p:pic>
                <p:nvPicPr>
                  <p:cNvPr id="34" name="Imagem 33">
                    <a:extLst>
                      <a:ext uri="{FF2B5EF4-FFF2-40B4-BE49-F238E27FC236}">
                        <a16:creationId xmlns:a16="http://schemas.microsoft.com/office/drawing/2014/main" id="{4F46CCF4-C689-407D-9E8C-0DFCE84FF21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8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240637" y="4243596"/>
                    <a:ext cx="543874" cy="770343"/>
                  </a:xfrm>
                  <a:prstGeom prst="rect">
                    <a:avLst/>
                  </a:prstGeom>
                </p:spPr>
              </p:pic>
              <p:pic>
                <p:nvPicPr>
                  <p:cNvPr id="35" name="Imagem 34">
                    <a:extLst>
                      <a:ext uri="{FF2B5EF4-FFF2-40B4-BE49-F238E27FC236}">
                        <a16:creationId xmlns:a16="http://schemas.microsoft.com/office/drawing/2014/main" id="{203739D4-A602-43D8-BE3F-4DFD6F11E32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8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112184" y="4243596"/>
                    <a:ext cx="543874" cy="770343"/>
                  </a:xfrm>
                  <a:prstGeom prst="rect">
                    <a:avLst/>
                  </a:prstGeom>
                </p:spPr>
              </p:pic>
              <p:pic>
                <p:nvPicPr>
                  <p:cNvPr id="36" name="Imagem 35">
                    <a:extLst>
                      <a:ext uri="{FF2B5EF4-FFF2-40B4-BE49-F238E27FC236}">
                        <a16:creationId xmlns:a16="http://schemas.microsoft.com/office/drawing/2014/main" id="{852380F1-1FB6-4826-942C-B5DC1EC52A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8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754385" y="4245365"/>
                    <a:ext cx="543874" cy="768572"/>
                  </a:xfrm>
                  <a:prstGeom prst="rect">
                    <a:avLst/>
                  </a:prstGeom>
                </p:spPr>
              </p:pic>
              <p:pic>
                <p:nvPicPr>
                  <p:cNvPr id="37" name="Imagem 36">
                    <a:extLst>
                      <a:ext uri="{FF2B5EF4-FFF2-40B4-BE49-F238E27FC236}">
                        <a16:creationId xmlns:a16="http://schemas.microsoft.com/office/drawing/2014/main" id="{E862681C-3127-4EF9-AC3B-30AEEC30D75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8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396590" y="4245365"/>
                    <a:ext cx="543874" cy="768574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32" name="CaixaDeTexto 31">
                  <a:extLst>
                    <a:ext uri="{FF2B5EF4-FFF2-40B4-BE49-F238E27FC236}">
                      <a16:creationId xmlns:a16="http://schemas.microsoft.com/office/drawing/2014/main" id="{0164E4C3-8093-4856-8F6D-155F3BD4554D}"/>
                    </a:ext>
                  </a:extLst>
                </p:cNvPr>
                <p:cNvSpPr txBox="1"/>
                <p:nvPr/>
              </p:nvSpPr>
              <p:spPr>
                <a:xfrm>
                  <a:off x="4565573" y="1498626"/>
                  <a:ext cx="526188" cy="1487036"/>
                </a:xfrm>
                <a:prstGeom prst="rect">
                  <a:avLst/>
                </a:prstGeom>
                <a:noFill/>
              </p:spPr>
              <p:txBody>
                <a:bodyPr wrap="none" rtlCol="0" anchor="t">
                  <a:spAutoFit/>
                </a:bodyPr>
                <a:lstStyle/>
                <a:p>
                  <a:pPr lvl="0" defTabSz="457200">
                    <a:defRPr/>
                  </a:pPr>
                  <a:r>
                    <a:rPr lang="fr-FR" sz="5400">
                      <a:solidFill>
                        <a:srgbClr val="1DACFC"/>
                      </a:solidFill>
                      <a:ea typeface="Helvetica Neue" charset="0"/>
                      <a:cs typeface="Helvetica Neue" charset="0"/>
                    </a:rPr>
                    <a:t>.</a:t>
                  </a:r>
                  <a:endParaRPr lang="fr-FR" sz="1600">
                    <a:solidFill>
                      <a:srgbClr val="1DACFC"/>
                    </a:solidFill>
                    <a:ea typeface="Helvetica Neue" charset="0"/>
                    <a:cs typeface="Helvetica Neue" charset="0"/>
                  </a:endParaRPr>
                </a:p>
              </p:txBody>
            </p:sp>
          </p:grpSp>
          <p:pic>
            <p:nvPicPr>
              <p:cNvPr id="30" name="Imagem 29">
                <a:extLst>
                  <a:ext uri="{FF2B5EF4-FFF2-40B4-BE49-F238E27FC236}">
                    <a16:creationId xmlns:a16="http://schemas.microsoft.com/office/drawing/2014/main" id="{EEB61386-C770-412F-93F0-40CE400472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82433" y="1802960"/>
                <a:ext cx="285980" cy="424881"/>
              </a:xfrm>
              <a:prstGeom prst="rect">
                <a:avLst/>
              </a:prstGeom>
            </p:spPr>
          </p:pic>
        </p:grpSp>
        <p:grpSp>
          <p:nvGrpSpPr>
            <p:cNvPr id="38" name="Agrupar 37">
              <a:extLst>
                <a:ext uri="{FF2B5EF4-FFF2-40B4-BE49-F238E27FC236}">
                  <a16:creationId xmlns:a16="http://schemas.microsoft.com/office/drawing/2014/main" id="{27DD0429-DC4C-4C1F-81EB-498A91EF44BA}"/>
                </a:ext>
              </a:extLst>
            </p:cNvPr>
            <p:cNvGrpSpPr/>
            <p:nvPr/>
          </p:nvGrpSpPr>
          <p:grpSpPr>
            <a:xfrm>
              <a:off x="11010103" y="4521942"/>
              <a:ext cx="707851" cy="233025"/>
              <a:chOff x="11010103" y="4521942"/>
              <a:chExt cx="707851" cy="233025"/>
            </a:xfrm>
          </p:grpSpPr>
          <p:grpSp>
            <p:nvGrpSpPr>
              <p:cNvPr id="39" name="Grupo 127">
                <a:extLst>
                  <a:ext uri="{FF2B5EF4-FFF2-40B4-BE49-F238E27FC236}">
                    <a16:creationId xmlns:a16="http://schemas.microsoft.com/office/drawing/2014/main" id="{8B67D1FE-B977-4710-A601-3A5EC570158D}"/>
                  </a:ext>
                </a:extLst>
              </p:cNvPr>
              <p:cNvGrpSpPr/>
              <p:nvPr/>
            </p:nvGrpSpPr>
            <p:grpSpPr>
              <a:xfrm>
                <a:off x="11010103" y="4524628"/>
                <a:ext cx="707851" cy="230339"/>
                <a:chOff x="1205176" y="4218746"/>
                <a:chExt cx="2221540" cy="795193"/>
              </a:xfrm>
            </p:grpSpPr>
            <p:pic>
              <p:nvPicPr>
                <p:cNvPr id="41" name="Imagem 40">
                  <a:extLst>
                    <a:ext uri="{FF2B5EF4-FFF2-40B4-BE49-F238E27FC236}">
                      <a16:creationId xmlns:a16="http://schemas.microsoft.com/office/drawing/2014/main" id="{1BD855DC-E292-451F-B5C1-0AC8B006E31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05176" y="4245367"/>
                  <a:ext cx="304345" cy="766274"/>
                </a:xfrm>
                <a:prstGeom prst="rect">
                  <a:avLst/>
                </a:prstGeom>
              </p:spPr>
            </p:pic>
            <p:pic>
              <p:nvPicPr>
                <p:cNvPr id="42" name="Imagem 41">
                  <a:extLst>
                    <a:ext uri="{FF2B5EF4-FFF2-40B4-BE49-F238E27FC236}">
                      <a16:creationId xmlns:a16="http://schemas.microsoft.com/office/drawing/2014/main" id="{84B39825-C571-4FBC-8B7D-367F999DD51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40635" y="4218746"/>
                  <a:ext cx="543878" cy="795193"/>
                </a:xfrm>
                <a:prstGeom prst="rect">
                  <a:avLst/>
                </a:prstGeom>
              </p:spPr>
            </p:pic>
            <p:pic>
              <p:nvPicPr>
                <p:cNvPr id="43" name="Imagem 42">
                  <a:extLst>
                    <a:ext uri="{FF2B5EF4-FFF2-40B4-BE49-F238E27FC236}">
                      <a16:creationId xmlns:a16="http://schemas.microsoft.com/office/drawing/2014/main" id="{F2243138-0EFD-465C-9F69-1E34DB384A2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82838" y="4218746"/>
                  <a:ext cx="543878" cy="795193"/>
                </a:xfrm>
                <a:prstGeom prst="rect">
                  <a:avLst/>
                </a:prstGeom>
              </p:spPr>
            </p:pic>
          </p:grpSp>
          <p:pic>
            <p:nvPicPr>
              <p:cNvPr id="40" name="Imagem 39">
                <a:extLst>
                  <a:ext uri="{FF2B5EF4-FFF2-40B4-BE49-F238E27FC236}">
                    <a16:creationId xmlns:a16="http://schemas.microsoft.com/office/drawing/2014/main" id="{3606D09A-89E7-4B49-A021-553E1ABD66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200577" y="4521942"/>
                <a:ext cx="96974" cy="221962"/>
              </a:xfrm>
              <a:prstGeom prst="rect">
                <a:avLst/>
              </a:prstGeom>
            </p:spPr>
          </p:pic>
        </p:grpSp>
        <p:sp>
          <p:nvSpPr>
            <p:cNvPr id="44" name="CaixaDeTexto 43">
              <a:extLst>
                <a:ext uri="{FF2B5EF4-FFF2-40B4-BE49-F238E27FC236}">
                  <a16:creationId xmlns:a16="http://schemas.microsoft.com/office/drawing/2014/main" id="{06D8897E-6FC0-4E82-8109-7E30F5CD8D93}"/>
                </a:ext>
              </a:extLst>
            </p:cNvPr>
            <p:cNvSpPr txBox="1"/>
            <p:nvPr/>
          </p:nvSpPr>
          <p:spPr>
            <a:xfrm>
              <a:off x="11041289" y="4365013"/>
              <a:ext cx="2760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80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.</a:t>
              </a:r>
            </a:p>
          </p:txBody>
        </p:sp>
        <p:grpSp>
          <p:nvGrpSpPr>
            <p:cNvPr id="45" name="Grupo 58">
              <a:extLst>
                <a:ext uri="{FF2B5EF4-FFF2-40B4-BE49-F238E27FC236}">
                  <a16:creationId xmlns:a16="http://schemas.microsoft.com/office/drawing/2014/main" id="{17A82627-2D11-4903-A0E3-F9B06FE18D4F}"/>
                </a:ext>
              </a:extLst>
            </p:cNvPr>
            <p:cNvGrpSpPr/>
            <p:nvPr/>
          </p:nvGrpSpPr>
          <p:grpSpPr>
            <a:xfrm>
              <a:off x="9415666" y="4455682"/>
              <a:ext cx="1426676" cy="1008693"/>
              <a:chOff x="8313948" y="4096861"/>
              <a:chExt cx="1426676" cy="1008693"/>
            </a:xfrm>
          </p:grpSpPr>
          <p:sp>
            <p:nvSpPr>
              <p:cNvPr id="46" name="CaixaDeTexto 45">
                <a:extLst>
                  <a:ext uri="{FF2B5EF4-FFF2-40B4-BE49-F238E27FC236}">
                    <a16:creationId xmlns:a16="http://schemas.microsoft.com/office/drawing/2014/main" id="{432201E3-F407-49F7-AC42-63877023052A}"/>
                  </a:ext>
                </a:extLst>
              </p:cNvPr>
              <p:cNvSpPr txBox="1"/>
              <p:nvPr/>
            </p:nvSpPr>
            <p:spPr>
              <a:xfrm>
                <a:off x="8576115" y="4600901"/>
                <a:ext cx="878446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pt-BR" sz="1400" b="1">
                    <a:solidFill>
                      <a:schemeClr val="accent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 MILHÕES</a:t>
                </a:r>
              </a:p>
            </p:txBody>
          </p:sp>
          <p:sp>
            <p:nvSpPr>
              <p:cNvPr id="47" name="CaixaDeTexto 46">
                <a:extLst>
                  <a:ext uri="{FF2B5EF4-FFF2-40B4-BE49-F238E27FC236}">
                    <a16:creationId xmlns:a16="http://schemas.microsoft.com/office/drawing/2014/main" id="{D038C9A2-1DCD-446D-AB83-A6989B9C026F}"/>
                  </a:ext>
                </a:extLst>
              </p:cNvPr>
              <p:cNvSpPr txBox="1"/>
              <p:nvPr/>
            </p:nvSpPr>
            <p:spPr>
              <a:xfrm>
                <a:off x="8313948" y="4805458"/>
                <a:ext cx="1426676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pt-BR" sz="1000">
                    <a:solidFill>
                      <a:schemeClr val="accent1"/>
                    </a:solidFill>
                    <a:latin typeface="Helvetica Neue Medium" charset="0"/>
                    <a:ea typeface="Helvetica Neue Medium" charset="0"/>
                    <a:cs typeface="Helvetica Neue Medium" charset="0"/>
                  </a:rPr>
                  <a:t>de clientes</a:t>
                </a:r>
              </a:p>
            </p:txBody>
          </p:sp>
          <p:sp>
            <p:nvSpPr>
              <p:cNvPr id="48" name="CaixaDeTexto 47">
                <a:extLst>
                  <a:ext uri="{FF2B5EF4-FFF2-40B4-BE49-F238E27FC236}">
                    <a16:creationId xmlns:a16="http://schemas.microsoft.com/office/drawing/2014/main" id="{7C9153F2-A5F6-4A40-9B05-A451DA45BE23}"/>
                  </a:ext>
                </a:extLst>
              </p:cNvPr>
              <p:cNvSpPr txBox="1"/>
              <p:nvPr/>
            </p:nvSpPr>
            <p:spPr>
              <a:xfrm>
                <a:off x="8313948" y="4951666"/>
                <a:ext cx="1426676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pt-BR" sz="1000">
                    <a:solidFill>
                      <a:schemeClr val="accent1"/>
                    </a:solidFill>
                    <a:latin typeface="Helvetica Neue Medium" charset="0"/>
                    <a:ea typeface="Helvetica Neue Medium" charset="0"/>
                    <a:cs typeface="Helvetica Neue Medium" charset="0"/>
                  </a:rPr>
                  <a:t>atendidos</a:t>
                </a:r>
              </a:p>
            </p:txBody>
          </p:sp>
          <p:sp>
            <p:nvSpPr>
              <p:cNvPr id="49" name="CaixaDeTexto 48">
                <a:extLst>
                  <a:ext uri="{FF2B5EF4-FFF2-40B4-BE49-F238E27FC236}">
                    <a16:creationId xmlns:a16="http://schemas.microsoft.com/office/drawing/2014/main" id="{D6BD56C4-611E-4D22-B003-951C6AE9A73D}"/>
                  </a:ext>
                </a:extLst>
              </p:cNvPr>
              <p:cNvSpPr txBox="1"/>
              <p:nvPr/>
            </p:nvSpPr>
            <p:spPr>
              <a:xfrm>
                <a:off x="8313948" y="4096861"/>
                <a:ext cx="142667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pt-BR" sz="1200">
                    <a:solidFill>
                      <a:schemeClr val="accent1"/>
                    </a:solidFill>
                    <a:latin typeface="Helvetica Neue Medium" charset="0"/>
                    <a:ea typeface="Helvetica Neue Medium" charset="0"/>
                    <a:cs typeface="Helvetica Neue Medium" charset="0"/>
                  </a:rPr>
                  <a:t>Mais de</a:t>
                </a:r>
              </a:p>
            </p:txBody>
          </p:sp>
        </p:grpSp>
        <p:grpSp>
          <p:nvGrpSpPr>
            <p:cNvPr id="50" name="Grupo 127">
              <a:extLst>
                <a:ext uri="{FF2B5EF4-FFF2-40B4-BE49-F238E27FC236}">
                  <a16:creationId xmlns:a16="http://schemas.microsoft.com/office/drawing/2014/main" id="{9FE8489B-80DA-4EC2-907C-2B072A178916}"/>
                </a:ext>
              </a:extLst>
            </p:cNvPr>
            <p:cNvGrpSpPr/>
            <p:nvPr/>
          </p:nvGrpSpPr>
          <p:grpSpPr>
            <a:xfrm>
              <a:off x="9946962" y="4678820"/>
              <a:ext cx="337465" cy="223190"/>
              <a:chOff x="2836932" y="4240098"/>
              <a:chExt cx="1059109" cy="770516"/>
            </a:xfrm>
          </p:grpSpPr>
          <p:pic>
            <p:nvPicPr>
              <p:cNvPr id="51" name="Imagem 50">
                <a:extLst>
                  <a:ext uri="{FF2B5EF4-FFF2-40B4-BE49-F238E27FC236}">
                    <a16:creationId xmlns:a16="http://schemas.microsoft.com/office/drawing/2014/main" id="{F6677638-8829-49F4-BDBB-E5947E1DEC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36932" y="4272007"/>
                <a:ext cx="491979" cy="738607"/>
              </a:xfrm>
              <a:prstGeom prst="rect">
                <a:avLst/>
              </a:prstGeom>
            </p:spPr>
          </p:pic>
          <p:pic>
            <p:nvPicPr>
              <p:cNvPr id="52" name="Imagem 51">
                <a:extLst>
                  <a:ext uri="{FF2B5EF4-FFF2-40B4-BE49-F238E27FC236}">
                    <a16:creationId xmlns:a16="http://schemas.microsoft.com/office/drawing/2014/main" id="{6396E393-4475-4FB7-9581-8D09178ABF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376019" y="4240098"/>
                <a:ext cx="520022" cy="770513"/>
              </a:xfrm>
              <a:prstGeom prst="rect">
                <a:avLst/>
              </a:prstGeom>
            </p:spPr>
          </p:pic>
        </p:grpSp>
      </p:grpSp>
      <p:sp>
        <p:nvSpPr>
          <p:cNvPr id="55" name="Espaço Reservado para Número de Slide 4">
            <a:extLst>
              <a:ext uri="{FF2B5EF4-FFF2-40B4-BE49-F238E27FC236}">
                <a16:creationId xmlns:a16="http://schemas.microsoft.com/office/drawing/2014/main" id="{9DCCDE17-72E3-4DAD-AC31-3BCB85A2EFB2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rgbClr val="3333CC"/>
                </a:solidFill>
              </a:rPr>
              <a:pPr algn="r"/>
              <a:t>4</a:t>
            </a:fld>
            <a:endParaRPr lang="fr-FR" sz="1200" b="1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52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226641" y="2348393"/>
            <a:ext cx="3741585" cy="793340"/>
            <a:chOff x="-430308" y="2900355"/>
            <a:chExt cx="3741585" cy="793340"/>
          </a:xfrm>
        </p:grpSpPr>
        <p:sp>
          <p:nvSpPr>
            <p:cNvPr id="46" name="Retângulo Arredondado 45"/>
            <p:cNvSpPr/>
            <p:nvPr/>
          </p:nvSpPr>
          <p:spPr>
            <a:xfrm rot="10800000">
              <a:off x="-430308" y="2900355"/>
              <a:ext cx="3741584" cy="79334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9" name="ZoneTexte 33">
              <a:extLst>
                <a:ext uri="{FF2B5EF4-FFF2-40B4-BE49-F238E27FC236}">
                  <a16:creationId xmlns:a16="http://schemas.microsoft.com/office/drawing/2014/main" id="{4699625D-A9D7-49E0-9266-F9B3FF23EC3D}"/>
                </a:ext>
              </a:extLst>
            </p:cNvPr>
            <p:cNvSpPr txBox="1"/>
            <p:nvPr/>
          </p:nvSpPr>
          <p:spPr>
            <a:xfrm>
              <a:off x="680484" y="3131498"/>
              <a:ext cx="263079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457200">
                <a:defRPr/>
              </a:pPr>
              <a:r>
                <a:rPr lang="pt-BR" sz="1600" b="1">
                  <a:solidFill>
                    <a:schemeClr val="bg1"/>
                  </a:solidFill>
                  <a:latin typeface="Helvetica Neue"/>
                  <a:cs typeface="Arial"/>
                </a:rPr>
                <a:t>Descarbonização</a:t>
              </a:r>
            </a:p>
          </p:txBody>
        </p:sp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3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9896" y="2999891"/>
              <a:ext cx="561175" cy="561175"/>
            </a:xfrm>
            <a:prstGeom prst="rect">
              <a:avLst/>
            </a:prstGeom>
          </p:spPr>
        </p:pic>
      </p:grpSp>
      <p:grpSp>
        <p:nvGrpSpPr>
          <p:cNvPr id="5" name="Grupo 4"/>
          <p:cNvGrpSpPr/>
          <p:nvPr/>
        </p:nvGrpSpPr>
        <p:grpSpPr>
          <a:xfrm>
            <a:off x="226643" y="3326751"/>
            <a:ext cx="3741582" cy="793340"/>
            <a:chOff x="-430306" y="3878713"/>
            <a:chExt cx="3741582" cy="793340"/>
          </a:xfrm>
        </p:grpSpPr>
        <p:sp>
          <p:nvSpPr>
            <p:cNvPr id="58" name="Retângulo Arredondado 57"/>
            <p:cNvSpPr/>
            <p:nvPr/>
          </p:nvSpPr>
          <p:spPr>
            <a:xfrm rot="10800000">
              <a:off x="-430306" y="3878713"/>
              <a:ext cx="3741582" cy="793340"/>
            </a:xfrm>
            <a:prstGeom prst="roundRect">
              <a:avLst>
                <a:gd name="adj" fmla="val 50000"/>
              </a:avLst>
            </a:prstGeom>
            <a:gradFill>
              <a:gsLst>
                <a:gs pos="35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2" name="ZoneTexte 33">
              <a:extLst>
                <a:ext uri="{FF2B5EF4-FFF2-40B4-BE49-F238E27FC236}">
                  <a16:creationId xmlns:a16="http://schemas.microsoft.com/office/drawing/2014/main" id="{4699625D-A9D7-49E0-9266-F9B3FF23EC3D}"/>
                </a:ext>
              </a:extLst>
            </p:cNvPr>
            <p:cNvSpPr txBox="1"/>
            <p:nvPr/>
          </p:nvSpPr>
          <p:spPr>
            <a:xfrm>
              <a:off x="493949" y="4093475"/>
              <a:ext cx="263079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457200">
                <a:defRPr/>
              </a:pPr>
              <a:r>
                <a:rPr lang="pt-BR" sz="1600" b="1">
                  <a:solidFill>
                    <a:schemeClr val="bg1"/>
                  </a:solidFill>
                  <a:latin typeface="Helvetica Neue"/>
                  <a:cs typeface="Arial"/>
                </a:rPr>
                <a:t>Digitalização</a:t>
              </a:r>
            </a:p>
          </p:txBody>
        </p:sp>
        <p:pic>
          <p:nvPicPr>
            <p:cNvPr id="94" name="Imagem 93"/>
            <p:cNvPicPr>
              <a:picLocks noChangeAspect="1"/>
            </p:cNvPicPr>
            <p:nvPr/>
          </p:nvPicPr>
          <p:blipFill>
            <a:blip r:embed="rId4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837" y="3949309"/>
              <a:ext cx="617293" cy="617293"/>
            </a:xfrm>
            <a:prstGeom prst="rect">
              <a:avLst/>
            </a:prstGeom>
          </p:spPr>
        </p:pic>
      </p:grpSp>
      <p:grpSp>
        <p:nvGrpSpPr>
          <p:cNvPr id="6" name="Grupo 5"/>
          <p:cNvGrpSpPr/>
          <p:nvPr/>
        </p:nvGrpSpPr>
        <p:grpSpPr>
          <a:xfrm>
            <a:off x="226643" y="4307474"/>
            <a:ext cx="3775855" cy="793340"/>
            <a:chOff x="-430306" y="4859436"/>
            <a:chExt cx="3775855" cy="793340"/>
          </a:xfrm>
        </p:grpSpPr>
        <p:sp>
          <p:nvSpPr>
            <p:cNvPr id="62" name="Retângulo Arredondado 61"/>
            <p:cNvSpPr/>
            <p:nvPr/>
          </p:nvSpPr>
          <p:spPr>
            <a:xfrm rot="10800000">
              <a:off x="-430306" y="4859436"/>
              <a:ext cx="3741582" cy="793340"/>
            </a:xfrm>
            <a:prstGeom prst="roundRect">
              <a:avLst>
                <a:gd name="adj" fmla="val 50000"/>
              </a:avLst>
            </a:prstGeom>
            <a:gradFill>
              <a:gsLst>
                <a:gs pos="35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5" name="Imagem 94"/>
            <p:cNvPicPr>
              <a:picLocks noChangeAspect="1"/>
            </p:cNvPicPr>
            <p:nvPr/>
          </p:nvPicPr>
          <p:blipFill>
            <a:blip r:embed="rId6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568" y="4882643"/>
              <a:ext cx="745828" cy="746924"/>
            </a:xfrm>
            <a:prstGeom prst="rect">
              <a:avLst/>
            </a:prstGeom>
          </p:spPr>
        </p:pic>
        <p:sp>
          <p:nvSpPr>
            <p:cNvPr id="96" name="ZoneTexte 33">
              <a:extLst>
                <a:ext uri="{FF2B5EF4-FFF2-40B4-BE49-F238E27FC236}">
                  <a16:creationId xmlns:a16="http://schemas.microsoft.com/office/drawing/2014/main" id="{4699625D-A9D7-49E0-9266-F9B3FF23EC3D}"/>
                </a:ext>
              </a:extLst>
            </p:cNvPr>
            <p:cNvSpPr txBox="1"/>
            <p:nvPr/>
          </p:nvSpPr>
          <p:spPr>
            <a:xfrm>
              <a:off x="714756" y="5086655"/>
              <a:ext cx="263079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457200">
                <a:defRPr/>
              </a:pPr>
              <a:r>
                <a:rPr lang="pt-BR" sz="1600" b="1">
                  <a:solidFill>
                    <a:schemeClr val="bg1"/>
                  </a:solidFill>
                  <a:latin typeface="Helvetica Neue"/>
                  <a:cs typeface="Arial"/>
                </a:rPr>
                <a:t>Descentralização</a:t>
              </a:r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4415271" y="1410802"/>
            <a:ext cx="2183486" cy="4478723"/>
            <a:chOff x="4852898" y="1186866"/>
            <a:chExt cx="2401835" cy="4926595"/>
          </a:xfrm>
        </p:grpSpPr>
        <p:grpSp>
          <p:nvGrpSpPr>
            <p:cNvPr id="7" name="Grupo 6"/>
            <p:cNvGrpSpPr/>
            <p:nvPr/>
          </p:nvGrpSpPr>
          <p:grpSpPr>
            <a:xfrm>
              <a:off x="4852898" y="1186866"/>
              <a:ext cx="2401835" cy="4926595"/>
              <a:chOff x="4852898" y="1186866"/>
              <a:chExt cx="2401835" cy="4926595"/>
            </a:xfrm>
          </p:grpSpPr>
          <p:sp>
            <p:nvSpPr>
              <p:cNvPr id="107" name="Retângulo Arredondado 106"/>
              <p:cNvSpPr/>
              <p:nvPr/>
            </p:nvSpPr>
            <p:spPr>
              <a:xfrm rot="16200000">
                <a:off x="3590518" y="2449246"/>
                <a:ext cx="4926595" cy="2401835"/>
              </a:xfrm>
              <a:prstGeom prst="roundRect">
                <a:avLst>
                  <a:gd name="adj" fmla="val 44712"/>
                </a:avLst>
              </a:prstGeom>
              <a:gradFill>
                <a:gsLst>
                  <a:gs pos="35000">
                    <a:schemeClr val="bg1"/>
                  </a:gs>
                  <a:gs pos="100000">
                    <a:schemeClr val="bg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108" name="Grupo 107"/>
              <p:cNvGrpSpPr/>
              <p:nvPr/>
            </p:nvGrpSpPr>
            <p:grpSpPr>
              <a:xfrm>
                <a:off x="5637152" y="1521508"/>
                <a:ext cx="831273" cy="831273"/>
                <a:chOff x="7596003" y="2044925"/>
                <a:chExt cx="831273" cy="831273"/>
              </a:xfrm>
            </p:grpSpPr>
            <p:sp>
              <p:nvSpPr>
                <p:cNvPr id="109" name="Oval 108"/>
                <p:cNvSpPr/>
                <p:nvPr/>
              </p:nvSpPr>
              <p:spPr>
                <a:xfrm>
                  <a:off x="7596003" y="2044925"/>
                  <a:ext cx="831273" cy="831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  <p:pic>
              <p:nvPicPr>
                <p:cNvPr id="110" name="Imagem 109"/>
                <p:cNvPicPr>
                  <a:picLocks noChangeAspect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44009" y="2093757"/>
                  <a:ext cx="726176" cy="726176"/>
                </a:xfrm>
                <a:prstGeom prst="rect">
                  <a:avLst/>
                </a:prstGeom>
              </p:spPr>
            </p:pic>
          </p:grpSp>
          <p:sp>
            <p:nvSpPr>
              <p:cNvPr id="111" name="Retângulo 110"/>
              <p:cNvSpPr/>
              <p:nvPr/>
            </p:nvSpPr>
            <p:spPr>
              <a:xfrm>
                <a:off x="5223472" y="2560238"/>
                <a:ext cx="1658635" cy="541687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pt-BR" sz="13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SOLUÇÕES</a:t>
                </a:r>
              </a:p>
              <a:p>
                <a:pPr algn="ctr"/>
                <a:r>
                  <a:rPr lang="pt-BR" sz="13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PARA CLIENTES</a:t>
                </a: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5589541" y="1479944"/>
                <a:ext cx="914400" cy="914400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113" name="Retângulo Arredondado 112"/>
              <p:cNvSpPr/>
              <p:nvPr/>
            </p:nvSpPr>
            <p:spPr>
              <a:xfrm>
                <a:off x="4905499" y="3234709"/>
                <a:ext cx="2233914" cy="473510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100" b="1">
                    <a:solidFill>
                      <a:schemeClr val="accent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Eficiência Energética e Soluções Integradas</a:t>
                </a:r>
              </a:p>
            </p:txBody>
          </p:sp>
          <p:sp>
            <p:nvSpPr>
              <p:cNvPr id="114" name="Retângulo Arredondado 113"/>
              <p:cNvSpPr/>
              <p:nvPr/>
            </p:nvSpPr>
            <p:spPr>
              <a:xfrm>
                <a:off x="4905499" y="3770656"/>
                <a:ext cx="2233914" cy="473510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100" b="1" dirty="0">
                    <a:solidFill>
                      <a:schemeClr val="accent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Redes de refrigeração e aquecimento</a:t>
                </a:r>
              </a:p>
            </p:txBody>
          </p:sp>
          <p:sp>
            <p:nvSpPr>
              <p:cNvPr id="115" name="Retângulo Arredondado 114"/>
              <p:cNvSpPr/>
              <p:nvPr/>
            </p:nvSpPr>
            <p:spPr>
              <a:xfrm>
                <a:off x="4905499" y="4253861"/>
                <a:ext cx="2233914" cy="473510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100" b="1">
                    <a:solidFill>
                      <a:schemeClr val="accent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Mercado Livre de Energia</a:t>
                </a:r>
              </a:p>
            </p:txBody>
          </p:sp>
          <p:sp>
            <p:nvSpPr>
              <p:cNvPr id="116" name="Retângulo Arredondado 115"/>
              <p:cNvSpPr/>
              <p:nvPr/>
            </p:nvSpPr>
            <p:spPr>
              <a:xfrm>
                <a:off x="4905499" y="4772369"/>
                <a:ext cx="2233914" cy="473510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100" b="1">
                    <a:solidFill>
                      <a:schemeClr val="accent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Geração Descentralizada</a:t>
                </a:r>
              </a:p>
            </p:txBody>
          </p:sp>
          <p:sp>
            <p:nvSpPr>
              <p:cNvPr id="117" name="Retângulo Arredondado 116"/>
              <p:cNvSpPr/>
              <p:nvPr/>
            </p:nvSpPr>
            <p:spPr>
              <a:xfrm>
                <a:off x="4905499" y="5302452"/>
                <a:ext cx="2233914" cy="473510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100" b="1" dirty="0" err="1">
                    <a:solidFill>
                      <a:schemeClr val="accent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Smart</a:t>
                </a:r>
                <a:r>
                  <a:rPr lang="pt-BR" sz="1100" b="1" dirty="0">
                    <a:solidFill>
                      <a:schemeClr val="accent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 </a:t>
                </a:r>
                <a:r>
                  <a:rPr lang="pt-BR" sz="1100" b="1" dirty="0" err="1">
                    <a:solidFill>
                      <a:schemeClr val="accent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Cities</a:t>
                </a:r>
                <a:r>
                  <a:rPr lang="pt-BR" sz="1100" b="1" dirty="0">
                    <a:solidFill>
                      <a:schemeClr val="accent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 e</a:t>
                </a:r>
              </a:p>
              <a:p>
                <a:pPr algn="ctr"/>
                <a:r>
                  <a:rPr lang="pt-BR" sz="1100" b="1" dirty="0">
                    <a:solidFill>
                      <a:schemeClr val="accent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Clusters Inteligentes</a:t>
                </a:r>
              </a:p>
            </p:txBody>
          </p:sp>
        </p:grpSp>
        <p:cxnSp>
          <p:nvCxnSpPr>
            <p:cNvPr id="9" name="Conector Reto 8"/>
            <p:cNvCxnSpPr/>
            <p:nvPr/>
          </p:nvCxnSpPr>
          <p:spPr>
            <a:xfrm>
              <a:off x="5155363" y="3785914"/>
              <a:ext cx="177563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ector Reto 117"/>
            <p:cNvCxnSpPr/>
            <p:nvPr/>
          </p:nvCxnSpPr>
          <p:spPr>
            <a:xfrm>
              <a:off x="5155362" y="4268761"/>
              <a:ext cx="177563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Conector Reto 118"/>
            <p:cNvCxnSpPr/>
            <p:nvPr/>
          </p:nvCxnSpPr>
          <p:spPr>
            <a:xfrm>
              <a:off x="5155361" y="4751608"/>
              <a:ext cx="177563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ector Reto 119"/>
            <p:cNvCxnSpPr/>
            <p:nvPr/>
          </p:nvCxnSpPr>
          <p:spPr>
            <a:xfrm>
              <a:off x="5155360" y="5234455"/>
              <a:ext cx="177563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upo 11"/>
          <p:cNvGrpSpPr/>
          <p:nvPr/>
        </p:nvGrpSpPr>
        <p:grpSpPr>
          <a:xfrm>
            <a:off x="6838059" y="1410801"/>
            <a:ext cx="2183486" cy="4478723"/>
            <a:chOff x="6999817" y="1410801"/>
            <a:chExt cx="2183486" cy="4478723"/>
          </a:xfrm>
        </p:grpSpPr>
        <p:sp>
          <p:nvSpPr>
            <p:cNvPr id="131" name="Retângulo Arredondado 130"/>
            <p:cNvSpPr/>
            <p:nvPr/>
          </p:nvSpPr>
          <p:spPr>
            <a:xfrm rot="16200000">
              <a:off x="5852198" y="2558420"/>
              <a:ext cx="4478723" cy="2183486"/>
            </a:xfrm>
            <a:prstGeom prst="roundRect">
              <a:avLst>
                <a:gd name="adj" fmla="val 44712"/>
              </a:avLst>
            </a:prstGeom>
            <a:gradFill>
              <a:gsLst>
                <a:gs pos="35000">
                  <a:schemeClr val="bg1"/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123" name="Grupo 122"/>
            <p:cNvGrpSpPr/>
            <p:nvPr/>
          </p:nvGrpSpPr>
          <p:grpSpPr>
            <a:xfrm>
              <a:off x="7716761" y="1715022"/>
              <a:ext cx="755703" cy="755703"/>
              <a:chOff x="7596001" y="2044925"/>
              <a:chExt cx="831273" cy="831273"/>
            </a:xfrm>
            <a:gradFill>
              <a:gsLst>
                <a:gs pos="100000">
                  <a:srgbClr val="1AAF54"/>
                </a:gs>
                <a:gs pos="0">
                  <a:srgbClr val="94CE58"/>
                </a:gs>
              </a:gsLst>
              <a:lin ang="5400000" scaled="0"/>
            </a:gradFill>
          </p:grpSpPr>
          <p:sp>
            <p:nvSpPr>
              <p:cNvPr id="124" name="Oval 123"/>
              <p:cNvSpPr/>
              <p:nvPr/>
            </p:nvSpPr>
            <p:spPr>
              <a:xfrm>
                <a:off x="7596001" y="2044925"/>
                <a:ext cx="831273" cy="831273"/>
              </a:xfrm>
              <a:prstGeom prst="ellipse">
                <a:avLst/>
              </a:prstGeom>
              <a:gradFill>
                <a:gsLst>
                  <a:gs pos="99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25" name="Imagem 124"/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09312" y="2146039"/>
                <a:ext cx="595564" cy="60014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26" name="Retângulo Arredondado 125"/>
            <p:cNvSpPr/>
            <p:nvPr/>
          </p:nvSpPr>
          <p:spPr>
            <a:xfrm>
              <a:off x="7171796" y="3568458"/>
              <a:ext cx="1846210" cy="32341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>
                  <a:solidFill>
                    <a:schemeClr val="accent1"/>
                  </a:solidFill>
                  <a:latin typeface="Helvetica Neue" charset="0"/>
                  <a:ea typeface="Helvetica Neue" charset="0"/>
                  <a:cs typeface="Helvetica Neue" charset="0"/>
                </a:rPr>
                <a:t>Gás Natural, Biogás e Hidrogênio</a:t>
              </a:r>
            </a:p>
          </p:txBody>
        </p:sp>
        <p:sp>
          <p:nvSpPr>
            <p:cNvPr id="127" name="Retângulo Arredondado 126"/>
            <p:cNvSpPr/>
            <p:nvPr/>
          </p:nvSpPr>
          <p:spPr>
            <a:xfrm>
              <a:off x="7325355" y="4127165"/>
              <a:ext cx="1525794" cy="32341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>
                  <a:solidFill>
                    <a:schemeClr val="accent1"/>
                  </a:solidFill>
                  <a:latin typeface="Helvetica Neue" charset="0"/>
                  <a:ea typeface="Helvetica Neue" charset="0"/>
                  <a:cs typeface="Helvetica Neue" charset="0"/>
                </a:rPr>
                <a:t>Hidrelétrica</a:t>
              </a:r>
            </a:p>
          </p:txBody>
        </p:sp>
        <p:sp>
          <p:nvSpPr>
            <p:cNvPr id="128" name="Retângulo Arredondado 127"/>
            <p:cNvSpPr/>
            <p:nvPr/>
          </p:nvSpPr>
          <p:spPr>
            <a:xfrm>
              <a:off x="7325355" y="4692665"/>
              <a:ext cx="1525794" cy="32341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>
                  <a:solidFill>
                    <a:schemeClr val="accent1"/>
                  </a:solidFill>
                  <a:latin typeface="Helvetica Neue" charset="0"/>
                  <a:ea typeface="Helvetica Neue" charset="0"/>
                  <a:cs typeface="Helvetica Neue" charset="0"/>
                </a:rPr>
                <a:t>Eólica, Biomassa, Solar</a:t>
              </a:r>
            </a:p>
          </p:txBody>
        </p:sp>
        <p:sp>
          <p:nvSpPr>
            <p:cNvPr id="129" name="Retângulo 128"/>
            <p:cNvSpPr/>
            <p:nvPr/>
          </p:nvSpPr>
          <p:spPr>
            <a:xfrm>
              <a:off x="7285224" y="2664601"/>
              <a:ext cx="1619354" cy="49244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pt-BR" sz="13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tica Neue" charset="0"/>
                  <a:ea typeface="Helvetica Neue" charset="0"/>
                  <a:cs typeface="Helvetica Neue" charset="0"/>
                </a:rPr>
                <a:t>ATIVIDADES DE</a:t>
              </a:r>
            </a:p>
            <a:p>
              <a:pPr algn="ctr"/>
              <a:r>
                <a:rPr lang="pt-BR" sz="13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tica Neue" charset="0"/>
                  <a:ea typeface="Helvetica Neue" charset="0"/>
                  <a:cs typeface="Helvetica Neue" charset="0"/>
                </a:rPr>
                <a:t>BAIXO CARBONO</a:t>
              </a:r>
            </a:p>
          </p:txBody>
        </p:sp>
        <p:sp>
          <p:nvSpPr>
            <p:cNvPr id="130" name="Oval 129"/>
            <p:cNvSpPr/>
            <p:nvPr/>
          </p:nvSpPr>
          <p:spPr>
            <a:xfrm>
              <a:off x="7672327" y="1677237"/>
              <a:ext cx="831273" cy="831273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cxnSp>
          <p:nvCxnSpPr>
            <p:cNvPr id="151" name="Conector Reto 150"/>
            <p:cNvCxnSpPr/>
            <p:nvPr/>
          </p:nvCxnSpPr>
          <p:spPr>
            <a:xfrm>
              <a:off x="7282823" y="4079290"/>
              <a:ext cx="16142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Conector Reto 151"/>
            <p:cNvCxnSpPr/>
            <p:nvPr/>
          </p:nvCxnSpPr>
          <p:spPr>
            <a:xfrm>
              <a:off x="7282822" y="4518242"/>
              <a:ext cx="16142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6" name="Grupo 165"/>
          <p:cNvGrpSpPr/>
          <p:nvPr/>
        </p:nvGrpSpPr>
        <p:grpSpPr>
          <a:xfrm>
            <a:off x="9260845" y="1410801"/>
            <a:ext cx="2183486" cy="4478723"/>
            <a:chOff x="6999817" y="1410801"/>
            <a:chExt cx="2183486" cy="4478723"/>
          </a:xfrm>
        </p:grpSpPr>
        <p:sp>
          <p:nvSpPr>
            <p:cNvPr id="167" name="Retângulo Arredondado 166"/>
            <p:cNvSpPr/>
            <p:nvPr/>
          </p:nvSpPr>
          <p:spPr>
            <a:xfrm rot="16200000">
              <a:off x="5852198" y="2558420"/>
              <a:ext cx="4478723" cy="2183486"/>
            </a:xfrm>
            <a:prstGeom prst="roundRect">
              <a:avLst>
                <a:gd name="adj" fmla="val 44712"/>
              </a:avLst>
            </a:prstGeom>
            <a:gradFill>
              <a:gsLst>
                <a:gs pos="35000">
                  <a:schemeClr val="bg1"/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168" name="Grupo 167"/>
            <p:cNvGrpSpPr/>
            <p:nvPr/>
          </p:nvGrpSpPr>
          <p:grpSpPr>
            <a:xfrm>
              <a:off x="7716761" y="1715022"/>
              <a:ext cx="755703" cy="755703"/>
              <a:chOff x="7596001" y="2044925"/>
              <a:chExt cx="831273" cy="831273"/>
            </a:xfrm>
            <a:gradFill>
              <a:gsLst>
                <a:gs pos="100000">
                  <a:srgbClr val="1AAF54"/>
                </a:gs>
                <a:gs pos="0">
                  <a:srgbClr val="94CE58"/>
                </a:gs>
              </a:gsLst>
              <a:lin ang="5400000" scaled="0"/>
            </a:gradFill>
          </p:grpSpPr>
          <p:sp>
            <p:nvSpPr>
              <p:cNvPr id="176" name="Oval 175"/>
              <p:cNvSpPr/>
              <p:nvPr/>
            </p:nvSpPr>
            <p:spPr>
              <a:xfrm>
                <a:off x="7596001" y="2044925"/>
                <a:ext cx="831273" cy="831273"/>
              </a:xfrm>
              <a:prstGeom prst="ellipse">
                <a:avLst/>
              </a:prstGeom>
              <a:gradFill>
                <a:gsLst>
                  <a:gs pos="99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77" name="Imagem 17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09312" y="2148329"/>
                <a:ext cx="595564" cy="59556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69" name="Retângulo Arredondado 168"/>
            <p:cNvSpPr/>
            <p:nvPr/>
          </p:nvSpPr>
          <p:spPr>
            <a:xfrm>
              <a:off x="7171796" y="3568458"/>
              <a:ext cx="1846210" cy="32341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>
                  <a:solidFill>
                    <a:schemeClr val="accent1"/>
                  </a:solidFill>
                  <a:latin typeface="Helvetica Neue" charset="0"/>
                  <a:ea typeface="Helvetica Neue" charset="0"/>
                  <a:cs typeface="Helvetica Neue" charset="0"/>
                </a:rPr>
                <a:t>Redes de Gás</a:t>
              </a:r>
            </a:p>
          </p:txBody>
        </p:sp>
        <p:sp>
          <p:nvSpPr>
            <p:cNvPr id="170" name="Retângulo Arredondado 169"/>
            <p:cNvSpPr/>
            <p:nvPr/>
          </p:nvSpPr>
          <p:spPr>
            <a:xfrm>
              <a:off x="7325355" y="4127165"/>
              <a:ext cx="1525794" cy="32341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>
                  <a:solidFill>
                    <a:schemeClr val="accent1"/>
                  </a:solidFill>
                  <a:latin typeface="Helvetica Neue" charset="0"/>
                  <a:ea typeface="Helvetica Neue" charset="0"/>
                  <a:cs typeface="Helvetica Neue" charset="0"/>
                </a:rPr>
                <a:t>Linhas de Transmissão</a:t>
              </a:r>
            </a:p>
          </p:txBody>
        </p:sp>
        <p:sp>
          <p:nvSpPr>
            <p:cNvPr id="171" name="Retângulo Arredondado 170"/>
            <p:cNvSpPr/>
            <p:nvPr/>
          </p:nvSpPr>
          <p:spPr>
            <a:xfrm>
              <a:off x="7325355" y="4692665"/>
              <a:ext cx="1525794" cy="32341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>
                  <a:solidFill>
                    <a:schemeClr val="accent1"/>
                  </a:solidFill>
                  <a:latin typeface="Helvetica Neue" charset="0"/>
                  <a:ea typeface="Helvetica Neue" charset="0"/>
                  <a:cs typeface="Helvetica Neue" charset="0"/>
                </a:rPr>
                <a:t>Distribuição</a:t>
              </a:r>
            </a:p>
          </p:txBody>
        </p:sp>
        <p:sp>
          <p:nvSpPr>
            <p:cNvPr id="172" name="Retângulo 171"/>
            <p:cNvSpPr/>
            <p:nvPr/>
          </p:nvSpPr>
          <p:spPr>
            <a:xfrm>
              <a:off x="7185036" y="2664601"/>
              <a:ext cx="1819730" cy="49244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pt-BR" sz="13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tica Neue" charset="0"/>
                  <a:ea typeface="Helvetica Neue" charset="0"/>
                  <a:cs typeface="Helvetica Neue" charset="0"/>
                </a:rPr>
                <a:t>INFRAESTRUTURAS</a:t>
              </a:r>
            </a:p>
            <a:p>
              <a:pPr algn="ctr"/>
              <a:r>
                <a:rPr lang="pt-BR" sz="13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tica Neue" charset="0"/>
                  <a:ea typeface="Helvetica Neue" charset="0"/>
                  <a:cs typeface="Helvetica Neue" charset="0"/>
                </a:rPr>
                <a:t>GLOBAIS</a:t>
              </a:r>
            </a:p>
          </p:txBody>
        </p:sp>
        <p:sp>
          <p:nvSpPr>
            <p:cNvPr id="173" name="Oval 172"/>
            <p:cNvSpPr/>
            <p:nvPr/>
          </p:nvSpPr>
          <p:spPr>
            <a:xfrm>
              <a:off x="7672327" y="1677237"/>
              <a:ext cx="831273" cy="831273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cxnSp>
          <p:nvCxnSpPr>
            <p:cNvPr id="174" name="Conector Reto 173"/>
            <p:cNvCxnSpPr/>
            <p:nvPr/>
          </p:nvCxnSpPr>
          <p:spPr>
            <a:xfrm>
              <a:off x="7282823" y="4026130"/>
              <a:ext cx="16142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Conector Reto 174"/>
            <p:cNvCxnSpPr/>
            <p:nvPr/>
          </p:nvCxnSpPr>
          <p:spPr>
            <a:xfrm>
              <a:off x="7282822" y="4571407"/>
              <a:ext cx="16142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6" name="Imagem 65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6345" y="6349317"/>
            <a:ext cx="745905" cy="265827"/>
          </a:xfrm>
          <a:prstGeom prst="rect">
            <a:avLst/>
          </a:prstGeom>
        </p:spPr>
      </p:pic>
      <p:sp>
        <p:nvSpPr>
          <p:cNvPr id="73" name="CaixaDeTexto 72"/>
          <p:cNvSpPr txBox="1"/>
          <p:nvPr/>
        </p:nvSpPr>
        <p:spPr>
          <a:xfrm>
            <a:off x="201071" y="574637"/>
            <a:ext cx="9559618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t-BR" sz="2400" b="1" dirty="0">
                <a:solidFill>
                  <a:srgbClr val="00ABFF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Nossa ambição é ser líder mundial na transição energética</a:t>
            </a:r>
          </a:p>
        </p:txBody>
      </p:sp>
      <p:grpSp>
        <p:nvGrpSpPr>
          <p:cNvPr id="74" name="Grupo 73"/>
          <p:cNvGrpSpPr/>
          <p:nvPr/>
        </p:nvGrpSpPr>
        <p:grpSpPr>
          <a:xfrm>
            <a:off x="307415" y="296099"/>
            <a:ext cx="373069" cy="1045568"/>
            <a:chOff x="307415" y="296099"/>
            <a:chExt cx="373069" cy="1045568"/>
          </a:xfrm>
        </p:grpSpPr>
        <p:sp>
          <p:nvSpPr>
            <p:cNvPr id="75" name="Retângulo Arredondado 74"/>
            <p:cNvSpPr/>
            <p:nvPr/>
          </p:nvSpPr>
          <p:spPr>
            <a:xfrm>
              <a:off x="307415" y="296099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rgbClr val="00A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bg1"/>
                </a:solidFill>
              </a:endParaRPr>
            </a:p>
          </p:txBody>
        </p:sp>
        <p:sp>
          <p:nvSpPr>
            <p:cNvPr id="76" name="Retângulo Arredondado 75"/>
            <p:cNvSpPr/>
            <p:nvPr/>
          </p:nvSpPr>
          <p:spPr>
            <a:xfrm>
              <a:off x="307415" y="1277853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rgbClr val="00A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bg1"/>
                </a:solidFill>
              </a:endParaRPr>
            </a:p>
          </p:txBody>
        </p:sp>
      </p:grpSp>
      <p:sp>
        <p:nvSpPr>
          <p:cNvPr id="61" name="Espaço Reservado para Número de Slide 4">
            <a:extLst>
              <a:ext uri="{FF2B5EF4-FFF2-40B4-BE49-F238E27FC236}">
                <a16:creationId xmlns:a16="http://schemas.microsoft.com/office/drawing/2014/main" id="{23AB4F5A-211D-43C9-B598-5C9C9895FEFD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rgbClr val="3333CC"/>
                </a:solidFill>
              </a:rPr>
              <a:pPr algn="r"/>
              <a:t>5</a:t>
            </a:fld>
            <a:endParaRPr lang="fr-FR" sz="1200" b="1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51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ângulo 22">
            <a:extLst>
              <a:ext uri="{FF2B5EF4-FFF2-40B4-BE49-F238E27FC236}">
                <a16:creationId xmlns:a16="http://schemas.microsoft.com/office/drawing/2014/main" id="{868B4126-F6DE-F94F-8567-9F138D6B265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6167D3BB-326E-C444-BF1C-66B7A0E0FC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4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brigh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719" b="70052"/>
          <a:stretch/>
        </p:blipFill>
        <p:spPr>
          <a:xfrm>
            <a:off x="0" y="14038"/>
            <a:ext cx="12192000" cy="6829924"/>
          </a:xfrm>
          <a:prstGeom prst="rect">
            <a:avLst/>
          </a:prstGeom>
        </p:spPr>
      </p:pic>
      <p:sp>
        <p:nvSpPr>
          <p:cNvPr id="18" name="Retângulo Arredondado 17"/>
          <p:cNvSpPr/>
          <p:nvPr/>
        </p:nvSpPr>
        <p:spPr>
          <a:xfrm>
            <a:off x="4007224" y="4904806"/>
            <a:ext cx="5626229" cy="1170483"/>
          </a:xfrm>
          <a:prstGeom prst="roundRect">
            <a:avLst>
              <a:gd name="adj" fmla="val 50000"/>
            </a:avLst>
          </a:prstGeom>
          <a:gradFill>
            <a:gsLst>
              <a:gs pos="35000">
                <a:srgbClr val="542780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Arredondado 18"/>
          <p:cNvSpPr/>
          <p:nvPr/>
        </p:nvSpPr>
        <p:spPr>
          <a:xfrm>
            <a:off x="4630269" y="1912607"/>
            <a:ext cx="3361765" cy="699383"/>
          </a:xfrm>
          <a:prstGeom prst="roundRect">
            <a:avLst>
              <a:gd name="adj" fmla="val 50000"/>
            </a:avLst>
          </a:prstGeom>
          <a:gradFill>
            <a:gsLst>
              <a:gs pos="35000">
                <a:schemeClr val="accent1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8" name="Imagem 3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5000"/>
                    </a14:imgEffect>
                  </a14:imgLayer>
                </a14:imgProps>
              </a:ext>
            </a:extLst>
          </a:blip>
          <a:srcRect l="25131"/>
          <a:stretch/>
        </p:blipFill>
        <p:spPr>
          <a:xfrm>
            <a:off x="3066864" y="548680"/>
            <a:ext cx="9125135" cy="6893873"/>
          </a:xfrm>
          <a:prstGeom prst="rect">
            <a:avLst/>
          </a:prstGeom>
        </p:spPr>
      </p:pic>
      <p:sp>
        <p:nvSpPr>
          <p:cNvPr id="21" name="Retângulo Arredondado 20"/>
          <p:cNvSpPr/>
          <p:nvPr/>
        </p:nvSpPr>
        <p:spPr>
          <a:xfrm>
            <a:off x="6518979" y="5516666"/>
            <a:ext cx="5615782" cy="682427"/>
          </a:xfrm>
          <a:prstGeom prst="roundRect">
            <a:avLst>
              <a:gd name="adj" fmla="val 50000"/>
            </a:avLst>
          </a:prstGeom>
          <a:gradFill>
            <a:gsLst>
              <a:gs pos="35000">
                <a:schemeClr val="bg1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tângulo Arredondado 23"/>
          <p:cNvSpPr/>
          <p:nvPr/>
        </p:nvSpPr>
        <p:spPr>
          <a:xfrm>
            <a:off x="6266120" y="1640064"/>
            <a:ext cx="2778318" cy="408520"/>
          </a:xfrm>
          <a:prstGeom prst="roundRect">
            <a:avLst>
              <a:gd name="adj" fmla="val 50000"/>
            </a:avLst>
          </a:prstGeom>
          <a:gradFill>
            <a:gsLst>
              <a:gs pos="35000">
                <a:srgbClr val="FEC22D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Retângulo Arredondado 24"/>
          <p:cNvSpPr/>
          <p:nvPr/>
        </p:nvSpPr>
        <p:spPr>
          <a:xfrm>
            <a:off x="3739209" y="3223850"/>
            <a:ext cx="2977922" cy="358334"/>
          </a:xfrm>
          <a:prstGeom prst="roundRect">
            <a:avLst>
              <a:gd name="adj" fmla="val 50000"/>
            </a:avLst>
          </a:prstGeom>
          <a:gradFill>
            <a:gsLst>
              <a:gs pos="29000">
                <a:srgbClr val="1AAF54"/>
              </a:gs>
              <a:gs pos="78000">
                <a:srgbClr val="2599D6">
                  <a:alpha val="7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Retângulo Arredondado 25"/>
          <p:cNvSpPr/>
          <p:nvPr/>
        </p:nvSpPr>
        <p:spPr>
          <a:xfrm>
            <a:off x="4630269" y="3566315"/>
            <a:ext cx="2286547" cy="679584"/>
          </a:xfrm>
          <a:prstGeom prst="roundRect">
            <a:avLst>
              <a:gd name="adj" fmla="val 50000"/>
            </a:avLst>
          </a:prstGeom>
          <a:gradFill>
            <a:gsLst>
              <a:gs pos="29000">
                <a:srgbClr val="E43287"/>
              </a:gs>
              <a:gs pos="78000">
                <a:srgbClr val="2599D6">
                  <a:alpha val="7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7" name="Grupo 1">
            <a:extLst>
              <a:ext uri="{FF2B5EF4-FFF2-40B4-BE49-F238E27FC236}">
                <a16:creationId xmlns:a16="http://schemas.microsoft.com/office/drawing/2014/main" id="{3A5D39FB-4C20-4181-9F23-78AED44B7887}"/>
              </a:ext>
            </a:extLst>
          </p:cNvPr>
          <p:cNvGrpSpPr/>
          <p:nvPr/>
        </p:nvGrpSpPr>
        <p:grpSpPr>
          <a:xfrm>
            <a:off x="272510" y="2611990"/>
            <a:ext cx="2512226" cy="1634020"/>
            <a:chOff x="201070" y="525580"/>
            <a:chExt cx="1938133" cy="1634020"/>
          </a:xfrm>
        </p:grpSpPr>
        <p:sp>
          <p:nvSpPr>
            <p:cNvPr id="28" name="CaixaDeTexto 14">
              <a:extLst>
                <a:ext uri="{FF2B5EF4-FFF2-40B4-BE49-F238E27FC236}">
                  <a16:creationId xmlns:a16="http://schemas.microsoft.com/office/drawing/2014/main" id="{14BE4C65-55A7-41A3-B2ED-FB4542B98013}"/>
                </a:ext>
              </a:extLst>
            </p:cNvPr>
            <p:cNvSpPr txBox="1"/>
            <p:nvPr/>
          </p:nvSpPr>
          <p:spPr>
            <a:xfrm>
              <a:off x="201070" y="753769"/>
              <a:ext cx="1938133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pt-BR" sz="33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ENGIE</a:t>
              </a:r>
            </a:p>
            <a:p>
              <a:r>
                <a:rPr lang="pt-BR" sz="3300" b="1" dirty="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NO BRASIL</a:t>
              </a:r>
            </a:p>
          </p:txBody>
        </p:sp>
        <p:sp>
          <p:nvSpPr>
            <p:cNvPr id="29" name="Retângulo Arredondado 15">
              <a:extLst>
                <a:ext uri="{FF2B5EF4-FFF2-40B4-BE49-F238E27FC236}">
                  <a16:creationId xmlns:a16="http://schemas.microsoft.com/office/drawing/2014/main" id="{B6BEC6CA-FAB6-4450-B524-2058BD8DCD37}"/>
                </a:ext>
              </a:extLst>
            </p:cNvPr>
            <p:cNvSpPr/>
            <p:nvPr/>
          </p:nvSpPr>
          <p:spPr>
            <a:xfrm>
              <a:off x="279261" y="525580"/>
              <a:ext cx="600832" cy="1027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bg1"/>
                </a:solidFill>
              </a:endParaRPr>
            </a:p>
          </p:txBody>
        </p:sp>
        <p:sp>
          <p:nvSpPr>
            <p:cNvPr id="30" name="Retângulo Arredondado 16">
              <a:extLst>
                <a:ext uri="{FF2B5EF4-FFF2-40B4-BE49-F238E27FC236}">
                  <a16:creationId xmlns:a16="http://schemas.microsoft.com/office/drawing/2014/main" id="{F4E6DB67-5FD8-4CFA-8DD2-EEF8556006ED}"/>
                </a:ext>
              </a:extLst>
            </p:cNvPr>
            <p:cNvSpPr/>
            <p:nvPr/>
          </p:nvSpPr>
          <p:spPr>
            <a:xfrm>
              <a:off x="279261" y="2056826"/>
              <a:ext cx="600832" cy="1027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bg1"/>
                </a:solidFill>
              </a:endParaRPr>
            </a:p>
          </p:txBody>
        </p:sp>
      </p:grpSp>
      <p:sp>
        <p:nvSpPr>
          <p:cNvPr id="16" name="Espaço Reservado para Número de Slide 4">
            <a:extLst>
              <a:ext uri="{FF2B5EF4-FFF2-40B4-BE49-F238E27FC236}">
                <a16:creationId xmlns:a16="http://schemas.microsoft.com/office/drawing/2014/main" id="{877143E0-3821-4C47-B4DA-519F1C8D1385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rgbClr val="3333CC"/>
                </a:solidFill>
              </a:rPr>
              <a:pPr algn="r"/>
              <a:t>6</a:t>
            </a:fld>
            <a:endParaRPr lang="fr-FR" sz="1200" b="1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27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ntendo ao ar livre, árvore, estrada, edifício&#10;&#10;Descrição gerada automaticamente">
            <a:extLst>
              <a:ext uri="{FF2B5EF4-FFF2-40B4-BE49-F238E27FC236}">
                <a16:creationId xmlns:a16="http://schemas.microsoft.com/office/drawing/2014/main" id="{BCA3672D-8124-4DDA-BB0E-FCAF97CE9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4333"/>
          <a:stretch/>
        </p:blipFill>
        <p:spPr>
          <a:xfrm>
            <a:off x="-1" y="0"/>
            <a:ext cx="12254129" cy="6858000"/>
          </a:xfrm>
          <a:prstGeom prst="rect">
            <a:avLst/>
          </a:prstGeom>
        </p:spPr>
      </p:pic>
      <p:sp>
        <p:nvSpPr>
          <p:cNvPr id="102" name="Retângulo 101">
            <a:extLst>
              <a:ext uri="{FF2B5EF4-FFF2-40B4-BE49-F238E27FC236}">
                <a16:creationId xmlns:a16="http://schemas.microsoft.com/office/drawing/2014/main" id="{1BF31A3B-4F8F-4D5D-9FC8-A964D5470616}"/>
              </a:ext>
            </a:extLst>
          </p:cNvPr>
          <p:cNvSpPr/>
          <p:nvPr/>
        </p:nvSpPr>
        <p:spPr>
          <a:xfrm>
            <a:off x="0" y="-7862"/>
            <a:ext cx="12254128" cy="6873724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pic>
        <p:nvPicPr>
          <p:cNvPr id="103" name="Imagem 102">
            <a:extLst>
              <a:ext uri="{FF2B5EF4-FFF2-40B4-BE49-F238E27FC236}">
                <a16:creationId xmlns:a16="http://schemas.microsoft.com/office/drawing/2014/main" id="{CAD04D7A-096A-41C1-BB92-5FA683CF30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5468" y="6344660"/>
            <a:ext cx="727658" cy="259325"/>
          </a:xfrm>
          <a:prstGeom prst="rect">
            <a:avLst/>
          </a:prstGeom>
        </p:spPr>
      </p:pic>
      <p:sp>
        <p:nvSpPr>
          <p:cNvPr id="104" name="CaixaDeTexto 103">
            <a:extLst>
              <a:ext uri="{FF2B5EF4-FFF2-40B4-BE49-F238E27FC236}">
                <a16:creationId xmlns:a16="http://schemas.microsoft.com/office/drawing/2014/main" id="{B0814D8B-3FA0-4993-A53D-7D518D056318}"/>
              </a:ext>
            </a:extLst>
          </p:cNvPr>
          <p:cNvSpPr txBox="1"/>
          <p:nvPr/>
        </p:nvSpPr>
        <p:spPr>
          <a:xfrm>
            <a:off x="236238" y="395368"/>
            <a:ext cx="514435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rPr>
              <a:t>ENGIE no Brasil | Números Chave</a:t>
            </a:r>
          </a:p>
        </p:txBody>
      </p:sp>
      <p:grpSp>
        <p:nvGrpSpPr>
          <p:cNvPr id="105" name="Grupo 103">
            <a:extLst>
              <a:ext uri="{FF2B5EF4-FFF2-40B4-BE49-F238E27FC236}">
                <a16:creationId xmlns:a16="http://schemas.microsoft.com/office/drawing/2014/main" id="{1D695F95-5485-42A0-B6E9-6FFC26020054}"/>
              </a:ext>
            </a:extLst>
          </p:cNvPr>
          <p:cNvGrpSpPr/>
          <p:nvPr/>
        </p:nvGrpSpPr>
        <p:grpSpPr>
          <a:xfrm>
            <a:off x="658560" y="1625334"/>
            <a:ext cx="1408206" cy="1161527"/>
            <a:chOff x="553331" y="1554214"/>
            <a:chExt cx="1408206" cy="1161527"/>
          </a:xfrm>
        </p:grpSpPr>
        <p:sp>
          <p:nvSpPr>
            <p:cNvPr id="106" name="CaixaDeTexto 105">
              <a:extLst>
                <a:ext uri="{FF2B5EF4-FFF2-40B4-BE49-F238E27FC236}">
                  <a16:creationId xmlns:a16="http://schemas.microsoft.com/office/drawing/2014/main" id="{CCD4712F-8A7F-4FD6-8E42-9F8856132F92}"/>
                </a:ext>
              </a:extLst>
            </p:cNvPr>
            <p:cNvSpPr txBox="1"/>
            <p:nvPr/>
          </p:nvSpPr>
          <p:spPr>
            <a:xfrm>
              <a:off x="953741" y="1554214"/>
              <a:ext cx="696023" cy="27699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pt-BR" sz="120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Desde </a:t>
              </a:r>
            </a:p>
          </p:txBody>
        </p:sp>
        <p:grpSp>
          <p:nvGrpSpPr>
            <p:cNvPr id="107" name="Grupo 118">
              <a:extLst>
                <a:ext uri="{FF2B5EF4-FFF2-40B4-BE49-F238E27FC236}">
                  <a16:creationId xmlns:a16="http://schemas.microsoft.com/office/drawing/2014/main" id="{63AFECA2-CDB3-480C-9A8F-5BD1E31ED3E5}"/>
                </a:ext>
              </a:extLst>
            </p:cNvPr>
            <p:cNvGrpSpPr/>
            <p:nvPr/>
          </p:nvGrpSpPr>
          <p:grpSpPr>
            <a:xfrm>
              <a:off x="684315" y="1898476"/>
              <a:ext cx="1172415" cy="408699"/>
              <a:chOff x="3552248" y="4217500"/>
              <a:chExt cx="2284701" cy="796439"/>
            </a:xfrm>
          </p:grpSpPr>
          <p:pic>
            <p:nvPicPr>
              <p:cNvPr id="109" name="Imagem 108">
                <a:extLst>
                  <a:ext uri="{FF2B5EF4-FFF2-40B4-BE49-F238E27FC236}">
                    <a16:creationId xmlns:a16="http://schemas.microsoft.com/office/drawing/2014/main" id="{AF8C58E4-DFC0-4B71-8880-39462A6B88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40141" y="4221591"/>
                <a:ext cx="537415" cy="779007"/>
              </a:xfrm>
              <a:prstGeom prst="rect">
                <a:avLst/>
              </a:prstGeom>
            </p:spPr>
          </p:pic>
          <p:pic>
            <p:nvPicPr>
              <p:cNvPr id="110" name="Imagem 109">
                <a:extLst>
                  <a:ext uri="{FF2B5EF4-FFF2-40B4-BE49-F238E27FC236}">
                    <a16:creationId xmlns:a16="http://schemas.microsoft.com/office/drawing/2014/main" id="{D6D2F7C4-48D9-4762-819B-ECCFA854ED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52248" y="4222709"/>
                <a:ext cx="342478" cy="787190"/>
              </a:xfrm>
              <a:prstGeom prst="rect">
                <a:avLst/>
              </a:prstGeom>
            </p:spPr>
          </p:pic>
          <p:pic>
            <p:nvPicPr>
              <p:cNvPr id="111" name="Imagem 110">
                <a:extLst>
                  <a:ext uri="{FF2B5EF4-FFF2-40B4-BE49-F238E27FC236}">
                    <a16:creationId xmlns:a16="http://schemas.microsoft.com/office/drawing/2014/main" id="{B2AA862D-E773-4A14-B7B6-B83D0C6F0A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4664" y="4217500"/>
                <a:ext cx="542285" cy="787190"/>
              </a:xfrm>
              <a:prstGeom prst="rect">
                <a:avLst/>
              </a:prstGeom>
            </p:spPr>
          </p:pic>
          <p:pic>
            <p:nvPicPr>
              <p:cNvPr id="112" name="Imagem 111">
                <a:extLst>
                  <a:ext uri="{FF2B5EF4-FFF2-40B4-BE49-F238E27FC236}">
                    <a16:creationId xmlns:a16="http://schemas.microsoft.com/office/drawing/2014/main" id="{E1729DDC-09D8-4E2C-91F3-5218C7FA8D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69092" y="4218746"/>
                <a:ext cx="548581" cy="795193"/>
              </a:xfrm>
              <a:prstGeom prst="rect">
                <a:avLst/>
              </a:prstGeom>
            </p:spPr>
          </p:pic>
        </p:grpSp>
        <p:sp>
          <p:nvSpPr>
            <p:cNvPr id="108" name="CaixaDeTexto 107">
              <a:extLst>
                <a:ext uri="{FF2B5EF4-FFF2-40B4-BE49-F238E27FC236}">
                  <a16:creationId xmlns:a16="http://schemas.microsoft.com/office/drawing/2014/main" id="{B9C93D87-33F6-4ECF-A0ED-76BB69BC6EA4}"/>
                </a:ext>
              </a:extLst>
            </p:cNvPr>
            <p:cNvSpPr txBox="1"/>
            <p:nvPr/>
          </p:nvSpPr>
          <p:spPr>
            <a:xfrm>
              <a:off x="553331" y="2438742"/>
              <a:ext cx="1408206" cy="27699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pt-BR" sz="1200" b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presente no país</a:t>
              </a:r>
            </a:p>
          </p:txBody>
        </p:sp>
      </p:grpSp>
      <p:cxnSp>
        <p:nvCxnSpPr>
          <p:cNvPr id="113" name="Conector Reto 128">
            <a:extLst>
              <a:ext uri="{FF2B5EF4-FFF2-40B4-BE49-F238E27FC236}">
                <a16:creationId xmlns:a16="http://schemas.microsoft.com/office/drawing/2014/main" id="{1456F57D-C123-4E2B-BE93-29CCEEC27906}"/>
              </a:ext>
            </a:extLst>
          </p:cNvPr>
          <p:cNvCxnSpPr/>
          <p:nvPr/>
        </p:nvCxnSpPr>
        <p:spPr>
          <a:xfrm>
            <a:off x="731436" y="2494993"/>
            <a:ext cx="1302892" cy="0"/>
          </a:xfrm>
          <a:prstGeom prst="line">
            <a:avLst/>
          </a:prstGeom>
          <a:ln w="444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ector Reto 224">
            <a:extLst>
              <a:ext uri="{FF2B5EF4-FFF2-40B4-BE49-F238E27FC236}">
                <a16:creationId xmlns:a16="http://schemas.microsoft.com/office/drawing/2014/main" id="{919AF125-262B-42FB-94D6-703397C71846}"/>
              </a:ext>
            </a:extLst>
          </p:cNvPr>
          <p:cNvCxnSpPr/>
          <p:nvPr/>
        </p:nvCxnSpPr>
        <p:spPr>
          <a:xfrm>
            <a:off x="2897787" y="2497750"/>
            <a:ext cx="1433181" cy="0"/>
          </a:xfrm>
          <a:prstGeom prst="line">
            <a:avLst/>
          </a:prstGeom>
          <a:ln w="444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5" name="Grupo 225">
            <a:extLst>
              <a:ext uri="{FF2B5EF4-FFF2-40B4-BE49-F238E27FC236}">
                <a16:creationId xmlns:a16="http://schemas.microsoft.com/office/drawing/2014/main" id="{DAC95D8E-2F8D-438D-B201-A3E1D55DE797}"/>
              </a:ext>
            </a:extLst>
          </p:cNvPr>
          <p:cNvGrpSpPr/>
          <p:nvPr/>
        </p:nvGrpSpPr>
        <p:grpSpPr>
          <a:xfrm>
            <a:off x="5054200" y="1536918"/>
            <a:ext cx="1333915" cy="1249942"/>
            <a:chOff x="7456411" y="3591413"/>
            <a:chExt cx="1333915" cy="1249942"/>
          </a:xfrm>
        </p:grpSpPr>
        <p:sp>
          <p:nvSpPr>
            <p:cNvPr id="116" name="CaixaDeTexto 115">
              <a:extLst>
                <a:ext uri="{FF2B5EF4-FFF2-40B4-BE49-F238E27FC236}">
                  <a16:creationId xmlns:a16="http://schemas.microsoft.com/office/drawing/2014/main" id="{A86ADDDC-F010-48A5-9BBD-BDEE18650127}"/>
                </a:ext>
              </a:extLst>
            </p:cNvPr>
            <p:cNvSpPr txBox="1"/>
            <p:nvPr/>
          </p:nvSpPr>
          <p:spPr>
            <a:xfrm>
              <a:off x="7731274" y="4564356"/>
              <a:ext cx="784189" cy="27699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pt-BR" sz="1200" b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Clientes</a:t>
              </a:r>
            </a:p>
          </p:txBody>
        </p:sp>
        <p:grpSp>
          <p:nvGrpSpPr>
            <p:cNvPr id="117" name="Grupo 227">
              <a:extLst>
                <a:ext uri="{FF2B5EF4-FFF2-40B4-BE49-F238E27FC236}">
                  <a16:creationId xmlns:a16="http://schemas.microsoft.com/office/drawing/2014/main" id="{5B94C9BA-5477-44B0-97F7-BDBAC73A5823}"/>
                </a:ext>
              </a:extLst>
            </p:cNvPr>
            <p:cNvGrpSpPr/>
            <p:nvPr/>
          </p:nvGrpSpPr>
          <p:grpSpPr>
            <a:xfrm>
              <a:off x="7456411" y="4002586"/>
              <a:ext cx="1333915" cy="414906"/>
              <a:chOff x="6667864" y="1903228"/>
              <a:chExt cx="2859365" cy="978327"/>
            </a:xfrm>
          </p:grpSpPr>
          <p:pic>
            <p:nvPicPr>
              <p:cNvPr id="119" name="Imagem 118">
                <a:extLst>
                  <a:ext uri="{FF2B5EF4-FFF2-40B4-BE49-F238E27FC236}">
                    <a16:creationId xmlns:a16="http://schemas.microsoft.com/office/drawing/2014/main" id="{04A2B4B4-3A99-4ED4-8620-35755D9C7C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67864" y="1922816"/>
                <a:ext cx="372809" cy="942597"/>
              </a:xfrm>
              <a:prstGeom prst="rect">
                <a:avLst/>
              </a:prstGeom>
            </p:spPr>
          </p:pic>
          <p:pic>
            <p:nvPicPr>
              <p:cNvPr id="120" name="Imagem 119">
                <a:extLst>
                  <a:ext uri="{FF2B5EF4-FFF2-40B4-BE49-F238E27FC236}">
                    <a16:creationId xmlns:a16="http://schemas.microsoft.com/office/drawing/2014/main" id="{DFFFCE38-2651-495C-8665-508DDC3318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51464" y="1919371"/>
                <a:ext cx="721637" cy="962184"/>
              </a:xfrm>
              <a:prstGeom prst="rect">
                <a:avLst/>
              </a:prstGeom>
            </p:spPr>
          </p:pic>
          <p:pic>
            <p:nvPicPr>
              <p:cNvPr id="121" name="Imagem 120">
                <a:extLst>
                  <a:ext uri="{FF2B5EF4-FFF2-40B4-BE49-F238E27FC236}">
                    <a16:creationId xmlns:a16="http://schemas.microsoft.com/office/drawing/2014/main" id="{68D90D48-228F-4BD8-B33D-18DFCDB01E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028528" y="1919371"/>
                <a:ext cx="721637" cy="962184"/>
              </a:xfrm>
              <a:prstGeom prst="rect">
                <a:avLst/>
              </a:prstGeom>
            </p:spPr>
          </p:pic>
          <p:pic>
            <p:nvPicPr>
              <p:cNvPr id="122" name="Imagem 121">
                <a:extLst>
                  <a:ext uri="{FF2B5EF4-FFF2-40B4-BE49-F238E27FC236}">
                    <a16:creationId xmlns:a16="http://schemas.microsoft.com/office/drawing/2014/main" id="{F6911F66-05D8-4F0B-B983-E929D0EB40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05592" y="1903228"/>
                <a:ext cx="721637" cy="962184"/>
              </a:xfrm>
              <a:prstGeom prst="rect">
                <a:avLst/>
              </a:prstGeom>
            </p:spPr>
          </p:pic>
        </p:grpSp>
        <p:sp>
          <p:nvSpPr>
            <p:cNvPr id="118" name="CaixaDeTexto 117">
              <a:extLst>
                <a:ext uri="{FF2B5EF4-FFF2-40B4-BE49-F238E27FC236}">
                  <a16:creationId xmlns:a16="http://schemas.microsoft.com/office/drawing/2014/main" id="{B0E92E88-43CE-406B-BDD4-EEF3F4BB5654}"/>
                </a:ext>
              </a:extLst>
            </p:cNvPr>
            <p:cNvSpPr txBox="1"/>
            <p:nvPr/>
          </p:nvSpPr>
          <p:spPr>
            <a:xfrm>
              <a:off x="7757724" y="3591413"/>
              <a:ext cx="731289" cy="27699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pt-BR" sz="120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Mais de</a:t>
              </a:r>
            </a:p>
          </p:txBody>
        </p:sp>
      </p:grpSp>
      <p:cxnSp>
        <p:nvCxnSpPr>
          <p:cNvPr id="123" name="Conector Reto 233">
            <a:extLst>
              <a:ext uri="{FF2B5EF4-FFF2-40B4-BE49-F238E27FC236}">
                <a16:creationId xmlns:a16="http://schemas.microsoft.com/office/drawing/2014/main" id="{83B5C156-B5AF-41D8-B3F5-3381710F1488}"/>
              </a:ext>
            </a:extLst>
          </p:cNvPr>
          <p:cNvCxnSpPr/>
          <p:nvPr/>
        </p:nvCxnSpPr>
        <p:spPr>
          <a:xfrm>
            <a:off x="5028168" y="2492896"/>
            <a:ext cx="1391032" cy="0"/>
          </a:xfrm>
          <a:prstGeom prst="line">
            <a:avLst/>
          </a:prstGeom>
          <a:ln w="444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4" name="Grupo 242">
            <a:extLst>
              <a:ext uri="{FF2B5EF4-FFF2-40B4-BE49-F238E27FC236}">
                <a16:creationId xmlns:a16="http://schemas.microsoft.com/office/drawing/2014/main" id="{8B599877-0D27-4129-9D37-2F34B24643AA}"/>
              </a:ext>
            </a:extLst>
          </p:cNvPr>
          <p:cNvGrpSpPr/>
          <p:nvPr/>
        </p:nvGrpSpPr>
        <p:grpSpPr>
          <a:xfrm>
            <a:off x="7046006" y="1517582"/>
            <a:ext cx="1356911" cy="1459346"/>
            <a:chOff x="2364755" y="1468420"/>
            <a:chExt cx="1356911" cy="1459346"/>
          </a:xfrm>
        </p:grpSpPr>
        <p:sp>
          <p:nvSpPr>
            <p:cNvPr id="125" name="CaixaDeTexto 124">
              <a:extLst>
                <a:ext uri="{FF2B5EF4-FFF2-40B4-BE49-F238E27FC236}">
                  <a16:creationId xmlns:a16="http://schemas.microsoft.com/office/drawing/2014/main" id="{89F26C0B-7F7A-4C69-8F6E-D7DC5B193ECA}"/>
                </a:ext>
              </a:extLst>
            </p:cNvPr>
            <p:cNvSpPr txBox="1"/>
            <p:nvPr/>
          </p:nvSpPr>
          <p:spPr>
            <a:xfrm>
              <a:off x="2364755" y="2466101"/>
              <a:ext cx="1356911" cy="46166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pt-BR" sz="1200" b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Bilhões de reais</a:t>
              </a:r>
            </a:p>
            <a:p>
              <a:pPr algn="ctr"/>
              <a:r>
                <a:rPr lang="pt-BR" sz="120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em 2018</a:t>
              </a:r>
            </a:p>
          </p:txBody>
        </p:sp>
        <p:grpSp>
          <p:nvGrpSpPr>
            <p:cNvPr id="126" name="Grupo 244">
              <a:extLst>
                <a:ext uri="{FF2B5EF4-FFF2-40B4-BE49-F238E27FC236}">
                  <a16:creationId xmlns:a16="http://schemas.microsoft.com/office/drawing/2014/main" id="{A5A5029B-0325-44DD-9E88-7F1FD9B4AC17}"/>
                </a:ext>
              </a:extLst>
            </p:cNvPr>
            <p:cNvGrpSpPr/>
            <p:nvPr/>
          </p:nvGrpSpPr>
          <p:grpSpPr>
            <a:xfrm>
              <a:off x="2640764" y="1854476"/>
              <a:ext cx="687571" cy="492756"/>
              <a:chOff x="1512959" y="1775459"/>
              <a:chExt cx="1621253" cy="1161891"/>
            </a:xfrm>
          </p:grpSpPr>
          <p:pic>
            <p:nvPicPr>
              <p:cNvPr id="128" name="Imagem 127">
                <a:extLst>
                  <a:ext uri="{FF2B5EF4-FFF2-40B4-BE49-F238E27FC236}">
                    <a16:creationId xmlns:a16="http://schemas.microsoft.com/office/drawing/2014/main" id="{81E6689D-CE12-41D0-AB10-20BB66E0DC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12959" y="1775459"/>
                <a:ext cx="688578" cy="993138"/>
              </a:xfrm>
              <a:prstGeom prst="rect">
                <a:avLst/>
              </a:prstGeom>
            </p:spPr>
          </p:pic>
          <p:pic>
            <p:nvPicPr>
              <p:cNvPr id="129" name="Imagem 128">
                <a:extLst>
                  <a:ext uri="{FF2B5EF4-FFF2-40B4-BE49-F238E27FC236}">
                    <a16:creationId xmlns:a16="http://schemas.microsoft.com/office/drawing/2014/main" id="{FE2AF77B-A8B8-4ED0-9CE7-9844F7E86E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475719" y="1811113"/>
                <a:ext cx="658493" cy="974574"/>
              </a:xfrm>
              <a:prstGeom prst="rect">
                <a:avLst/>
              </a:prstGeom>
            </p:spPr>
          </p:pic>
          <p:pic>
            <p:nvPicPr>
              <p:cNvPr id="130" name="Imagem 129">
                <a:extLst>
                  <a:ext uri="{FF2B5EF4-FFF2-40B4-BE49-F238E27FC236}">
                    <a16:creationId xmlns:a16="http://schemas.microsoft.com/office/drawing/2014/main" id="{F97B2C3C-C778-4DFF-90DB-72437C44B9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31744" y="2607150"/>
                <a:ext cx="203200" cy="330200"/>
              </a:xfrm>
              <a:prstGeom prst="rect">
                <a:avLst/>
              </a:prstGeom>
            </p:spPr>
          </p:pic>
        </p:grpSp>
        <p:sp>
          <p:nvSpPr>
            <p:cNvPr id="127" name="CaixaDeTexto 126">
              <a:extLst>
                <a:ext uri="{FF2B5EF4-FFF2-40B4-BE49-F238E27FC236}">
                  <a16:creationId xmlns:a16="http://schemas.microsoft.com/office/drawing/2014/main" id="{CAEAF05E-8DED-4BD5-8559-8F31584D40E9}"/>
                </a:ext>
              </a:extLst>
            </p:cNvPr>
            <p:cNvSpPr txBox="1"/>
            <p:nvPr/>
          </p:nvSpPr>
          <p:spPr>
            <a:xfrm>
              <a:off x="2404251" y="1468420"/>
              <a:ext cx="1277914" cy="27699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pt-BR" sz="120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Faturamento de</a:t>
              </a:r>
            </a:p>
          </p:txBody>
        </p:sp>
      </p:grpSp>
      <p:cxnSp>
        <p:nvCxnSpPr>
          <p:cNvPr id="131" name="Conector Reto 249">
            <a:extLst>
              <a:ext uri="{FF2B5EF4-FFF2-40B4-BE49-F238E27FC236}">
                <a16:creationId xmlns:a16="http://schemas.microsoft.com/office/drawing/2014/main" id="{C0D0301A-CCDF-4705-92B2-D37012FF18DC}"/>
              </a:ext>
            </a:extLst>
          </p:cNvPr>
          <p:cNvCxnSpPr/>
          <p:nvPr/>
        </p:nvCxnSpPr>
        <p:spPr>
          <a:xfrm>
            <a:off x="7174643" y="2497259"/>
            <a:ext cx="1076770" cy="0"/>
          </a:xfrm>
          <a:prstGeom prst="line">
            <a:avLst/>
          </a:prstGeom>
          <a:ln w="444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2" name="Grupo 108">
            <a:extLst>
              <a:ext uri="{FF2B5EF4-FFF2-40B4-BE49-F238E27FC236}">
                <a16:creationId xmlns:a16="http://schemas.microsoft.com/office/drawing/2014/main" id="{78FB68C2-25EE-4818-B62F-5EA270A7B8AE}"/>
              </a:ext>
            </a:extLst>
          </p:cNvPr>
          <p:cNvGrpSpPr/>
          <p:nvPr/>
        </p:nvGrpSpPr>
        <p:grpSpPr>
          <a:xfrm>
            <a:off x="342583" y="296099"/>
            <a:ext cx="373069" cy="685118"/>
            <a:chOff x="307415" y="296099"/>
            <a:chExt cx="373069" cy="685118"/>
          </a:xfrm>
          <a:solidFill>
            <a:schemeClr val="bg1"/>
          </a:solidFill>
        </p:grpSpPr>
        <p:sp>
          <p:nvSpPr>
            <p:cNvPr id="133" name="Retângulo Arredondado 110">
              <a:extLst>
                <a:ext uri="{FF2B5EF4-FFF2-40B4-BE49-F238E27FC236}">
                  <a16:creationId xmlns:a16="http://schemas.microsoft.com/office/drawing/2014/main" id="{01BEB5FD-8209-4448-BC7F-201100B9969C}"/>
                </a:ext>
              </a:extLst>
            </p:cNvPr>
            <p:cNvSpPr/>
            <p:nvPr/>
          </p:nvSpPr>
          <p:spPr>
            <a:xfrm>
              <a:off x="307415" y="296099"/>
              <a:ext cx="373069" cy="63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4" name="Retângulo Arredondado 111">
              <a:extLst>
                <a:ext uri="{FF2B5EF4-FFF2-40B4-BE49-F238E27FC236}">
                  <a16:creationId xmlns:a16="http://schemas.microsoft.com/office/drawing/2014/main" id="{3FEE13B2-9EF8-4358-B4A4-FAEFEFF9795F}"/>
                </a:ext>
              </a:extLst>
            </p:cNvPr>
            <p:cNvSpPr/>
            <p:nvPr/>
          </p:nvSpPr>
          <p:spPr>
            <a:xfrm>
              <a:off x="307415" y="917403"/>
              <a:ext cx="373069" cy="63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35" name="Grupo 303">
            <a:extLst>
              <a:ext uri="{FF2B5EF4-FFF2-40B4-BE49-F238E27FC236}">
                <a16:creationId xmlns:a16="http://schemas.microsoft.com/office/drawing/2014/main" id="{AB30B191-3A49-48D3-A9D2-19BC69F73DE2}"/>
              </a:ext>
            </a:extLst>
          </p:cNvPr>
          <p:cNvGrpSpPr/>
          <p:nvPr/>
        </p:nvGrpSpPr>
        <p:grpSpPr>
          <a:xfrm>
            <a:off x="8939392" y="1548714"/>
            <a:ext cx="2592376" cy="1607478"/>
            <a:chOff x="4513787" y="3639449"/>
            <a:chExt cx="2592376" cy="1607478"/>
          </a:xfrm>
        </p:grpSpPr>
        <p:sp>
          <p:nvSpPr>
            <p:cNvPr id="136" name="CaixaDeTexto 135">
              <a:extLst>
                <a:ext uri="{FF2B5EF4-FFF2-40B4-BE49-F238E27FC236}">
                  <a16:creationId xmlns:a16="http://schemas.microsoft.com/office/drawing/2014/main" id="{90AAF82D-C312-4FE6-B5DC-79E2A9FB90D9}"/>
                </a:ext>
              </a:extLst>
            </p:cNvPr>
            <p:cNvSpPr txBox="1"/>
            <p:nvPr/>
          </p:nvSpPr>
          <p:spPr>
            <a:xfrm>
              <a:off x="5265263" y="3639449"/>
              <a:ext cx="1120820" cy="27699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pt-BR" sz="120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Aquisição de </a:t>
              </a:r>
            </a:p>
          </p:txBody>
        </p:sp>
        <p:pic>
          <p:nvPicPr>
            <p:cNvPr id="137" name="Imagem 136">
              <a:extLst>
                <a:ext uri="{FF2B5EF4-FFF2-40B4-BE49-F238E27FC236}">
                  <a16:creationId xmlns:a16="http://schemas.microsoft.com/office/drawing/2014/main" id="{03AE7325-D3CD-4F58-A123-0DF96A8B3C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42821" y="4006010"/>
              <a:ext cx="275110" cy="408059"/>
            </a:xfrm>
            <a:prstGeom prst="rect">
              <a:avLst/>
            </a:prstGeom>
          </p:spPr>
        </p:pic>
        <p:sp>
          <p:nvSpPr>
            <p:cNvPr id="138" name="CaixaDeTexto 137">
              <a:extLst>
                <a:ext uri="{FF2B5EF4-FFF2-40B4-BE49-F238E27FC236}">
                  <a16:creationId xmlns:a16="http://schemas.microsoft.com/office/drawing/2014/main" id="{0880EF6F-9D0F-4688-9379-F0B770CDA2DE}"/>
                </a:ext>
              </a:extLst>
            </p:cNvPr>
            <p:cNvSpPr txBox="1"/>
            <p:nvPr/>
          </p:nvSpPr>
          <p:spPr>
            <a:xfrm>
              <a:off x="4513787" y="4600596"/>
              <a:ext cx="2592376" cy="6463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pt-BR" sz="120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em 2018 de </a:t>
              </a:r>
              <a:r>
                <a:rPr lang="pt-BR" sz="1200" b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eficiência energética,</a:t>
              </a:r>
            </a:p>
            <a:p>
              <a:pPr algn="ctr"/>
              <a:r>
                <a:rPr lang="pt-BR" sz="1200" b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gerenciamento de energia</a:t>
              </a:r>
            </a:p>
            <a:p>
              <a:pPr algn="ctr"/>
              <a:r>
                <a:rPr lang="pt-BR" sz="1200" b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e iluminação pública</a:t>
              </a:r>
            </a:p>
          </p:txBody>
        </p:sp>
      </p:grpSp>
      <p:cxnSp>
        <p:nvCxnSpPr>
          <p:cNvPr id="139" name="Conector Reto 115">
            <a:extLst>
              <a:ext uri="{FF2B5EF4-FFF2-40B4-BE49-F238E27FC236}">
                <a16:creationId xmlns:a16="http://schemas.microsoft.com/office/drawing/2014/main" id="{65706525-3B0C-4089-ABC8-839FDAE82AD5}"/>
              </a:ext>
            </a:extLst>
          </p:cNvPr>
          <p:cNvCxnSpPr>
            <a:cxnSpLocks/>
          </p:cNvCxnSpPr>
          <p:nvPr/>
        </p:nvCxnSpPr>
        <p:spPr>
          <a:xfrm>
            <a:off x="9045270" y="2492896"/>
            <a:ext cx="2414114" cy="0"/>
          </a:xfrm>
          <a:prstGeom prst="line">
            <a:avLst/>
          </a:prstGeom>
          <a:ln w="444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etângulo 139">
            <a:extLst>
              <a:ext uri="{FF2B5EF4-FFF2-40B4-BE49-F238E27FC236}">
                <a16:creationId xmlns:a16="http://schemas.microsoft.com/office/drawing/2014/main" id="{904A68F7-3E6A-4423-8458-06DD3EB5A6F6}"/>
              </a:ext>
            </a:extLst>
          </p:cNvPr>
          <p:cNvSpPr/>
          <p:nvPr/>
        </p:nvSpPr>
        <p:spPr>
          <a:xfrm>
            <a:off x="9515544" y="1901543"/>
            <a:ext cx="1867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rPr>
              <a:t>empresas</a:t>
            </a:r>
            <a:endParaRPr lang="pt-BR" sz="2800" b="1"/>
          </a:p>
        </p:txBody>
      </p:sp>
      <p:cxnSp>
        <p:nvCxnSpPr>
          <p:cNvPr id="141" name="Conector Reto 139">
            <a:extLst>
              <a:ext uri="{FF2B5EF4-FFF2-40B4-BE49-F238E27FC236}">
                <a16:creationId xmlns:a16="http://schemas.microsoft.com/office/drawing/2014/main" id="{5EADD6AA-951B-408E-9887-3A5470ED5395}"/>
              </a:ext>
            </a:extLst>
          </p:cNvPr>
          <p:cNvCxnSpPr>
            <a:cxnSpLocks/>
          </p:cNvCxnSpPr>
          <p:nvPr/>
        </p:nvCxnSpPr>
        <p:spPr>
          <a:xfrm>
            <a:off x="791365" y="4773635"/>
            <a:ext cx="1830523" cy="0"/>
          </a:xfrm>
          <a:prstGeom prst="line">
            <a:avLst/>
          </a:prstGeom>
          <a:ln w="444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tângulo 141">
            <a:extLst>
              <a:ext uri="{FF2B5EF4-FFF2-40B4-BE49-F238E27FC236}">
                <a16:creationId xmlns:a16="http://schemas.microsoft.com/office/drawing/2014/main" id="{0FF41644-F74A-40EB-9DBE-BBB95B81F1B1}"/>
              </a:ext>
            </a:extLst>
          </p:cNvPr>
          <p:cNvSpPr/>
          <p:nvPr/>
        </p:nvSpPr>
        <p:spPr>
          <a:xfrm>
            <a:off x="236238" y="6113736"/>
            <a:ext cx="6889756" cy="21544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pt-BR" sz="800" dirty="0">
                <a:solidFill>
                  <a:schemeClr val="bg1"/>
                </a:solidFill>
              </a:rPr>
              <a:t>*A capacidade instalada é referente apenas às participações da Companhia nas usinas em operação, incluindo Jirau.</a:t>
            </a:r>
          </a:p>
        </p:txBody>
      </p:sp>
      <p:grpSp>
        <p:nvGrpSpPr>
          <p:cNvPr id="143" name="Grupo 234">
            <a:extLst>
              <a:ext uri="{FF2B5EF4-FFF2-40B4-BE49-F238E27FC236}">
                <a16:creationId xmlns:a16="http://schemas.microsoft.com/office/drawing/2014/main" id="{5848AA63-3B97-4431-9BC2-09FC9F39DC08}"/>
              </a:ext>
            </a:extLst>
          </p:cNvPr>
          <p:cNvGrpSpPr/>
          <p:nvPr/>
        </p:nvGrpSpPr>
        <p:grpSpPr>
          <a:xfrm>
            <a:off x="2886907" y="4213886"/>
            <a:ext cx="2215076" cy="1031950"/>
            <a:chOff x="9551938" y="1862093"/>
            <a:chExt cx="2215076" cy="1031950"/>
          </a:xfrm>
        </p:grpSpPr>
        <p:sp>
          <p:nvSpPr>
            <p:cNvPr id="144" name="CaixaDeTexto 143">
              <a:extLst>
                <a:ext uri="{FF2B5EF4-FFF2-40B4-BE49-F238E27FC236}">
                  <a16:creationId xmlns:a16="http://schemas.microsoft.com/office/drawing/2014/main" id="{EA8867D7-5974-4BA2-9B78-7379C651EE23}"/>
                </a:ext>
              </a:extLst>
            </p:cNvPr>
            <p:cNvSpPr txBox="1"/>
            <p:nvPr/>
          </p:nvSpPr>
          <p:spPr>
            <a:xfrm>
              <a:off x="9551938" y="2432378"/>
              <a:ext cx="2215076" cy="4616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buClr>
                  <a:srgbClr val="F07D00"/>
                </a:buClr>
                <a:defRPr/>
              </a:pPr>
              <a:r>
                <a:rPr lang="pt-BR" sz="120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em fontes </a:t>
              </a:r>
            </a:p>
            <a:p>
              <a:pPr algn="ctr">
                <a:buClr>
                  <a:srgbClr val="F07D00"/>
                </a:buClr>
                <a:defRPr/>
              </a:pPr>
              <a:r>
                <a:rPr lang="pt-BR" sz="1200" b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limpas e renováveis</a:t>
              </a:r>
              <a:endParaRPr lang="pt-BR" sz="12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  <p:grpSp>
          <p:nvGrpSpPr>
            <p:cNvPr id="145" name="Grupo 236">
              <a:extLst>
                <a:ext uri="{FF2B5EF4-FFF2-40B4-BE49-F238E27FC236}">
                  <a16:creationId xmlns:a16="http://schemas.microsoft.com/office/drawing/2014/main" id="{29E20AD8-7905-4600-9E46-9DDE12AD06DB}"/>
                </a:ext>
              </a:extLst>
            </p:cNvPr>
            <p:cNvGrpSpPr/>
            <p:nvPr/>
          </p:nvGrpSpPr>
          <p:grpSpPr>
            <a:xfrm>
              <a:off x="10153428" y="1862093"/>
              <a:ext cx="1055143" cy="410070"/>
              <a:chOff x="9055401" y="4222598"/>
              <a:chExt cx="1842998" cy="803723"/>
            </a:xfrm>
          </p:grpSpPr>
          <p:grpSp>
            <p:nvGrpSpPr>
              <p:cNvPr id="146" name="Grupo 237">
                <a:extLst>
                  <a:ext uri="{FF2B5EF4-FFF2-40B4-BE49-F238E27FC236}">
                    <a16:creationId xmlns:a16="http://schemas.microsoft.com/office/drawing/2014/main" id="{8638BA71-3B5D-4DB9-B1B3-548D44BBB76D}"/>
                  </a:ext>
                </a:extLst>
              </p:cNvPr>
              <p:cNvGrpSpPr/>
              <p:nvPr/>
            </p:nvGrpSpPr>
            <p:grpSpPr>
              <a:xfrm>
                <a:off x="9055401" y="4222598"/>
                <a:ext cx="1142218" cy="803723"/>
                <a:chOff x="9055401" y="4222598"/>
                <a:chExt cx="1142218" cy="803723"/>
              </a:xfrm>
            </p:grpSpPr>
            <p:pic>
              <p:nvPicPr>
                <p:cNvPr id="148" name="Imagem 147">
                  <a:extLst>
                    <a:ext uri="{FF2B5EF4-FFF2-40B4-BE49-F238E27FC236}">
                      <a16:creationId xmlns:a16="http://schemas.microsoft.com/office/drawing/2014/main" id="{1240FA2C-4A40-4193-AB3E-3F3C46C5BA8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660422" y="4222598"/>
                  <a:ext cx="537197" cy="803723"/>
                </a:xfrm>
                <a:prstGeom prst="rect">
                  <a:avLst/>
                </a:prstGeom>
              </p:spPr>
            </p:pic>
            <p:pic>
              <p:nvPicPr>
                <p:cNvPr id="149" name="Imagem 148">
                  <a:extLst>
                    <a:ext uri="{FF2B5EF4-FFF2-40B4-BE49-F238E27FC236}">
                      <a16:creationId xmlns:a16="http://schemas.microsoft.com/office/drawing/2014/main" id="{EECABF08-84DA-4D90-A817-E970BFB0FFD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55401" y="4222708"/>
                  <a:ext cx="543061" cy="787191"/>
                </a:xfrm>
                <a:prstGeom prst="rect">
                  <a:avLst/>
                </a:prstGeom>
              </p:spPr>
            </p:pic>
          </p:grpSp>
          <p:pic>
            <p:nvPicPr>
              <p:cNvPr id="147" name="Imagem 146">
                <a:extLst>
                  <a:ext uri="{FF2B5EF4-FFF2-40B4-BE49-F238E27FC236}">
                    <a16:creationId xmlns:a16="http://schemas.microsoft.com/office/drawing/2014/main" id="{0E98CC5B-B216-44A6-828A-40B1863731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297853" y="4307955"/>
                <a:ext cx="600546" cy="600544"/>
              </a:xfrm>
              <a:prstGeom prst="rect">
                <a:avLst/>
              </a:prstGeom>
            </p:spPr>
          </p:pic>
        </p:grpSp>
      </p:grpSp>
      <p:cxnSp>
        <p:nvCxnSpPr>
          <p:cNvPr id="150" name="Conector Reto 148">
            <a:extLst>
              <a:ext uri="{FF2B5EF4-FFF2-40B4-BE49-F238E27FC236}">
                <a16:creationId xmlns:a16="http://schemas.microsoft.com/office/drawing/2014/main" id="{0565EB6E-F830-4671-B9D5-7B13E5054024}"/>
              </a:ext>
            </a:extLst>
          </p:cNvPr>
          <p:cNvCxnSpPr/>
          <p:nvPr/>
        </p:nvCxnSpPr>
        <p:spPr>
          <a:xfrm>
            <a:off x="3353158" y="4775596"/>
            <a:ext cx="1302892" cy="0"/>
          </a:xfrm>
          <a:prstGeom prst="line">
            <a:avLst/>
          </a:prstGeom>
          <a:ln w="444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CaixaDeTexto 150">
            <a:extLst>
              <a:ext uri="{FF2B5EF4-FFF2-40B4-BE49-F238E27FC236}">
                <a16:creationId xmlns:a16="http://schemas.microsoft.com/office/drawing/2014/main" id="{B845E4C3-D01F-4AF9-A388-6AFB91A88E05}"/>
              </a:ext>
            </a:extLst>
          </p:cNvPr>
          <p:cNvSpPr txBox="1"/>
          <p:nvPr/>
        </p:nvSpPr>
        <p:spPr>
          <a:xfrm>
            <a:off x="6749878" y="4402976"/>
            <a:ext cx="184731" cy="27699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endParaRPr lang="pt-BR" sz="1200" b="1">
              <a:solidFill>
                <a:schemeClr val="bg1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cxnSp>
        <p:nvCxnSpPr>
          <p:cNvPr id="152" name="Conector Reto 166">
            <a:extLst>
              <a:ext uri="{FF2B5EF4-FFF2-40B4-BE49-F238E27FC236}">
                <a16:creationId xmlns:a16="http://schemas.microsoft.com/office/drawing/2014/main" id="{125971CD-54F2-42C6-8AE5-ED7022155718}"/>
              </a:ext>
            </a:extLst>
          </p:cNvPr>
          <p:cNvCxnSpPr/>
          <p:nvPr/>
        </p:nvCxnSpPr>
        <p:spPr>
          <a:xfrm>
            <a:off x="5491565" y="4778857"/>
            <a:ext cx="1563332" cy="0"/>
          </a:xfrm>
          <a:prstGeom prst="line">
            <a:avLst/>
          </a:prstGeom>
          <a:ln w="444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" name="Grupo 131">
            <a:extLst>
              <a:ext uri="{FF2B5EF4-FFF2-40B4-BE49-F238E27FC236}">
                <a16:creationId xmlns:a16="http://schemas.microsoft.com/office/drawing/2014/main" id="{96290C52-B911-42B8-973C-9920E8C713E7}"/>
              </a:ext>
            </a:extLst>
          </p:cNvPr>
          <p:cNvGrpSpPr/>
          <p:nvPr/>
        </p:nvGrpSpPr>
        <p:grpSpPr>
          <a:xfrm>
            <a:off x="7931368" y="4187997"/>
            <a:ext cx="1290963" cy="1261029"/>
            <a:chOff x="622288" y="3946680"/>
            <a:chExt cx="1290963" cy="1261029"/>
          </a:xfrm>
        </p:grpSpPr>
        <p:sp>
          <p:nvSpPr>
            <p:cNvPr id="154" name="CaixaDeTexto 153">
              <a:extLst>
                <a:ext uri="{FF2B5EF4-FFF2-40B4-BE49-F238E27FC236}">
                  <a16:creationId xmlns:a16="http://schemas.microsoft.com/office/drawing/2014/main" id="{2D88E066-6FE9-48FA-993D-589160E128C8}"/>
                </a:ext>
              </a:extLst>
            </p:cNvPr>
            <p:cNvSpPr txBox="1"/>
            <p:nvPr/>
          </p:nvSpPr>
          <p:spPr>
            <a:xfrm>
              <a:off x="665469" y="4561378"/>
              <a:ext cx="1225015" cy="6463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pt-BR" sz="120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Instalações em</a:t>
              </a:r>
            </a:p>
            <a:p>
              <a:pPr algn="ctr"/>
              <a:r>
                <a:rPr lang="pt-BR" sz="1200" b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geração solar</a:t>
              </a:r>
            </a:p>
            <a:p>
              <a:pPr algn="ctr"/>
              <a:r>
                <a:rPr lang="pt-BR" sz="1200" b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distribuída</a:t>
              </a:r>
            </a:p>
          </p:txBody>
        </p:sp>
        <p:grpSp>
          <p:nvGrpSpPr>
            <p:cNvPr id="155" name="Grupo 133">
              <a:extLst>
                <a:ext uri="{FF2B5EF4-FFF2-40B4-BE49-F238E27FC236}">
                  <a16:creationId xmlns:a16="http://schemas.microsoft.com/office/drawing/2014/main" id="{F696B040-BF97-47C6-B1AC-7C5C3D2CB440}"/>
                </a:ext>
              </a:extLst>
            </p:cNvPr>
            <p:cNvGrpSpPr/>
            <p:nvPr/>
          </p:nvGrpSpPr>
          <p:grpSpPr>
            <a:xfrm>
              <a:off x="622288" y="3946680"/>
              <a:ext cx="1290963" cy="421365"/>
              <a:chOff x="3155883" y="1862052"/>
              <a:chExt cx="2079107" cy="678615"/>
            </a:xfrm>
          </p:grpSpPr>
          <p:grpSp>
            <p:nvGrpSpPr>
              <p:cNvPr id="156" name="Grupo 127">
                <a:extLst>
                  <a:ext uri="{FF2B5EF4-FFF2-40B4-BE49-F238E27FC236}">
                    <a16:creationId xmlns:a16="http://schemas.microsoft.com/office/drawing/2014/main" id="{1C681DD4-DED1-47C1-ACA6-9C17F606467A}"/>
                  </a:ext>
                </a:extLst>
              </p:cNvPr>
              <p:cNvGrpSpPr/>
              <p:nvPr/>
            </p:nvGrpSpPr>
            <p:grpSpPr>
              <a:xfrm>
                <a:off x="3155883" y="1862052"/>
                <a:ext cx="2079107" cy="668677"/>
                <a:chOff x="937258" y="4115160"/>
                <a:chExt cx="2515716" cy="809098"/>
              </a:xfrm>
            </p:grpSpPr>
            <p:pic>
              <p:nvPicPr>
                <p:cNvPr id="158" name="Imagem 157">
                  <a:extLst>
                    <a:ext uri="{FF2B5EF4-FFF2-40B4-BE49-F238E27FC236}">
                      <a16:creationId xmlns:a16="http://schemas.microsoft.com/office/drawing/2014/main" id="{6583BFA7-F918-4F20-9C4F-4FC0A372C86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7258" y="4115160"/>
                  <a:ext cx="576694" cy="792635"/>
                </a:xfrm>
                <a:prstGeom prst="rect">
                  <a:avLst/>
                </a:prstGeom>
              </p:spPr>
            </p:pic>
            <p:pic>
              <p:nvPicPr>
                <p:cNvPr id="159" name="Imagem 158">
                  <a:extLst>
                    <a:ext uri="{FF2B5EF4-FFF2-40B4-BE49-F238E27FC236}">
                      <a16:creationId xmlns:a16="http://schemas.microsoft.com/office/drawing/2014/main" id="{15A4ACCC-4BC2-4B2E-9175-72322785F0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14376" y="4129064"/>
                  <a:ext cx="596396" cy="795194"/>
                </a:xfrm>
                <a:prstGeom prst="rect">
                  <a:avLst/>
                </a:prstGeom>
              </p:spPr>
            </p:pic>
            <p:pic>
              <p:nvPicPr>
                <p:cNvPr id="160" name="Imagem 159">
                  <a:extLst>
                    <a:ext uri="{FF2B5EF4-FFF2-40B4-BE49-F238E27FC236}">
                      <a16:creationId xmlns:a16="http://schemas.microsoft.com/office/drawing/2014/main" id="{6C35778B-A43E-40CF-AF3A-FF45560EE52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56580" y="4129064"/>
                  <a:ext cx="596394" cy="795194"/>
                </a:xfrm>
                <a:prstGeom prst="rect">
                  <a:avLst/>
                </a:prstGeom>
              </p:spPr>
            </p:pic>
          </p:grpSp>
          <p:pic>
            <p:nvPicPr>
              <p:cNvPr id="157" name="Imagem 156">
                <a:extLst>
                  <a:ext uri="{FF2B5EF4-FFF2-40B4-BE49-F238E27FC236}">
                    <a16:creationId xmlns:a16="http://schemas.microsoft.com/office/drawing/2014/main" id="{786D043C-E3A7-4CF8-A664-72BACE87A1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16137" y="1883483"/>
                <a:ext cx="444040" cy="657184"/>
              </a:xfrm>
              <a:prstGeom prst="rect">
                <a:avLst/>
              </a:prstGeom>
            </p:spPr>
          </p:pic>
        </p:grpSp>
      </p:grpSp>
      <p:cxnSp>
        <p:nvCxnSpPr>
          <p:cNvPr id="161" name="Conector Reto 175">
            <a:extLst>
              <a:ext uri="{FF2B5EF4-FFF2-40B4-BE49-F238E27FC236}">
                <a16:creationId xmlns:a16="http://schemas.microsoft.com/office/drawing/2014/main" id="{1B5C4583-D346-4F3F-B528-E0FC99678E69}"/>
              </a:ext>
            </a:extLst>
          </p:cNvPr>
          <p:cNvCxnSpPr/>
          <p:nvPr/>
        </p:nvCxnSpPr>
        <p:spPr>
          <a:xfrm>
            <a:off x="7935287" y="4777254"/>
            <a:ext cx="1302892" cy="0"/>
          </a:xfrm>
          <a:prstGeom prst="line">
            <a:avLst/>
          </a:prstGeom>
          <a:ln w="444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2" name="Grupo 257">
            <a:extLst>
              <a:ext uri="{FF2B5EF4-FFF2-40B4-BE49-F238E27FC236}">
                <a16:creationId xmlns:a16="http://schemas.microsoft.com/office/drawing/2014/main" id="{6CFF2D7A-9672-479A-85EB-EA859152EC91}"/>
              </a:ext>
            </a:extLst>
          </p:cNvPr>
          <p:cNvGrpSpPr/>
          <p:nvPr/>
        </p:nvGrpSpPr>
        <p:grpSpPr>
          <a:xfrm>
            <a:off x="9947592" y="3846887"/>
            <a:ext cx="1044415" cy="1429359"/>
            <a:chOff x="3254587" y="3610132"/>
            <a:chExt cx="1044415" cy="1429359"/>
          </a:xfrm>
        </p:grpSpPr>
        <p:sp>
          <p:nvSpPr>
            <p:cNvPr id="163" name="CaixaDeTexto 162">
              <a:extLst>
                <a:ext uri="{FF2B5EF4-FFF2-40B4-BE49-F238E27FC236}">
                  <a16:creationId xmlns:a16="http://schemas.microsoft.com/office/drawing/2014/main" id="{1E641C76-B230-49C8-A5F4-5B26BDC517BC}"/>
                </a:ext>
              </a:extLst>
            </p:cNvPr>
            <p:cNvSpPr txBox="1"/>
            <p:nvPr/>
          </p:nvSpPr>
          <p:spPr>
            <a:xfrm>
              <a:off x="3317374" y="4577826"/>
              <a:ext cx="918841" cy="46166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pt-BR" sz="1200" b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Contratos</a:t>
              </a:r>
            </a:p>
            <a:p>
              <a:pPr algn="ctr"/>
              <a:r>
                <a:rPr lang="pt-BR" sz="1200" b="1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de O&amp;M</a:t>
              </a:r>
            </a:p>
          </p:txBody>
        </p:sp>
        <p:grpSp>
          <p:nvGrpSpPr>
            <p:cNvPr id="164" name="Grupo 259">
              <a:extLst>
                <a:ext uri="{FF2B5EF4-FFF2-40B4-BE49-F238E27FC236}">
                  <a16:creationId xmlns:a16="http://schemas.microsoft.com/office/drawing/2014/main" id="{83B52FA5-7764-4F82-9A24-F63AE3E9E8D2}"/>
                </a:ext>
              </a:extLst>
            </p:cNvPr>
            <p:cNvGrpSpPr/>
            <p:nvPr/>
          </p:nvGrpSpPr>
          <p:grpSpPr>
            <a:xfrm>
              <a:off x="3254587" y="3948880"/>
              <a:ext cx="1044415" cy="408060"/>
              <a:chOff x="6511369" y="1799212"/>
              <a:chExt cx="2238796" cy="962184"/>
            </a:xfrm>
          </p:grpSpPr>
          <p:pic>
            <p:nvPicPr>
              <p:cNvPr id="166" name="Imagem 165">
                <a:extLst>
                  <a:ext uri="{FF2B5EF4-FFF2-40B4-BE49-F238E27FC236}">
                    <a16:creationId xmlns:a16="http://schemas.microsoft.com/office/drawing/2014/main" id="{93906B57-D52F-4153-903F-B8FFC18C2C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11369" y="1802657"/>
                <a:ext cx="685798" cy="942597"/>
              </a:xfrm>
              <a:prstGeom prst="rect">
                <a:avLst/>
              </a:prstGeom>
            </p:spPr>
          </p:pic>
          <p:pic>
            <p:nvPicPr>
              <p:cNvPr id="167" name="Imagem 166">
                <a:extLst>
                  <a:ext uri="{FF2B5EF4-FFF2-40B4-BE49-F238E27FC236}">
                    <a16:creationId xmlns:a16="http://schemas.microsoft.com/office/drawing/2014/main" id="{028D8E5A-B690-4056-B615-9F65787E94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51464" y="1799212"/>
                <a:ext cx="721637" cy="962184"/>
              </a:xfrm>
              <a:prstGeom prst="rect">
                <a:avLst/>
              </a:prstGeom>
            </p:spPr>
          </p:pic>
          <p:pic>
            <p:nvPicPr>
              <p:cNvPr id="168" name="Imagem 167">
                <a:extLst>
                  <a:ext uri="{FF2B5EF4-FFF2-40B4-BE49-F238E27FC236}">
                    <a16:creationId xmlns:a16="http://schemas.microsoft.com/office/drawing/2014/main" id="{11635619-20E9-4044-B3E6-EE150F39C4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028528" y="1799212"/>
                <a:ext cx="721637" cy="962184"/>
              </a:xfrm>
              <a:prstGeom prst="rect">
                <a:avLst/>
              </a:prstGeom>
            </p:spPr>
          </p:pic>
        </p:grpSp>
        <p:sp>
          <p:nvSpPr>
            <p:cNvPr id="165" name="CaixaDeTexto 164">
              <a:extLst>
                <a:ext uri="{FF2B5EF4-FFF2-40B4-BE49-F238E27FC236}">
                  <a16:creationId xmlns:a16="http://schemas.microsoft.com/office/drawing/2014/main" id="{3BDB5A82-FF08-49CE-ADC2-910C6344B3D8}"/>
                </a:ext>
              </a:extLst>
            </p:cNvPr>
            <p:cNvSpPr txBox="1"/>
            <p:nvPr/>
          </p:nvSpPr>
          <p:spPr>
            <a:xfrm>
              <a:off x="3411150" y="3610132"/>
              <a:ext cx="731289" cy="27699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pt-BR" sz="1200">
                  <a:solidFill>
                    <a:schemeClr val="bg1"/>
                  </a:solidFill>
                  <a:latin typeface="Helvetica Neue" charset="0"/>
                  <a:ea typeface="Helvetica Neue" charset="0"/>
                  <a:cs typeface="Helvetica Neue" charset="0"/>
                </a:rPr>
                <a:t>Mais de</a:t>
              </a:r>
            </a:p>
          </p:txBody>
        </p:sp>
      </p:grpSp>
      <p:cxnSp>
        <p:nvCxnSpPr>
          <p:cNvPr id="169" name="Conector Reto 183">
            <a:extLst>
              <a:ext uri="{FF2B5EF4-FFF2-40B4-BE49-F238E27FC236}">
                <a16:creationId xmlns:a16="http://schemas.microsoft.com/office/drawing/2014/main" id="{4DA3E0D5-9708-4E25-B33C-77098803B5BC}"/>
              </a:ext>
            </a:extLst>
          </p:cNvPr>
          <p:cNvCxnSpPr/>
          <p:nvPr/>
        </p:nvCxnSpPr>
        <p:spPr>
          <a:xfrm>
            <a:off x="9809730" y="4769342"/>
            <a:ext cx="1302892" cy="0"/>
          </a:xfrm>
          <a:prstGeom prst="line">
            <a:avLst/>
          </a:prstGeom>
          <a:ln w="444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0" name="Agrupar 169">
            <a:extLst>
              <a:ext uri="{FF2B5EF4-FFF2-40B4-BE49-F238E27FC236}">
                <a16:creationId xmlns:a16="http://schemas.microsoft.com/office/drawing/2014/main" id="{28D0FDB4-AE65-4C5E-B352-2CE1CF0687BF}"/>
              </a:ext>
            </a:extLst>
          </p:cNvPr>
          <p:cNvGrpSpPr/>
          <p:nvPr/>
        </p:nvGrpSpPr>
        <p:grpSpPr>
          <a:xfrm>
            <a:off x="715652" y="4231931"/>
            <a:ext cx="2136977" cy="1608155"/>
            <a:chOff x="409384" y="4231931"/>
            <a:chExt cx="2408077" cy="1637547"/>
          </a:xfrm>
        </p:grpSpPr>
        <p:grpSp>
          <p:nvGrpSpPr>
            <p:cNvPr id="171" name="Grupo 276">
              <a:extLst>
                <a:ext uri="{FF2B5EF4-FFF2-40B4-BE49-F238E27FC236}">
                  <a16:creationId xmlns:a16="http://schemas.microsoft.com/office/drawing/2014/main" id="{27C5BCE2-58B3-4468-99D1-122B5057C781}"/>
                </a:ext>
              </a:extLst>
            </p:cNvPr>
            <p:cNvGrpSpPr/>
            <p:nvPr/>
          </p:nvGrpSpPr>
          <p:grpSpPr>
            <a:xfrm>
              <a:off x="409384" y="4446262"/>
              <a:ext cx="2408077" cy="1423216"/>
              <a:chOff x="3948465" y="2058400"/>
              <a:chExt cx="2408077" cy="1423216"/>
            </a:xfrm>
          </p:grpSpPr>
          <p:grpSp>
            <p:nvGrpSpPr>
              <p:cNvPr id="177" name="Grupo 277">
                <a:extLst>
                  <a:ext uri="{FF2B5EF4-FFF2-40B4-BE49-F238E27FC236}">
                    <a16:creationId xmlns:a16="http://schemas.microsoft.com/office/drawing/2014/main" id="{E7CF6AC7-5922-4111-9A23-F3B165DC86ED}"/>
                  </a:ext>
                </a:extLst>
              </p:cNvPr>
              <p:cNvGrpSpPr/>
              <p:nvPr/>
            </p:nvGrpSpPr>
            <p:grpSpPr>
              <a:xfrm>
                <a:off x="4728263" y="2058400"/>
                <a:ext cx="1628279" cy="276999"/>
                <a:chOff x="5796480" y="2048930"/>
                <a:chExt cx="1950711" cy="328564"/>
              </a:xfrm>
            </p:grpSpPr>
            <p:sp>
              <p:nvSpPr>
                <p:cNvPr id="179" name="CaixaDeTexto 178">
                  <a:extLst>
                    <a:ext uri="{FF2B5EF4-FFF2-40B4-BE49-F238E27FC236}">
                      <a16:creationId xmlns:a16="http://schemas.microsoft.com/office/drawing/2014/main" id="{7E81E341-75AB-4015-AC30-ECCFFBD88B51}"/>
                    </a:ext>
                  </a:extLst>
                </p:cNvPr>
                <p:cNvSpPr txBox="1"/>
                <p:nvPr/>
              </p:nvSpPr>
              <p:spPr>
                <a:xfrm>
                  <a:off x="7109224" y="2048930"/>
                  <a:ext cx="637967" cy="328564"/>
                </a:xfrm>
                <a:prstGeom prst="rect">
                  <a:avLst/>
                </a:prstGeom>
                <a:noFill/>
              </p:spPr>
              <p:txBody>
                <a:bodyPr wrap="none" rtlCol="0" anchor="t">
                  <a:spAutoFit/>
                </a:bodyPr>
                <a:lstStyle/>
                <a:p>
                  <a:pPr algn="ctr"/>
                  <a:r>
                    <a:rPr lang="pt-BR" sz="1200" b="1">
                      <a:solidFill>
                        <a:schemeClr val="bg1"/>
                      </a:solidFill>
                      <a:latin typeface="Helvetica Neue" charset="0"/>
                      <a:ea typeface="Helvetica Neue" charset="0"/>
                      <a:cs typeface="Helvetica Neue" charset="0"/>
                    </a:rPr>
                    <a:t>MW*</a:t>
                  </a:r>
                </a:p>
              </p:txBody>
            </p:sp>
            <p:pic>
              <p:nvPicPr>
                <p:cNvPr id="180" name="Imagem 179">
                  <a:extLst>
                    <a:ext uri="{FF2B5EF4-FFF2-40B4-BE49-F238E27FC236}">
                      <a16:creationId xmlns:a16="http://schemas.microsoft.com/office/drawing/2014/main" id="{EF6DCE30-AC9E-4A2F-B44A-9FF0884728B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 cstate="screen">
                  <a:biLevel thresh="25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18451" t="9941" r="23470" b="56703"/>
                <a:stretch/>
              </p:blipFill>
              <p:spPr>
                <a:xfrm>
                  <a:off x="5796480" y="2177740"/>
                  <a:ext cx="90673" cy="91264"/>
                </a:xfrm>
                <a:prstGeom prst="ellipse">
                  <a:avLst/>
                </a:prstGeom>
              </p:spPr>
            </p:pic>
          </p:grpSp>
          <p:sp>
            <p:nvSpPr>
              <p:cNvPr id="178" name="CaixaDeTexto 177">
                <a:extLst>
                  <a:ext uri="{FF2B5EF4-FFF2-40B4-BE49-F238E27FC236}">
                    <a16:creationId xmlns:a16="http://schemas.microsoft.com/office/drawing/2014/main" id="{92086CBE-B4A9-4BED-8E40-B1FF9652EF1B}"/>
                  </a:ext>
                </a:extLst>
              </p:cNvPr>
              <p:cNvSpPr txBox="1"/>
              <p:nvPr/>
            </p:nvSpPr>
            <p:spPr>
              <a:xfrm>
                <a:off x="3948465" y="2447390"/>
                <a:ext cx="2306536" cy="1034226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pt-BR" sz="1200" b="1" dirty="0">
                    <a:solidFill>
                      <a:schemeClr val="bg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em operação </a:t>
                </a:r>
                <a:r>
                  <a:rPr lang="pt-BR" sz="1200" dirty="0">
                    <a:solidFill>
                      <a:schemeClr val="bg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em</a:t>
                </a:r>
              </a:p>
              <a:p>
                <a:pPr algn="ctr"/>
                <a:r>
                  <a:rPr lang="pt-BR" sz="1200" b="1" dirty="0">
                    <a:solidFill>
                      <a:schemeClr val="bg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61 usinas </a:t>
                </a:r>
                <a:r>
                  <a:rPr lang="pt-BR" sz="1200" dirty="0">
                    <a:solidFill>
                      <a:schemeClr val="bg1"/>
                    </a:solidFill>
                    <a:latin typeface="Helvetica Neue" charset="0"/>
                    <a:ea typeface="Helvetica Neue" charset="0"/>
                    <a:cs typeface="Helvetica Neue" charset="0"/>
                  </a:rPr>
                  <a:t>(Maior produtor independente privado de geração de energia elétrica no Brasil)</a:t>
                </a:r>
              </a:p>
            </p:txBody>
          </p:sp>
        </p:grpSp>
        <p:pic>
          <p:nvPicPr>
            <p:cNvPr id="172" name="Imagem 171">
              <a:extLst>
                <a:ext uri="{FF2B5EF4-FFF2-40B4-BE49-F238E27FC236}">
                  <a16:creationId xmlns:a16="http://schemas.microsoft.com/office/drawing/2014/main" id="{B270D91E-058E-4E18-AF8A-8513FDDD4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400" y="4267554"/>
              <a:ext cx="173918" cy="399753"/>
            </a:xfrm>
            <a:prstGeom prst="rect">
              <a:avLst/>
            </a:prstGeom>
          </p:spPr>
        </p:pic>
        <p:pic>
          <p:nvPicPr>
            <p:cNvPr id="173" name="Imagem 172">
              <a:extLst>
                <a:ext uri="{FF2B5EF4-FFF2-40B4-BE49-F238E27FC236}">
                  <a16:creationId xmlns:a16="http://schemas.microsoft.com/office/drawing/2014/main" id="{8AE9358B-51B0-4648-9594-ACFF6EC3D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654" y="4259247"/>
              <a:ext cx="336649" cy="408060"/>
            </a:xfrm>
            <a:prstGeom prst="rect">
              <a:avLst/>
            </a:prstGeom>
          </p:spPr>
        </p:pic>
        <p:pic>
          <p:nvPicPr>
            <p:cNvPr id="174" name="Imagem 173">
              <a:extLst>
                <a:ext uri="{FF2B5EF4-FFF2-40B4-BE49-F238E27FC236}">
                  <a16:creationId xmlns:a16="http://schemas.microsoft.com/office/drawing/2014/main" id="{ADABA0A4-0060-43E1-9BD8-238C26BD4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0453" y="4231931"/>
              <a:ext cx="316763" cy="435376"/>
            </a:xfrm>
            <a:prstGeom prst="rect">
              <a:avLst/>
            </a:prstGeom>
          </p:spPr>
        </p:pic>
        <p:pic>
          <p:nvPicPr>
            <p:cNvPr id="175" name="Imagem 174">
              <a:extLst>
                <a:ext uri="{FF2B5EF4-FFF2-40B4-BE49-F238E27FC236}">
                  <a16:creationId xmlns:a16="http://schemas.microsoft.com/office/drawing/2014/main" id="{905DBE37-37BB-4A50-A8A9-22DBCEF33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8365" y="4267554"/>
              <a:ext cx="173918" cy="399753"/>
            </a:xfrm>
            <a:prstGeom prst="rect">
              <a:avLst/>
            </a:prstGeom>
          </p:spPr>
        </p:pic>
        <p:pic>
          <p:nvPicPr>
            <p:cNvPr id="176" name="Imagem 175">
              <a:extLst>
                <a:ext uri="{FF2B5EF4-FFF2-40B4-BE49-F238E27FC236}">
                  <a16:creationId xmlns:a16="http://schemas.microsoft.com/office/drawing/2014/main" id="{AE997F5C-FF5C-42CC-840A-CE668F36CE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5819" y="4267554"/>
              <a:ext cx="173918" cy="399753"/>
            </a:xfrm>
            <a:prstGeom prst="rect">
              <a:avLst/>
            </a:prstGeom>
          </p:spPr>
        </p:pic>
      </p:grpSp>
      <p:sp>
        <p:nvSpPr>
          <p:cNvPr id="181" name="CaixaDeTexto 180">
            <a:extLst>
              <a:ext uri="{FF2B5EF4-FFF2-40B4-BE49-F238E27FC236}">
                <a16:creationId xmlns:a16="http://schemas.microsoft.com/office/drawing/2014/main" id="{56E34C23-16DA-4B6E-BE42-FEA588D28CB2}"/>
              </a:ext>
            </a:extLst>
          </p:cNvPr>
          <p:cNvSpPr txBox="1"/>
          <p:nvPr/>
        </p:nvSpPr>
        <p:spPr>
          <a:xfrm>
            <a:off x="4978612" y="4092053"/>
            <a:ext cx="2741456" cy="181588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  <a:latin typeface="Helvetica Neue" panose="02000503000000020004"/>
                <a:ea typeface="Helvetica Neue" charset="0"/>
                <a:cs typeface="Helvetica Neue" charset="0"/>
              </a:rPr>
              <a:t>Aquisição da </a:t>
            </a:r>
          </a:p>
          <a:p>
            <a:pPr algn="ctr"/>
            <a:r>
              <a:rPr lang="pt-BR" sz="2800" b="1" dirty="0">
                <a:solidFill>
                  <a:schemeClr val="bg1"/>
                </a:solidFill>
                <a:latin typeface="Helvetica Neue" panose="02000503000000020004"/>
                <a:ea typeface="Helvetica Neue" charset="0"/>
                <a:cs typeface="Helvetica Neue" charset="0"/>
              </a:rPr>
              <a:t>TAG </a:t>
            </a:r>
          </a:p>
          <a:p>
            <a:pPr algn="ctr"/>
            <a:endParaRPr lang="pt-BR" sz="1200" dirty="0">
              <a:solidFill>
                <a:schemeClr val="bg1"/>
              </a:solidFill>
              <a:latin typeface="Helvetica Neue" panose="02000503000000020004"/>
              <a:ea typeface="Helvetica Neue" charset="0"/>
              <a:cs typeface="Helvetica Neue" charset="0"/>
            </a:endParaRPr>
          </a:p>
          <a:p>
            <a:pPr algn="ctr"/>
            <a:r>
              <a:rPr lang="pt-BR" sz="1200" dirty="0">
                <a:solidFill>
                  <a:schemeClr val="bg1"/>
                </a:solidFill>
                <a:latin typeface="Helvetica Neue" panose="02000503000000020004"/>
                <a:ea typeface="Helvetica Neue" charset="0"/>
                <a:cs typeface="Helvetica Neue" charset="0"/>
              </a:rPr>
              <a:t>em 2019, detentora da </a:t>
            </a:r>
            <a:r>
              <a:rPr lang="pt-BR" sz="1200" b="1" dirty="0">
                <a:solidFill>
                  <a:schemeClr val="bg1"/>
                </a:solidFill>
                <a:latin typeface="Helvetica Neue" panose="02000503000000020004"/>
                <a:ea typeface="Helvetica Neue" charset="0"/>
                <a:cs typeface="Helvetica Neue" charset="0"/>
              </a:rPr>
              <a:t>mais extensa</a:t>
            </a:r>
          </a:p>
          <a:p>
            <a:pPr algn="ctr"/>
            <a:r>
              <a:rPr lang="pt-BR" sz="1200" b="1" dirty="0">
                <a:solidFill>
                  <a:schemeClr val="bg1"/>
                </a:solidFill>
                <a:latin typeface="Helvetica Neue" panose="02000503000000020004"/>
                <a:ea typeface="Helvetica Neue" charset="0"/>
                <a:cs typeface="Helvetica Neue" charset="0"/>
              </a:rPr>
              <a:t>malha de transporte de gás natural</a:t>
            </a:r>
          </a:p>
          <a:p>
            <a:pPr algn="ctr"/>
            <a:r>
              <a:rPr lang="pt-BR" sz="1200" dirty="0">
                <a:solidFill>
                  <a:schemeClr val="bg1"/>
                </a:solidFill>
                <a:latin typeface="Helvetica Neue" panose="02000503000000020004"/>
                <a:ea typeface="Helvetica Neue" charset="0"/>
                <a:cs typeface="Helvetica Neue" charset="0"/>
              </a:rPr>
              <a:t> do País</a:t>
            </a:r>
          </a:p>
          <a:p>
            <a:pPr algn="ctr"/>
            <a:endParaRPr lang="pt-BR" sz="1200" dirty="0">
              <a:solidFill>
                <a:schemeClr val="bg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algn="ctr"/>
            <a:r>
              <a:rPr lang="pt-BR" sz="1200" dirty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</a:p>
        </p:txBody>
      </p:sp>
      <p:grpSp>
        <p:nvGrpSpPr>
          <p:cNvPr id="182" name="Agrupar 181">
            <a:extLst>
              <a:ext uri="{FF2B5EF4-FFF2-40B4-BE49-F238E27FC236}">
                <a16:creationId xmlns:a16="http://schemas.microsoft.com/office/drawing/2014/main" id="{3C6E3367-1411-4505-B66C-7A261B91BC1E}"/>
              </a:ext>
            </a:extLst>
          </p:cNvPr>
          <p:cNvGrpSpPr/>
          <p:nvPr/>
        </p:nvGrpSpPr>
        <p:grpSpPr>
          <a:xfrm>
            <a:off x="2927731" y="1918143"/>
            <a:ext cx="1372429" cy="868718"/>
            <a:chOff x="2892563" y="1918143"/>
            <a:chExt cx="1372429" cy="868718"/>
          </a:xfrm>
        </p:grpSpPr>
        <p:grpSp>
          <p:nvGrpSpPr>
            <p:cNvPr id="183" name="Agrupar 182">
              <a:extLst>
                <a:ext uri="{FF2B5EF4-FFF2-40B4-BE49-F238E27FC236}">
                  <a16:creationId xmlns:a16="http://schemas.microsoft.com/office/drawing/2014/main" id="{4C04F98E-0361-44B9-949A-5C1463CC74C9}"/>
                </a:ext>
              </a:extLst>
            </p:cNvPr>
            <p:cNvGrpSpPr/>
            <p:nvPr/>
          </p:nvGrpSpPr>
          <p:grpSpPr>
            <a:xfrm>
              <a:off x="2892563" y="1918143"/>
              <a:ext cx="1372429" cy="868718"/>
              <a:chOff x="2892563" y="1918143"/>
              <a:chExt cx="1372429" cy="868718"/>
            </a:xfrm>
          </p:grpSpPr>
          <p:grpSp>
            <p:nvGrpSpPr>
              <p:cNvPr id="185" name="Grupo 158">
                <a:extLst>
                  <a:ext uri="{FF2B5EF4-FFF2-40B4-BE49-F238E27FC236}">
                    <a16:creationId xmlns:a16="http://schemas.microsoft.com/office/drawing/2014/main" id="{A3E8B1BB-03A8-4314-99A7-19CB6071A5E2}"/>
                  </a:ext>
                </a:extLst>
              </p:cNvPr>
              <p:cNvGrpSpPr/>
              <p:nvPr/>
            </p:nvGrpSpPr>
            <p:grpSpPr>
              <a:xfrm>
                <a:off x="2892563" y="1918143"/>
                <a:ext cx="1372429" cy="868718"/>
                <a:chOff x="9941550" y="3955031"/>
                <a:chExt cx="1372429" cy="868718"/>
              </a:xfrm>
            </p:grpSpPr>
            <p:sp>
              <p:nvSpPr>
                <p:cNvPr id="187" name="CaixaDeTexto 186">
                  <a:extLst>
                    <a:ext uri="{FF2B5EF4-FFF2-40B4-BE49-F238E27FC236}">
                      <a16:creationId xmlns:a16="http://schemas.microsoft.com/office/drawing/2014/main" id="{BE5B9FD4-A158-41FE-BE57-E5D0EDB9DE36}"/>
                    </a:ext>
                  </a:extLst>
                </p:cNvPr>
                <p:cNvSpPr txBox="1"/>
                <p:nvPr/>
              </p:nvSpPr>
              <p:spPr>
                <a:xfrm>
                  <a:off x="9993496" y="4546750"/>
                  <a:ext cx="1275156" cy="276999"/>
                </a:xfrm>
                <a:prstGeom prst="rect">
                  <a:avLst/>
                </a:prstGeom>
                <a:noFill/>
              </p:spPr>
              <p:txBody>
                <a:bodyPr wrap="none" rtlCol="0" anchor="t">
                  <a:spAutoFit/>
                </a:bodyPr>
                <a:lstStyle/>
                <a:p>
                  <a:pPr algn="ctr"/>
                  <a:r>
                    <a:rPr lang="pt-BR" sz="1200" b="1">
                      <a:solidFill>
                        <a:schemeClr val="bg1"/>
                      </a:solidFill>
                      <a:latin typeface="Helvetica Neue" charset="0"/>
                      <a:ea typeface="Helvetica Neue" charset="0"/>
                      <a:cs typeface="Helvetica Neue" charset="0"/>
                    </a:rPr>
                    <a:t>Colaboradores</a:t>
                  </a:r>
                </a:p>
              </p:txBody>
            </p:sp>
            <p:grpSp>
              <p:nvGrpSpPr>
                <p:cNvPr id="188" name="Agrupar 2">
                  <a:extLst>
                    <a:ext uri="{FF2B5EF4-FFF2-40B4-BE49-F238E27FC236}">
                      <a16:creationId xmlns:a16="http://schemas.microsoft.com/office/drawing/2014/main" id="{EA4FBF68-6834-4837-B03C-C60C67E17E14}"/>
                    </a:ext>
                  </a:extLst>
                </p:cNvPr>
                <p:cNvGrpSpPr/>
                <p:nvPr/>
              </p:nvGrpSpPr>
              <p:grpSpPr>
                <a:xfrm>
                  <a:off x="9941550" y="3955031"/>
                  <a:ext cx="1372429" cy="437676"/>
                  <a:chOff x="6139404" y="4372332"/>
                  <a:chExt cx="2029467" cy="647208"/>
                </a:xfrm>
              </p:grpSpPr>
              <p:pic>
                <p:nvPicPr>
                  <p:cNvPr id="189" name="Imagem 188">
                    <a:extLst>
                      <a:ext uri="{FF2B5EF4-FFF2-40B4-BE49-F238E27FC236}">
                        <a16:creationId xmlns:a16="http://schemas.microsoft.com/office/drawing/2014/main" id="{20D472F0-7CF2-431C-BE2D-0415E1EB9AF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0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685766" y="4372332"/>
                    <a:ext cx="483105" cy="644138"/>
                  </a:xfrm>
                  <a:prstGeom prst="rect">
                    <a:avLst/>
                  </a:prstGeom>
                </p:spPr>
              </p:pic>
              <p:pic>
                <p:nvPicPr>
                  <p:cNvPr id="190" name="Imagem 189">
                    <a:extLst>
                      <a:ext uri="{FF2B5EF4-FFF2-40B4-BE49-F238E27FC236}">
                        <a16:creationId xmlns:a16="http://schemas.microsoft.com/office/drawing/2014/main" id="{186707A0-CA95-4F6B-A732-00E213AB660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9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139404" y="4375733"/>
                    <a:ext cx="468410" cy="643807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86" name="Imagem 134">
                <a:extLst>
                  <a:ext uri="{FF2B5EF4-FFF2-40B4-BE49-F238E27FC236}">
                    <a16:creationId xmlns:a16="http://schemas.microsoft.com/office/drawing/2014/main" id="{F79BEC47-065D-403A-AB1C-41520D5FF147}"/>
                  </a:ext>
                </a:extLst>
              </p:cNvPr>
              <p:cNvPicPr>
                <a:picLocks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3251443" y="1923313"/>
                <a:ext cx="316800" cy="435600"/>
              </a:xfrm>
              <a:prstGeom prst="rect">
                <a:avLst/>
              </a:prstGeom>
            </p:spPr>
          </p:pic>
        </p:grpSp>
        <p:pic>
          <p:nvPicPr>
            <p:cNvPr id="184" name="Imagem 136">
              <a:extLst>
                <a:ext uri="{FF2B5EF4-FFF2-40B4-BE49-F238E27FC236}">
                  <a16:creationId xmlns:a16="http://schemas.microsoft.com/office/drawing/2014/main" id="{4786DA60-3A03-471E-9B33-A9762B3F372A}"/>
                </a:ext>
              </a:extLst>
            </p:cNvPr>
            <p:cNvPicPr>
              <a:picLocks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3585280" y="1928697"/>
              <a:ext cx="316800" cy="435600"/>
            </a:xfrm>
            <a:prstGeom prst="rect">
              <a:avLst/>
            </a:prstGeom>
          </p:spPr>
        </p:pic>
      </p:grpSp>
      <p:sp>
        <p:nvSpPr>
          <p:cNvPr id="95" name="Espaço Reservado para Número de Slide 4">
            <a:extLst>
              <a:ext uri="{FF2B5EF4-FFF2-40B4-BE49-F238E27FC236}">
                <a16:creationId xmlns:a16="http://schemas.microsoft.com/office/drawing/2014/main" id="{749BBC0A-7F68-46C8-BF87-8CAF512D6D2A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chemeClr val="bg1"/>
                </a:solidFill>
              </a:rPr>
              <a:pPr algn="r"/>
              <a:t>7</a:t>
            </a:fld>
            <a:endParaRPr lang="fr-FR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88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  <p:bldP spid="142" grpId="0"/>
      <p:bldP spid="1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aixaDeTexto 195"/>
          <p:cNvSpPr txBox="1"/>
          <p:nvPr/>
        </p:nvSpPr>
        <p:spPr>
          <a:xfrm>
            <a:off x="201070" y="379326"/>
            <a:ext cx="398057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t-BR" sz="2400" b="1" dirty="0">
                <a:solidFill>
                  <a:schemeClr val="accent1"/>
                </a:solidFill>
                <a:latin typeface="Helvetica Neue" charset="0"/>
                <a:ea typeface="Helvetica Neue" charset="0"/>
                <a:cs typeface="Helvetica Neue" charset="0"/>
              </a:rPr>
              <a:t>Presente em todo o Brasil</a:t>
            </a:r>
          </a:p>
        </p:txBody>
      </p:sp>
      <p:pic>
        <p:nvPicPr>
          <p:cNvPr id="986" name="Imagem 98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6345" y="6349317"/>
            <a:ext cx="745905" cy="265827"/>
          </a:xfrm>
          <a:prstGeom prst="rect">
            <a:avLst/>
          </a:prstGeom>
        </p:spPr>
      </p:pic>
      <p:grpSp>
        <p:nvGrpSpPr>
          <p:cNvPr id="447" name="Grupo 446"/>
          <p:cNvGrpSpPr/>
          <p:nvPr/>
        </p:nvGrpSpPr>
        <p:grpSpPr>
          <a:xfrm>
            <a:off x="307415" y="296099"/>
            <a:ext cx="373069" cy="698435"/>
            <a:chOff x="307415" y="296099"/>
            <a:chExt cx="373069" cy="698435"/>
          </a:xfrm>
        </p:grpSpPr>
        <p:sp>
          <p:nvSpPr>
            <p:cNvPr id="448" name="Retângulo Arredondado 447"/>
            <p:cNvSpPr/>
            <p:nvPr/>
          </p:nvSpPr>
          <p:spPr>
            <a:xfrm>
              <a:off x="307415" y="296099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9" name="Retângulo Arredondado 448"/>
            <p:cNvSpPr/>
            <p:nvPr/>
          </p:nvSpPr>
          <p:spPr>
            <a:xfrm>
              <a:off x="307415" y="930720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A77803F7-64BA-47E6-90D2-0F29F2D019E0}"/>
              </a:ext>
            </a:extLst>
          </p:cNvPr>
          <p:cNvGrpSpPr/>
          <p:nvPr/>
        </p:nvGrpSpPr>
        <p:grpSpPr>
          <a:xfrm>
            <a:off x="3999205" y="154666"/>
            <a:ext cx="7147140" cy="6548667"/>
            <a:chOff x="4405952" y="536725"/>
            <a:chExt cx="6313191" cy="5784550"/>
          </a:xfrm>
        </p:grpSpPr>
        <p:grpSp>
          <p:nvGrpSpPr>
            <p:cNvPr id="432" name="Gruppieren 5">
              <a:extLst>
                <a:ext uri="{FF2B5EF4-FFF2-40B4-BE49-F238E27FC236}">
                  <a16:creationId xmlns:a16="http://schemas.microsoft.com/office/drawing/2014/main" id="{F2443D3C-13B9-4935-B40C-E8718EE71F8E}"/>
                </a:ext>
              </a:extLst>
            </p:cNvPr>
            <p:cNvGrpSpPr/>
            <p:nvPr/>
          </p:nvGrpSpPr>
          <p:grpSpPr bwMode="gray">
            <a:xfrm>
              <a:off x="4405952" y="536725"/>
              <a:ext cx="5807444" cy="5784550"/>
              <a:chOff x="368300" y="577850"/>
              <a:chExt cx="4832350" cy="4813300"/>
            </a:xfrm>
            <a:solidFill>
              <a:schemeClr val="bg1"/>
            </a:solidFill>
            <a:effectLst/>
          </p:grpSpPr>
          <p:sp>
            <p:nvSpPr>
              <p:cNvPr id="433" name="Freeform 200">
                <a:extLst>
                  <a:ext uri="{FF2B5EF4-FFF2-40B4-BE49-F238E27FC236}">
                    <a16:creationId xmlns:a16="http://schemas.microsoft.com/office/drawing/2014/main" id="{DDEBF0FD-4716-452F-94D1-F09951F9AD6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68300" y="2109438"/>
                <a:ext cx="897804" cy="505020"/>
              </a:xfrm>
              <a:custGeom>
                <a:avLst/>
                <a:gdLst>
                  <a:gd name="T0" fmla="*/ 364 w 439"/>
                  <a:gd name="T1" fmla="*/ 133 h 247"/>
                  <a:gd name="T2" fmla="*/ 353 w 439"/>
                  <a:gd name="T3" fmla="*/ 134 h 247"/>
                  <a:gd name="T4" fmla="*/ 296 w 439"/>
                  <a:gd name="T5" fmla="*/ 101 h 247"/>
                  <a:gd name="T6" fmla="*/ 216 w 439"/>
                  <a:gd name="T7" fmla="*/ 58 h 247"/>
                  <a:gd name="T8" fmla="*/ 87 w 439"/>
                  <a:gd name="T9" fmla="*/ 31 h 247"/>
                  <a:gd name="T10" fmla="*/ 13 w 439"/>
                  <a:gd name="T11" fmla="*/ 0 h 247"/>
                  <a:gd name="T12" fmla="*/ 15 w 439"/>
                  <a:gd name="T13" fmla="*/ 9 h 247"/>
                  <a:gd name="T14" fmla="*/ 2 w 439"/>
                  <a:gd name="T15" fmla="*/ 14 h 247"/>
                  <a:gd name="T16" fmla="*/ 0 w 439"/>
                  <a:gd name="T17" fmla="*/ 25 h 247"/>
                  <a:gd name="T18" fmla="*/ 18 w 439"/>
                  <a:gd name="T19" fmla="*/ 39 h 247"/>
                  <a:gd name="T20" fmla="*/ 10 w 439"/>
                  <a:gd name="T21" fmla="*/ 47 h 247"/>
                  <a:gd name="T22" fmla="*/ 21 w 439"/>
                  <a:gd name="T23" fmla="*/ 55 h 247"/>
                  <a:gd name="T24" fmla="*/ 23 w 439"/>
                  <a:gd name="T25" fmla="*/ 66 h 247"/>
                  <a:gd name="T26" fmla="*/ 39 w 439"/>
                  <a:gd name="T27" fmla="*/ 81 h 247"/>
                  <a:gd name="T28" fmla="*/ 40 w 439"/>
                  <a:gd name="T29" fmla="*/ 92 h 247"/>
                  <a:gd name="T30" fmla="*/ 51 w 439"/>
                  <a:gd name="T31" fmla="*/ 97 h 247"/>
                  <a:gd name="T32" fmla="*/ 65 w 439"/>
                  <a:gd name="T33" fmla="*/ 117 h 247"/>
                  <a:gd name="T34" fmla="*/ 48 w 439"/>
                  <a:gd name="T35" fmla="*/ 137 h 247"/>
                  <a:gd name="T36" fmla="*/ 99 w 439"/>
                  <a:gd name="T37" fmla="*/ 145 h 247"/>
                  <a:gd name="T38" fmla="*/ 108 w 439"/>
                  <a:gd name="T39" fmla="*/ 173 h 247"/>
                  <a:gd name="T40" fmla="*/ 163 w 439"/>
                  <a:gd name="T41" fmla="*/ 173 h 247"/>
                  <a:gd name="T42" fmla="*/ 206 w 439"/>
                  <a:gd name="T43" fmla="*/ 140 h 247"/>
                  <a:gd name="T44" fmla="*/ 206 w 439"/>
                  <a:gd name="T45" fmla="*/ 151 h 247"/>
                  <a:gd name="T46" fmla="*/ 208 w 439"/>
                  <a:gd name="T47" fmla="*/ 158 h 247"/>
                  <a:gd name="T48" fmla="*/ 202 w 439"/>
                  <a:gd name="T49" fmla="*/ 165 h 247"/>
                  <a:gd name="T50" fmla="*/ 200 w 439"/>
                  <a:gd name="T51" fmla="*/ 233 h 247"/>
                  <a:gd name="T52" fmla="*/ 207 w 439"/>
                  <a:gd name="T53" fmla="*/ 228 h 247"/>
                  <a:gd name="T54" fmla="*/ 218 w 439"/>
                  <a:gd name="T55" fmla="*/ 238 h 247"/>
                  <a:gd name="T56" fmla="*/ 242 w 439"/>
                  <a:gd name="T57" fmla="*/ 229 h 247"/>
                  <a:gd name="T58" fmla="*/ 276 w 439"/>
                  <a:gd name="T59" fmla="*/ 229 h 247"/>
                  <a:gd name="T60" fmla="*/ 313 w 439"/>
                  <a:gd name="T61" fmla="*/ 233 h 247"/>
                  <a:gd name="T62" fmla="*/ 320 w 439"/>
                  <a:gd name="T63" fmla="*/ 247 h 247"/>
                  <a:gd name="T64" fmla="*/ 345 w 439"/>
                  <a:gd name="T65" fmla="*/ 232 h 247"/>
                  <a:gd name="T66" fmla="*/ 355 w 439"/>
                  <a:gd name="T67" fmla="*/ 214 h 247"/>
                  <a:gd name="T68" fmla="*/ 373 w 439"/>
                  <a:gd name="T69" fmla="*/ 216 h 247"/>
                  <a:gd name="T70" fmla="*/ 398 w 439"/>
                  <a:gd name="T71" fmla="*/ 196 h 247"/>
                  <a:gd name="T72" fmla="*/ 419 w 439"/>
                  <a:gd name="T73" fmla="*/ 192 h 247"/>
                  <a:gd name="T74" fmla="*/ 439 w 439"/>
                  <a:gd name="T75" fmla="*/ 170 h 247"/>
                  <a:gd name="T76" fmla="*/ 439 w 439"/>
                  <a:gd name="T77" fmla="*/ 170 h 247"/>
                  <a:gd name="T78" fmla="*/ 433 w 439"/>
                  <a:gd name="T79" fmla="*/ 163 h 247"/>
                  <a:gd name="T80" fmla="*/ 364 w 439"/>
                  <a:gd name="T81" fmla="*/ 13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39" h="247">
                    <a:moveTo>
                      <a:pt x="364" y="133"/>
                    </a:moveTo>
                    <a:cubicBezTo>
                      <a:pt x="364" y="133"/>
                      <a:pt x="355" y="134"/>
                      <a:pt x="353" y="134"/>
                    </a:cubicBezTo>
                    <a:cubicBezTo>
                      <a:pt x="352" y="134"/>
                      <a:pt x="312" y="108"/>
                      <a:pt x="296" y="101"/>
                    </a:cubicBezTo>
                    <a:cubicBezTo>
                      <a:pt x="280" y="94"/>
                      <a:pt x="216" y="58"/>
                      <a:pt x="216" y="58"/>
                    </a:cubicBezTo>
                    <a:cubicBezTo>
                      <a:pt x="216" y="58"/>
                      <a:pt x="104" y="34"/>
                      <a:pt x="87" y="31"/>
                    </a:cubicBezTo>
                    <a:cubicBezTo>
                      <a:pt x="74" y="29"/>
                      <a:pt x="32" y="9"/>
                      <a:pt x="13" y="0"/>
                    </a:cubicBezTo>
                    <a:cubicBezTo>
                      <a:pt x="14" y="4"/>
                      <a:pt x="15" y="8"/>
                      <a:pt x="15" y="9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0" y="19"/>
                      <a:pt x="0" y="25"/>
                    </a:cubicBezTo>
                    <a:cubicBezTo>
                      <a:pt x="0" y="32"/>
                      <a:pt x="18" y="39"/>
                      <a:pt x="18" y="39"/>
                    </a:cubicBezTo>
                    <a:cubicBezTo>
                      <a:pt x="18" y="39"/>
                      <a:pt x="11" y="46"/>
                      <a:pt x="10" y="47"/>
                    </a:cubicBezTo>
                    <a:cubicBezTo>
                      <a:pt x="10" y="48"/>
                      <a:pt x="21" y="55"/>
                      <a:pt x="21" y="55"/>
                    </a:cubicBezTo>
                    <a:cubicBezTo>
                      <a:pt x="21" y="55"/>
                      <a:pt x="20" y="57"/>
                      <a:pt x="23" y="66"/>
                    </a:cubicBezTo>
                    <a:cubicBezTo>
                      <a:pt x="25" y="76"/>
                      <a:pt x="39" y="81"/>
                      <a:pt x="39" y="81"/>
                    </a:cubicBezTo>
                    <a:cubicBezTo>
                      <a:pt x="40" y="92"/>
                      <a:pt x="40" y="92"/>
                      <a:pt x="40" y="92"/>
                    </a:cubicBezTo>
                    <a:cubicBezTo>
                      <a:pt x="51" y="97"/>
                      <a:pt x="51" y="97"/>
                      <a:pt x="51" y="97"/>
                    </a:cubicBezTo>
                    <a:cubicBezTo>
                      <a:pt x="65" y="117"/>
                      <a:pt x="65" y="117"/>
                      <a:pt x="65" y="117"/>
                    </a:cubicBezTo>
                    <a:cubicBezTo>
                      <a:pt x="48" y="137"/>
                      <a:pt x="48" y="137"/>
                      <a:pt x="48" y="137"/>
                    </a:cubicBezTo>
                    <a:cubicBezTo>
                      <a:pt x="48" y="137"/>
                      <a:pt x="86" y="141"/>
                      <a:pt x="99" y="145"/>
                    </a:cubicBezTo>
                    <a:cubicBezTo>
                      <a:pt x="112" y="149"/>
                      <a:pt x="108" y="173"/>
                      <a:pt x="108" y="173"/>
                    </a:cubicBezTo>
                    <a:cubicBezTo>
                      <a:pt x="163" y="173"/>
                      <a:pt x="163" y="173"/>
                      <a:pt x="163" y="173"/>
                    </a:cubicBezTo>
                    <a:cubicBezTo>
                      <a:pt x="206" y="140"/>
                      <a:pt x="206" y="140"/>
                      <a:pt x="206" y="140"/>
                    </a:cubicBezTo>
                    <a:cubicBezTo>
                      <a:pt x="206" y="151"/>
                      <a:pt x="206" y="151"/>
                      <a:pt x="206" y="151"/>
                    </a:cubicBezTo>
                    <a:cubicBezTo>
                      <a:pt x="208" y="158"/>
                      <a:pt x="208" y="158"/>
                      <a:pt x="208" y="158"/>
                    </a:cubicBezTo>
                    <a:cubicBezTo>
                      <a:pt x="202" y="165"/>
                      <a:pt x="202" y="165"/>
                      <a:pt x="202" y="165"/>
                    </a:cubicBezTo>
                    <a:cubicBezTo>
                      <a:pt x="200" y="233"/>
                      <a:pt x="200" y="233"/>
                      <a:pt x="200" y="233"/>
                    </a:cubicBezTo>
                    <a:cubicBezTo>
                      <a:pt x="207" y="228"/>
                      <a:pt x="207" y="228"/>
                      <a:pt x="207" y="228"/>
                    </a:cubicBezTo>
                    <a:cubicBezTo>
                      <a:pt x="218" y="238"/>
                      <a:pt x="218" y="238"/>
                      <a:pt x="218" y="238"/>
                    </a:cubicBezTo>
                    <a:cubicBezTo>
                      <a:pt x="242" y="229"/>
                      <a:pt x="242" y="229"/>
                      <a:pt x="242" y="229"/>
                    </a:cubicBezTo>
                    <a:cubicBezTo>
                      <a:pt x="242" y="229"/>
                      <a:pt x="270" y="229"/>
                      <a:pt x="276" y="229"/>
                    </a:cubicBezTo>
                    <a:cubicBezTo>
                      <a:pt x="281" y="229"/>
                      <a:pt x="312" y="233"/>
                      <a:pt x="313" y="233"/>
                    </a:cubicBezTo>
                    <a:cubicBezTo>
                      <a:pt x="314" y="232"/>
                      <a:pt x="320" y="247"/>
                      <a:pt x="320" y="247"/>
                    </a:cubicBezTo>
                    <a:cubicBezTo>
                      <a:pt x="320" y="247"/>
                      <a:pt x="327" y="238"/>
                      <a:pt x="345" y="232"/>
                    </a:cubicBezTo>
                    <a:cubicBezTo>
                      <a:pt x="364" y="225"/>
                      <a:pt x="355" y="214"/>
                      <a:pt x="355" y="214"/>
                    </a:cubicBezTo>
                    <a:cubicBezTo>
                      <a:pt x="355" y="214"/>
                      <a:pt x="372" y="215"/>
                      <a:pt x="373" y="216"/>
                    </a:cubicBezTo>
                    <a:cubicBezTo>
                      <a:pt x="374" y="215"/>
                      <a:pt x="390" y="201"/>
                      <a:pt x="398" y="196"/>
                    </a:cubicBezTo>
                    <a:cubicBezTo>
                      <a:pt x="407" y="190"/>
                      <a:pt x="419" y="192"/>
                      <a:pt x="419" y="192"/>
                    </a:cubicBezTo>
                    <a:cubicBezTo>
                      <a:pt x="419" y="192"/>
                      <a:pt x="435" y="173"/>
                      <a:pt x="439" y="170"/>
                    </a:cubicBezTo>
                    <a:cubicBezTo>
                      <a:pt x="439" y="170"/>
                      <a:pt x="439" y="170"/>
                      <a:pt x="439" y="170"/>
                    </a:cubicBezTo>
                    <a:cubicBezTo>
                      <a:pt x="433" y="163"/>
                      <a:pt x="433" y="163"/>
                      <a:pt x="433" y="163"/>
                    </a:cubicBezTo>
                    <a:lnTo>
                      <a:pt x="364" y="1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34" name="Freeform 201">
                <a:extLst>
                  <a:ext uri="{FF2B5EF4-FFF2-40B4-BE49-F238E27FC236}">
                    <a16:creationId xmlns:a16="http://schemas.microsoft.com/office/drawing/2014/main" id="{17F059F5-5198-4FB7-987B-887089C096E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247744" y="2208606"/>
                <a:ext cx="877608" cy="708864"/>
              </a:xfrm>
              <a:custGeom>
                <a:avLst/>
                <a:gdLst>
                  <a:gd name="T0" fmla="*/ 279 w 429"/>
                  <a:gd name="T1" fmla="*/ 40 h 346"/>
                  <a:gd name="T2" fmla="*/ 272 w 429"/>
                  <a:gd name="T3" fmla="*/ 28 h 346"/>
                  <a:gd name="T4" fmla="*/ 251 w 429"/>
                  <a:gd name="T5" fmla="*/ 20 h 346"/>
                  <a:gd name="T6" fmla="*/ 191 w 429"/>
                  <a:gd name="T7" fmla="*/ 0 h 346"/>
                  <a:gd name="T8" fmla="*/ 187 w 429"/>
                  <a:gd name="T9" fmla="*/ 22 h 346"/>
                  <a:gd name="T10" fmla="*/ 174 w 429"/>
                  <a:gd name="T11" fmla="*/ 43 h 346"/>
                  <a:gd name="T12" fmla="*/ 162 w 429"/>
                  <a:gd name="T13" fmla="*/ 64 h 346"/>
                  <a:gd name="T14" fmla="*/ 132 w 429"/>
                  <a:gd name="T15" fmla="*/ 68 h 346"/>
                  <a:gd name="T16" fmla="*/ 115 w 429"/>
                  <a:gd name="T17" fmla="*/ 72 h 346"/>
                  <a:gd name="T18" fmla="*/ 102 w 429"/>
                  <a:gd name="T19" fmla="*/ 90 h 346"/>
                  <a:gd name="T20" fmla="*/ 84 w 429"/>
                  <a:gd name="T21" fmla="*/ 81 h 346"/>
                  <a:gd name="T22" fmla="*/ 75 w 429"/>
                  <a:gd name="T23" fmla="*/ 91 h 346"/>
                  <a:gd name="T24" fmla="*/ 50 w 429"/>
                  <a:gd name="T25" fmla="*/ 86 h 346"/>
                  <a:gd name="T26" fmla="*/ 24 w 429"/>
                  <a:gd name="T27" fmla="*/ 97 h 346"/>
                  <a:gd name="T28" fmla="*/ 0 w 429"/>
                  <a:gd name="T29" fmla="*/ 113 h 346"/>
                  <a:gd name="T30" fmla="*/ 9 w 429"/>
                  <a:gd name="T31" fmla="*/ 121 h 346"/>
                  <a:gd name="T32" fmla="*/ 74 w 429"/>
                  <a:gd name="T33" fmla="*/ 115 h 346"/>
                  <a:gd name="T34" fmla="*/ 98 w 429"/>
                  <a:gd name="T35" fmla="*/ 114 h 346"/>
                  <a:gd name="T36" fmla="*/ 96 w 429"/>
                  <a:gd name="T37" fmla="*/ 136 h 346"/>
                  <a:gd name="T38" fmla="*/ 98 w 429"/>
                  <a:gd name="T39" fmla="*/ 183 h 346"/>
                  <a:gd name="T40" fmla="*/ 96 w 429"/>
                  <a:gd name="T41" fmla="*/ 227 h 346"/>
                  <a:gd name="T42" fmla="*/ 104 w 429"/>
                  <a:gd name="T43" fmla="*/ 241 h 346"/>
                  <a:gd name="T44" fmla="*/ 138 w 429"/>
                  <a:gd name="T45" fmla="*/ 258 h 346"/>
                  <a:gd name="T46" fmla="*/ 164 w 429"/>
                  <a:gd name="T47" fmla="*/ 274 h 346"/>
                  <a:gd name="T48" fmla="*/ 207 w 429"/>
                  <a:gd name="T49" fmla="*/ 287 h 346"/>
                  <a:gd name="T50" fmla="*/ 258 w 429"/>
                  <a:gd name="T51" fmla="*/ 309 h 346"/>
                  <a:gd name="T52" fmla="*/ 299 w 429"/>
                  <a:gd name="T53" fmla="*/ 336 h 346"/>
                  <a:gd name="T54" fmla="*/ 369 w 429"/>
                  <a:gd name="T55" fmla="*/ 346 h 346"/>
                  <a:gd name="T56" fmla="*/ 392 w 429"/>
                  <a:gd name="T57" fmla="*/ 309 h 346"/>
                  <a:gd name="T58" fmla="*/ 406 w 429"/>
                  <a:gd name="T59" fmla="*/ 281 h 346"/>
                  <a:gd name="T60" fmla="*/ 417 w 429"/>
                  <a:gd name="T61" fmla="*/ 250 h 346"/>
                  <a:gd name="T62" fmla="*/ 406 w 429"/>
                  <a:gd name="T63" fmla="*/ 236 h 346"/>
                  <a:gd name="T64" fmla="*/ 422 w 429"/>
                  <a:gd name="T65" fmla="*/ 206 h 346"/>
                  <a:gd name="T66" fmla="*/ 394 w 429"/>
                  <a:gd name="T67" fmla="*/ 190 h 346"/>
                  <a:gd name="T68" fmla="*/ 319 w 429"/>
                  <a:gd name="T69" fmla="*/ 180 h 346"/>
                  <a:gd name="T70" fmla="*/ 316 w 429"/>
                  <a:gd name="T71" fmla="*/ 133 h 346"/>
                  <a:gd name="T72" fmla="*/ 318 w 429"/>
                  <a:gd name="T73" fmla="*/ 108 h 346"/>
                  <a:gd name="T74" fmla="*/ 319 w 429"/>
                  <a:gd name="T75" fmla="*/ 91 h 346"/>
                  <a:gd name="T76" fmla="*/ 321 w 429"/>
                  <a:gd name="T77" fmla="*/ 78 h 346"/>
                  <a:gd name="T78" fmla="*/ 318 w 429"/>
                  <a:gd name="T79" fmla="*/ 54 h 346"/>
                  <a:gd name="T80" fmla="*/ 290 w 429"/>
                  <a:gd name="T81" fmla="*/ 52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9" h="346">
                    <a:moveTo>
                      <a:pt x="290" y="52"/>
                    </a:moveTo>
                    <a:cubicBezTo>
                      <a:pt x="284" y="50"/>
                      <a:pt x="279" y="40"/>
                      <a:pt x="279" y="40"/>
                    </a:cubicBezTo>
                    <a:cubicBezTo>
                      <a:pt x="273" y="42"/>
                      <a:pt x="273" y="42"/>
                      <a:pt x="273" y="42"/>
                    </a:cubicBezTo>
                    <a:cubicBezTo>
                      <a:pt x="272" y="28"/>
                      <a:pt x="272" y="28"/>
                      <a:pt x="272" y="28"/>
                    </a:cubicBezTo>
                    <a:cubicBezTo>
                      <a:pt x="261" y="28"/>
                      <a:pt x="261" y="28"/>
                      <a:pt x="261" y="28"/>
                    </a:cubicBezTo>
                    <a:cubicBezTo>
                      <a:pt x="261" y="28"/>
                      <a:pt x="257" y="21"/>
                      <a:pt x="251" y="20"/>
                    </a:cubicBezTo>
                    <a:cubicBezTo>
                      <a:pt x="245" y="20"/>
                      <a:pt x="240" y="2"/>
                      <a:pt x="240" y="2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92" y="9"/>
                      <a:pt x="192" y="9"/>
                      <a:pt x="192" y="9"/>
                    </a:cubicBezTo>
                    <a:cubicBezTo>
                      <a:pt x="192" y="9"/>
                      <a:pt x="187" y="20"/>
                      <a:pt x="187" y="22"/>
                    </a:cubicBezTo>
                    <a:cubicBezTo>
                      <a:pt x="186" y="23"/>
                      <a:pt x="172" y="22"/>
                      <a:pt x="172" y="24"/>
                    </a:cubicBezTo>
                    <a:cubicBezTo>
                      <a:pt x="172" y="27"/>
                      <a:pt x="172" y="36"/>
                      <a:pt x="174" y="43"/>
                    </a:cubicBezTo>
                    <a:cubicBezTo>
                      <a:pt x="175" y="50"/>
                      <a:pt x="162" y="49"/>
                      <a:pt x="162" y="49"/>
                    </a:cubicBezTo>
                    <a:cubicBezTo>
                      <a:pt x="162" y="64"/>
                      <a:pt x="162" y="64"/>
                      <a:pt x="162" y="64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32" y="68"/>
                      <a:pt x="132" y="68"/>
                      <a:pt x="132" y="68"/>
                    </a:cubicBezTo>
                    <a:cubicBezTo>
                      <a:pt x="126" y="60"/>
                      <a:pt x="126" y="60"/>
                      <a:pt x="126" y="60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02" y="90"/>
                      <a:pt x="102" y="90"/>
                      <a:pt x="102" y="90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5" y="95"/>
                      <a:pt x="85" y="95"/>
                      <a:pt x="85" y="95"/>
                    </a:cubicBezTo>
                    <a:cubicBezTo>
                      <a:pt x="85" y="95"/>
                      <a:pt x="84" y="92"/>
                      <a:pt x="75" y="91"/>
                    </a:cubicBezTo>
                    <a:cubicBezTo>
                      <a:pt x="66" y="89"/>
                      <a:pt x="62" y="98"/>
                      <a:pt x="60" y="99"/>
                    </a:cubicBezTo>
                    <a:cubicBezTo>
                      <a:pt x="59" y="100"/>
                      <a:pt x="50" y="86"/>
                      <a:pt x="50" y="86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4" y="97"/>
                      <a:pt x="12" y="106"/>
                      <a:pt x="6" y="109"/>
                    </a:cubicBezTo>
                    <a:cubicBezTo>
                      <a:pt x="4" y="110"/>
                      <a:pt x="2" y="111"/>
                      <a:pt x="0" y="113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9" y="121"/>
                      <a:pt x="9" y="121"/>
                      <a:pt x="9" y="121"/>
                    </a:cubicBezTo>
                    <a:cubicBezTo>
                      <a:pt x="14" y="118"/>
                      <a:pt x="41" y="115"/>
                      <a:pt x="41" y="115"/>
                    </a:cubicBezTo>
                    <a:cubicBezTo>
                      <a:pt x="41" y="115"/>
                      <a:pt x="65" y="112"/>
                      <a:pt x="74" y="115"/>
                    </a:cubicBezTo>
                    <a:cubicBezTo>
                      <a:pt x="83" y="117"/>
                      <a:pt x="84" y="104"/>
                      <a:pt x="84" y="104"/>
                    </a:cubicBezTo>
                    <a:cubicBezTo>
                      <a:pt x="98" y="114"/>
                      <a:pt x="98" y="114"/>
                      <a:pt x="98" y="114"/>
                    </a:cubicBezTo>
                    <a:cubicBezTo>
                      <a:pt x="88" y="126"/>
                      <a:pt x="88" y="126"/>
                      <a:pt x="88" y="126"/>
                    </a:cubicBezTo>
                    <a:cubicBezTo>
                      <a:pt x="88" y="126"/>
                      <a:pt x="96" y="131"/>
                      <a:pt x="96" y="136"/>
                    </a:cubicBezTo>
                    <a:cubicBezTo>
                      <a:pt x="96" y="141"/>
                      <a:pt x="87" y="142"/>
                      <a:pt x="86" y="153"/>
                    </a:cubicBezTo>
                    <a:cubicBezTo>
                      <a:pt x="84" y="164"/>
                      <a:pt x="98" y="183"/>
                      <a:pt x="98" y="183"/>
                    </a:cubicBezTo>
                    <a:cubicBezTo>
                      <a:pt x="98" y="183"/>
                      <a:pt x="89" y="192"/>
                      <a:pt x="87" y="199"/>
                    </a:cubicBezTo>
                    <a:cubicBezTo>
                      <a:pt x="84" y="207"/>
                      <a:pt x="96" y="227"/>
                      <a:pt x="96" y="227"/>
                    </a:cubicBezTo>
                    <a:cubicBezTo>
                      <a:pt x="103" y="228"/>
                      <a:pt x="103" y="228"/>
                      <a:pt x="103" y="228"/>
                    </a:cubicBezTo>
                    <a:cubicBezTo>
                      <a:pt x="104" y="241"/>
                      <a:pt x="104" y="241"/>
                      <a:pt x="104" y="241"/>
                    </a:cubicBezTo>
                    <a:cubicBezTo>
                      <a:pt x="125" y="257"/>
                      <a:pt x="125" y="257"/>
                      <a:pt x="125" y="257"/>
                    </a:cubicBezTo>
                    <a:cubicBezTo>
                      <a:pt x="138" y="258"/>
                      <a:pt x="138" y="258"/>
                      <a:pt x="138" y="258"/>
                    </a:cubicBezTo>
                    <a:cubicBezTo>
                      <a:pt x="140" y="266"/>
                      <a:pt x="140" y="266"/>
                      <a:pt x="140" y="266"/>
                    </a:cubicBezTo>
                    <a:cubicBezTo>
                      <a:pt x="140" y="266"/>
                      <a:pt x="157" y="274"/>
                      <a:pt x="164" y="274"/>
                    </a:cubicBezTo>
                    <a:cubicBezTo>
                      <a:pt x="170" y="275"/>
                      <a:pt x="177" y="271"/>
                      <a:pt x="189" y="271"/>
                    </a:cubicBezTo>
                    <a:cubicBezTo>
                      <a:pt x="201" y="271"/>
                      <a:pt x="207" y="287"/>
                      <a:pt x="207" y="287"/>
                    </a:cubicBezTo>
                    <a:cubicBezTo>
                      <a:pt x="227" y="287"/>
                      <a:pt x="227" y="287"/>
                      <a:pt x="227" y="287"/>
                    </a:cubicBezTo>
                    <a:cubicBezTo>
                      <a:pt x="227" y="287"/>
                      <a:pt x="248" y="307"/>
                      <a:pt x="258" y="309"/>
                    </a:cubicBezTo>
                    <a:cubicBezTo>
                      <a:pt x="267" y="311"/>
                      <a:pt x="282" y="313"/>
                      <a:pt x="283" y="313"/>
                    </a:cubicBezTo>
                    <a:cubicBezTo>
                      <a:pt x="284" y="313"/>
                      <a:pt x="299" y="336"/>
                      <a:pt x="299" y="336"/>
                    </a:cubicBezTo>
                    <a:cubicBezTo>
                      <a:pt x="356" y="337"/>
                      <a:pt x="356" y="337"/>
                      <a:pt x="356" y="337"/>
                    </a:cubicBezTo>
                    <a:cubicBezTo>
                      <a:pt x="356" y="337"/>
                      <a:pt x="362" y="341"/>
                      <a:pt x="369" y="346"/>
                    </a:cubicBezTo>
                    <a:cubicBezTo>
                      <a:pt x="378" y="340"/>
                      <a:pt x="389" y="333"/>
                      <a:pt x="389" y="332"/>
                    </a:cubicBezTo>
                    <a:cubicBezTo>
                      <a:pt x="389" y="331"/>
                      <a:pt x="392" y="309"/>
                      <a:pt x="392" y="309"/>
                    </a:cubicBezTo>
                    <a:cubicBezTo>
                      <a:pt x="406" y="299"/>
                      <a:pt x="406" y="299"/>
                      <a:pt x="406" y="299"/>
                    </a:cubicBezTo>
                    <a:cubicBezTo>
                      <a:pt x="406" y="281"/>
                      <a:pt x="406" y="281"/>
                      <a:pt x="406" y="281"/>
                    </a:cubicBezTo>
                    <a:cubicBezTo>
                      <a:pt x="429" y="266"/>
                      <a:pt x="429" y="266"/>
                      <a:pt x="429" y="266"/>
                    </a:cubicBezTo>
                    <a:cubicBezTo>
                      <a:pt x="417" y="250"/>
                      <a:pt x="417" y="250"/>
                      <a:pt x="417" y="250"/>
                    </a:cubicBezTo>
                    <a:cubicBezTo>
                      <a:pt x="417" y="239"/>
                      <a:pt x="417" y="239"/>
                      <a:pt x="417" y="239"/>
                    </a:cubicBezTo>
                    <a:cubicBezTo>
                      <a:pt x="406" y="236"/>
                      <a:pt x="406" y="236"/>
                      <a:pt x="406" y="236"/>
                    </a:cubicBezTo>
                    <a:cubicBezTo>
                      <a:pt x="404" y="218"/>
                      <a:pt x="404" y="218"/>
                      <a:pt x="404" y="218"/>
                    </a:cubicBezTo>
                    <a:cubicBezTo>
                      <a:pt x="422" y="206"/>
                      <a:pt x="422" y="206"/>
                      <a:pt x="422" y="206"/>
                    </a:cubicBezTo>
                    <a:cubicBezTo>
                      <a:pt x="409" y="187"/>
                      <a:pt x="409" y="187"/>
                      <a:pt x="409" y="187"/>
                    </a:cubicBezTo>
                    <a:cubicBezTo>
                      <a:pt x="394" y="190"/>
                      <a:pt x="394" y="190"/>
                      <a:pt x="394" y="190"/>
                    </a:cubicBezTo>
                    <a:cubicBezTo>
                      <a:pt x="384" y="183"/>
                      <a:pt x="384" y="183"/>
                      <a:pt x="384" y="183"/>
                    </a:cubicBezTo>
                    <a:cubicBezTo>
                      <a:pt x="319" y="180"/>
                      <a:pt x="319" y="180"/>
                      <a:pt x="319" y="180"/>
                    </a:cubicBezTo>
                    <a:cubicBezTo>
                      <a:pt x="319" y="180"/>
                      <a:pt x="326" y="158"/>
                      <a:pt x="325" y="155"/>
                    </a:cubicBezTo>
                    <a:cubicBezTo>
                      <a:pt x="324" y="151"/>
                      <a:pt x="316" y="140"/>
                      <a:pt x="316" y="133"/>
                    </a:cubicBezTo>
                    <a:cubicBezTo>
                      <a:pt x="316" y="127"/>
                      <a:pt x="326" y="118"/>
                      <a:pt x="326" y="118"/>
                    </a:cubicBezTo>
                    <a:cubicBezTo>
                      <a:pt x="318" y="108"/>
                      <a:pt x="318" y="108"/>
                      <a:pt x="318" y="108"/>
                    </a:cubicBezTo>
                    <a:cubicBezTo>
                      <a:pt x="325" y="99"/>
                      <a:pt x="325" y="99"/>
                      <a:pt x="325" y="99"/>
                    </a:cubicBezTo>
                    <a:cubicBezTo>
                      <a:pt x="319" y="91"/>
                      <a:pt x="319" y="91"/>
                      <a:pt x="319" y="91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21" y="78"/>
                      <a:pt x="321" y="78"/>
                      <a:pt x="321" y="78"/>
                    </a:cubicBezTo>
                    <a:cubicBezTo>
                      <a:pt x="317" y="54"/>
                      <a:pt x="317" y="54"/>
                      <a:pt x="317" y="54"/>
                    </a:cubicBezTo>
                    <a:cubicBezTo>
                      <a:pt x="318" y="54"/>
                      <a:pt x="318" y="54"/>
                      <a:pt x="318" y="54"/>
                    </a:cubicBezTo>
                    <a:cubicBezTo>
                      <a:pt x="312" y="50"/>
                      <a:pt x="308" y="47"/>
                      <a:pt x="308" y="47"/>
                    </a:cubicBezTo>
                    <a:cubicBezTo>
                      <a:pt x="308" y="47"/>
                      <a:pt x="297" y="55"/>
                      <a:pt x="290" y="5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35" name="Freeform 202">
                <a:extLst>
                  <a:ext uri="{FF2B5EF4-FFF2-40B4-BE49-F238E27FC236}">
                    <a16:creationId xmlns:a16="http://schemas.microsoft.com/office/drawing/2014/main" id="{D36761A4-EDE0-43E8-84A4-D307BF19530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92168" y="950647"/>
                <a:ext cx="2188511" cy="1489350"/>
              </a:xfrm>
              <a:custGeom>
                <a:avLst/>
                <a:gdLst>
                  <a:gd name="T0" fmla="*/ 953 w 1069"/>
                  <a:gd name="T1" fmla="*/ 493 h 728"/>
                  <a:gd name="T2" fmla="*/ 1049 w 1069"/>
                  <a:gd name="T3" fmla="*/ 274 h 728"/>
                  <a:gd name="T4" fmla="*/ 1060 w 1069"/>
                  <a:gd name="T5" fmla="*/ 257 h 728"/>
                  <a:gd name="T6" fmla="*/ 1030 w 1069"/>
                  <a:gd name="T7" fmla="*/ 258 h 728"/>
                  <a:gd name="T8" fmla="*/ 992 w 1069"/>
                  <a:gd name="T9" fmla="*/ 241 h 728"/>
                  <a:gd name="T10" fmla="*/ 962 w 1069"/>
                  <a:gd name="T11" fmla="*/ 225 h 728"/>
                  <a:gd name="T12" fmla="*/ 942 w 1069"/>
                  <a:gd name="T13" fmla="*/ 210 h 728"/>
                  <a:gd name="T14" fmla="*/ 918 w 1069"/>
                  <a:gd name="T15" fmla="*/ 189 h 728"/>
                  <a:gd name="T16" fmla="*/ 901 w 1069"/>
                  <a:gd name="T17" fmla="*/ 159 h 728"/>
                  <a:gd name="T18" fmla="*/ 814 w 1069"/>
                  <a:gd name="T19" fmla="*/ 141 h 728"/>
                  <a:gd name="T20" fmla="*/ 807 w 1069"/>
                  <a:gd name="T21" fmla="*/ 171 h 728"/>
                  <a:gd name="T22" fmla="*/ 793 w 1069"/>
                  <a:gd name="T23" fmla="*/ 190 h 728"/>
                  <a:gd name="T24" fmla="*/ 733 w 1069"/>
                  <a:gd name="T25" fmla="*/ 190 h 728"/>
                  <a:gd name="T26" fmla="*/ 745 w 1069"/>
                  <a:gd name="T27" fmla="*/ 230 h 728"/>
                  <a:gd name="T28" fmla="*/ 701 w 1069"/>
                  <a:gd name="T29" fmla="*/ 199 h 728"/>
                  <a:gd name="T30" fmla="*/ 689 w 1069"/>
                  <a:gd name="T31" fmla="*/ 168 h 728"/>
                  <a:gd name="T32" fmla="*/ 678 w 1069"/>
                  <a:gd name="T33" fmla="*/ 99 h 728"/>
                  <a:gd name="T34" fmla="*/ 673 w 1069"/>
                  <a:gd name="T35" fmla="*/ 53 h 728"/>
                  <a:gd name="T36" fmla="*/ 647 w 1069"/>
                  <a:gd name="T37" fmla="*/ 12 h 728"/>
                  <a:gd name="T38" fmla="*/ 611 w 1069"/>
                  <a:gd name="T39" fmla="*/ 16 h 728"/>
                  <a:gd name="T40" fmla="*/ 571 w 1069"/>
                  <a:gd name="T41" fmla="*/ 52 h 728"/>
                  <a:gd name="T42" fmla="*/ 532 w 1069"/>
                  <a:gd name="T43" fmla="*/ 66 h 728"/>
                  <a:gd name="T44" fmla="*/ 500 w 1069"/>
                  <a:gd name="T45" fmla="*/ 81 h 728"/>
                  <a:gd name="T46" fmla="*/ 420 w 1069"/>
                  <a:gd name="T47" fmla="*/ 65 h 728"/>
                  <a:gd name="T48" fmla="*/ 387 w 1069"/>
                  <a:gd name="T49" fmla="*/ 14 h 728"/>
                  <a:gd name="T50" fmla="*/ 362 w 1069"/>
                  <a:gd name="T51" fmla="*/ 11 h 728"/>
                  <a:gd name="T52" fmla="*/ 339 w 1069"/>
                  <a:gd name="T53" fmla="*/ 33 h 728"/>
                  <a:gd name="T54" fmla="*/ 238 w 1069"/>
                  <a:gd name="T55" fmla="*/ 30 h 728"/>
                  <a:gd name="T56" fmla="*/ 279 w 1069"/>
                  <a:gd name="T57" fmla="*/ 94 h 728"/>
                  <a:gd name="T58" fmla="*/ 243 w 1069"/>
                  <a:gd name="T59" fmla="*/ 100 h 728"/>
                  <a:gd name="T60" fmla="*/ 224 w 1069"/>
                  <a:gd name="T61" fmla="*/ 147 h 728"/>
                  <a:gd name="T62" fmla="*/ 260 w 1069"/>
                  <a:gd name="T63" fmla="*/ 193 h 728"/>
                  <a:gd name="T64" fmla="*/ 213 w 1069"/>
                  <a:gd name="T65" fmla="*/ 397 h 728"/>
                  <a:gd name="T66" fmla="*/ 155 w 1069"/>
                  <a:gd name="T67" fmla="*/ 397 h 728"/>
                  <a:gd name="T68" fmla="*/ 102 w 1069"/>
                  <a:gd name="T69" fmla="*/ 420 h 728"/>
                  <a:gd name="T70" fmla="*/ 56 w 1069"/>
                  <a:gd name="T71" fmla="*/ 445 h 728"/>
                  <a:gd name="T72" fmla="*/ 29 w 1069"/>
                  <a:gd name="T73" fmla="*/ 501 h 728"/>
                  <a:gd name="T74" fmla="*/ 22 w 1069"/>
                  <a:gd name="T75" fmla="*/ 536 h 728"/>
                  <a:gd name="T76" fmla="*/ 75 w 1069"/>
                  <a:gd name="T77" fmla="*/ 597 h 728"/>
                  <a:gd name="T78" fmla="*/ 341 w 1069"/>
                  <a:gd name="T79" fmla="*/ 700 h 728"/>
                  <a:gd name="T80" fmla="*/ 424 w 1069"/>
                  <a:gd name="T81" fmla="*/ 724 h 728"/>
                  <a:gd name="T82" fmla="*/ 468 w 1069"/>
                  <a:gd name="T83" fmla="*/ 701 h 728"/>
                  <a:gd name="T84" fmla="*/ 503 w 1069"/>
                  <a:gd name="T85" fmla="*/ 710 h 728"/>
                  <a:gd name="T86" fmla="*/ 520 w 1069"/>
                  <a:gd name="T87" fmla="*/ 705 h 728"/>
                  <a:gd name="T88" fmla="*/ 544 w 1069"/>
                  <a:gd name="T89" fmla="*/ 675 h 728"/>
                  <a:gd name="T90" fmla="*/ 580 w 1069"/>
                  <a:gd name="T91" fmla="*/ 679 h 728"/>
                  <a:gd name="T92" fmla="*/ 590 w 1069"/>
                  <a:gd name="T93" fmla="*/ 639 h 728"/>
                  <a:gd name="T94" fmla="*/ 609 w 1069"/>
                  <a:gd name="T95" fmla="*/ 615 h 728"/>
                  <a:gd name="T96" fmla="*/ 679 w 1069"/>
                  <a:gd name="T97" fmla="*/ 643 h 728"/>
                  <a:gd name="T98" fmla="*/ 697 w 1069"/>
                  <a:gd name="T99" fmla="*/ 655 h 728"/>
                  <a:gd name="T100" fmla="*/ 736 w 1069"/>
                  <a:gd name="T101" fmla="*/ 669 h 728"/>
                  <a:gd name="T102" fmla="*/ 926 w 1069"/>
                  <a:gd name="T103" fmla="*/ 651 h 728"/>
                  <a:gd name="T104" fmla="*/ 942 w 1069"/>
                  <a:gd name="T105" fmla="*/ 600 h 728"/>
                  <a:gd name="T106" fmla="*/ 943 w 1069"/>
                  <a:gd name="T107" fmla="*/ 575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69" h="728">
                    <a:moveTo>
                      <a:pt x="922" y="540"/>
                    </a:moveTo>
                    <a:cubicBezTo>
                      <a:pt x="922" y="528"/>
                      <a:pt x="930" y="530"/>
                      <a:pt x="937" y="526"/>
                    </a:cubicBezTo>
                    <a:cubicBezTo>
                      <a:pt x="943" y="522"/>
                      <a:pt x="948" y="501"/>
                      <a:pt x="953" y="493"/>
                    </a:cubicBezTo>
                    <a:cubicBezTo>
                      <a:pt x="958" y="485"/>
                      <a:pt x="999" y="386"/>
                      <a:pt x="1005" y="373"/>
                    </a:cubicBezTo>
                    <a:cubicBezTo>
                      <a:pt x="1011" y="361"/>
                      <a:pt x="1044" y="288"/>
                      <a:pt x="1044" y="288"/>
                    </a:cubicBezTo>
                    <a:cubicBezTo>
                      <a:pt x="1049" y="274"/>
                      <a:pt x="1049" y="274"/>
                      <a:pt x="1049" y="274"/>
                    </a:cubicBezTo>
                    <a:cubicBezTo>
                      <a:pt x="1055" y="274"/>
                      <a:pt x="1055" y="274"/>
                      <a:pt x="1055" y="274"/>
                    </a:cubicBezTo>
                    <a:cubicBezTo>
                      <a:pt x="1069" y="257"/>
                      <a:pt x="1069" y="257"/>
                      <a:pt x="1069" y="257"/>
                    </a:cubicBezTo>
                    <a:cubicBezTo>
                      <a:pt x="1060" y="257"/>
                      <a:pt x="1060" y="257"/>
                      <a:pt x="1060" y="257"/>
                    </a:cubicBezTo>
                    <a:cubicBezTo>
                      <a:pt x="1056" y="264"/>
                      <a:pt x="1056" y="264"/>
                      <a:pt x="1056" y="264"/>
                    </a:cubicBezTo>
                    <a:cubicBezTo>
                      <a:pt x="1056" y="264"/>
                      <a:pt x="1041" y="270"/>
                      <a:pt x="1029" y="270"/>
                    </a:cubicBezTo>
                    <a:cubicBezTo>
                      <a:pt x="1018" y="270"/>
                      <a:pt x="1030" y="258"/>
                      <a:pt x="1030" y="258"/>
                    </a:cubicBezTo>
                    <a:cubicBezTo>
                      <a:pt x="1012" y="253"/>
                      <a:pt x="1012" y="253"/>
                      <a:pt x="1012" y="253"/>
                    </a:cubicBezTo>
                    <a:cubicBezTo>
                      <a:pt x="1002" y="236"/>
                      <a:pt x="1002" y="236"/>
                      <a:pt x="1002" y="236"/>
                    </a:cubicBezTo>
                    <a:cubicBezTo>
                      <a:pt x="992" y="241"/>
                      <a:pt x="992" y="241"/>
                      <a:pt x="992" y="241"/>
                    </a:cubicBezTo>
                    <a:cubicBezTo>
                      <a:pt x="982" y="235"/>
                      <a:pt x="982" y="235"/>
                      <a:pt x="982" y="235"/>
                    </a:cubicBezTo>
                    <a:cubicBezTo>
                      <a:pt x="977" y="228"/>
                      <a:pt x="977" y="228"/>
                      <a:pt x="977" y="228"/>
                    </a:cubicBezTo>
                    <a:cubicBezTo>
                      <a:pt x="962" y="225"/>
                      <a:pt x="962" y="225"/>
                      <a:pt x="962" y="225"/>
                    </a:cubicBezTo>
                    <a:cubicBezTo>
                      <a:pt x="949" y="218"/>
                      <a:pt x="949" y="218"/>
                      <a:pt x="949" y="218"/>
                    </a:cubicBezTo>
                    <a:cubicBezTo>
                      <a:pt x="949" y="218"/>
                      <a:pt x="953" y="215"/>
                      <a:pt x="954" y="206"/>
                    </a:cubicBezTo>
                    <a:cubicBezTo>
                      <a:pt x="955" y="197"/>
                      <a:pt x="942" y="210"/>
                      <a:pt x="942" y="210"/>
                    </a:cubicBezTo>
                    <a:cubicBezTo>
                      <a:pt x="926" y="202"/>
                      <a:pt x="926" y="202"/>
                      <a:pt x="926" y="202"/>
                    </a:cubicBezTo>
                    <a:cubicBezTo>
                      <a:pt x="927" y="186"/>
                      <a:pt x="927" y="186"/>
                      <a:pt x="927" y="186"/>
                    </a:cubicBezTo>
                    <a:cubicBezTo>
                      <a:pt x="918" y="189"/>
                      <a:pt x="918" y="189"/>
                      <a:pt x="918" y="189"/>
                    </a:cubicBezTo>
                    <a:cubicBezTo>
                      <a:pt x="908" y="177"/>
                      <a:pt x="908" y="177"/>
                      <a:pt x="908" y="177"/>
                    </a:cubicBezTo>
                    <a:cubicBezTo>
                      <a:pt x="907" y="159"/>
                      <a:pt x="907" y="159"/>
                      <a:pt x="907" y="159"/>
                    </a:cubicBezTo>
                    <a:cubicBezTo>
                      <a:pt x="901" y="159"/>
                      <a:pt x="901" y="159"/>
                      <a:pt x="901" y="159"/>
                    </a:cubicBezTo>
                    <a:cubicBezTo>
                      <a:pt x="897" y="121"/>
                      <a:pt x="897" y="121"/>
                      <a:pt x="897" y="121"/>
                    </a:cubicBezTo>
                    <a:cubicBezTo>
                      <a:pt x="826" y="122"/>
                      <a:pt x="826" y="122"/>
                      <a:pt x="826" y="122"/>
                    </a:cubicBezTo>
                    <a:cubicBezTo>
                      <a:pt x="826" y="122"/>
                      <a:pt x="818" y="139"/>
                      <a:pt x="814" y="141"/>
                    </a:cubicBezTo>
                    <a:cubicBezTo>
                      <a:pt x="811" y="144"/>
                      <a:pt x="814" y="155"/>
                      <a:pt x="814" y="155"/>
                    </a:cubicBezTo>
                    <a:cubicBezTo>
                      <a:pt x="814" y="155"/>
                      <a:pt x="807" y="158"/>
                      <a:pt x="807" y="160"/>
                    </a:cubicBezTo>
                    <a:cubicBezTo>
                      <a:pt x="806" y="161"/>
                      <a:pt x="807" y="171"/>
                      <a:pt x="807" y="171"/>
                    </a:cubicBezTo>
                    <a:cubicBezTo>
                      <a:pt x="807" y="171"/>
                      <a:pt x="816" y="173"/>
                      <a:pt x="816" y="179"/>
                    </a:cubicBezTo>
                    <a:cubicBezTo>
                      <a:pt x="817" y="185"/>
                      <a:pt x="800" y="182"/>
                      <a:pt x="800" y="182"/>
                    </a:cubicBezTo>
                    <a:cubicBezTo>
                      <a:pt x="793" y="190"/>
                      <a:pt x="793" y="190"/>
                      <a:pt x="793" y="190"/>
                    </a:cubicBezTo>
                    <a:cubicBezTo>
                      <a:pt x="758" y="164"/>
                      <a:pt x="758" y="164"/>
                      <a:pt x="758" y="164"/>
                    </a:cubicBezTo>
                    <a:cubicBezTo>
                      <a:pt x="741" y="178"/>
                      <a:pt x="741" y="178"/>
                      <a:pt x="741" y="178"/>
                    </a:cubicBezTo>
                    <a:cubicBezTo>
                      <a:pt x="733" y="190"/>
                      <a:pt x="733" y="190"/>
                      <a:pt x="733" y="190"/>
                    </a:cubicBezTo>
                    <a:cubicBezTo>
                      <a:pt x="735" y="201"/>
                      <a:pt x="735" y="201"/>
                      <a:pt x="735" y="201"/>
                    </a:cubicBezTo>
                    <a:cubicBezTo>
                      <a:pt x="735" y="201"/>
                      <a:pt x="734" y="212"/>
                      <a:pt x="734" y="217"/>
                    </a:cubicBezTo>
                    <a:cubicBezTo>
                      <a:pt x="734" y="221"/>
                      <a:pt x="745" y="230"/>
                      <a:pt x="745" y="230"/>
                    </a:cubicBezTo>
                    <a:cubicBezTo>
                      <a:pt x="737" y="230"/>
                      <a:pt x="737" y="230"/>
                      <a:pt x="737" y="230"/>
                    </a:cubicBezTo>
                    <a:cubicBezTo>
                      <a:pt x="718" y="222"/>
                      <a:pt x="718" y="222"/>
                      <a:pt x="718" y="222"/>
                    </a:cubicBezTo>
                    <a:cubicBezTo>
                      <a:pt x="718" y="222"/>
                      <a:pt x="710" y="212"/>
                      <a:pt x="701" y="199"/>
                    </a:cubicBezTo>
                    <a:cubicBezTo>
                      <a:pt x="692" y="186"/>
                      <a:pt x="679" y="178"/>
                      <a:pt x="679" y="178"/>
                    </a:cubicBezTo>
                    <a:cubicBezTo>
                      <a:pt x="679" y="178"/>
                      <a:pt x="690" y="179"/>
                      <a:pt x="693" y="178"/>
                    </a:cubicBezTo>
                    <a:cubicBezTo>
                      <a:pt x="696" y="176"/>
                      <a:pt x="689" y="168"/>
                      <a:pt x="689" y="168"/>
                    </a:cubicBezTo>
                    <a:cubicBezTo>
                      <a:pt x="698" y="155"/>
                      <a:pt x="698" y="155"/>
                      <a:pt x="698" y="155"/>
                    </a:cubicBezTo>
                    <a:cubicBezTo>
                      <a:pt x="689" y="137"/>
                      <a:pt x="689" y="137"/>
                      <a:pt x="689" y="137"/>
                    </a:cubicBezTo>
                    <a:cubicBezTo>
                      <a:pt x="689" y="137"/>
                      <a:pt x="679" y="115"/>
                      <a:pt x="678" y="99"/>
                    </a:cubicBezTo>
                    <a:cubicBezTo>
                      <a:pt x="676" y="83"/>
                      <a:pt x="684" y="86"/>
                      <a:pt x="684" y="86"/>
                    </a:cubicBezTo>
                    <a:cubicBezTo>
                      <a:pt x="680" y="71"/>
                      <a:pt x="680" y="71"/>
                      <a:pt x="680" y="71"/>
                    </a:cubicBezTo>
                    <a:cubicBezTo>
                      <a:pt x="673" y="53"/>
                      <a:pt x="673" y="53"/>
                      <a:pt x="673" y="53"/>
                    </a:cubicBezTo>
                    <a:cubicBezTo>
                      <a:pt x="662" y="40"/>
                      <a:pt x="662" y="40"/>
                      <a:pt x="662" y="40"/>
                    </a:cubicBezTo>
                    <a:cubicBezTo>
                      <a:pt x="670" y="17"/>
                      <a:pt x="670" y="17"/>
                      <a:pt x="670" y="17"/>
                    </a:cubicBezTo>
                    <a:cubicBezTo>
                      <a:pt x="647" y="12"/>
                      <a:pt x="647" y="12"/>
                      <a:pt x="647" y="12"/>
                    </a:cubicBezTo>
                    <a:cubicBezTo>
                      <a:pt x="626" y="3"/>
                      <a:pt x="626" y="3"/>
                      <a:pt x="626" y="3"/>
                    </a:cubicBezTo>
                    <a:cubicBezTo>
                      <a:pt x="612" y="8"/>
                      <a:pt x="612" y="8"/>
                      <a:pt x="612" y="8"/>
                    </a:cubicBezTo>
                    <a:cubicBezTo>
                      <a:pt x="612" y="8"/>
                      <a:pt x="612" y="15"/>
                      <a:pt x="611" y="16"/>
                    </a:cubicBezTo>
                    <a:cubicBezTo>
                      <a:pt x="611" y="18"/>
                      <a:pt x="588" y="15"/>
                      <a:pt x="588" y="15"/>
                    </a:cubicBezTo>
                    <a:cubicBezTo>
                      <a:pt x="588" y="15"/>
                      <a:pt x="588" y="36"/>
                      <a:pt x="588" y="37"/>
                    </a:cubicBezTo>
                    <a:cubicBezTo>
                      <a:pt x="588" y="38"/>
                      <a:pt x="571" y="52"/>
                      <a:pt x="571" y="52"/>
                    </a:cubicBezTo>
                    <a:cubicBezTo>
                      <a:pt x="566" y="43"/>
                      <a:pt x="566" y="43"/>
                      <a:pt x="566" y="43"/>
                    </a:cubicBezTo>
                    <a:cubicBezTo>
                      <a:pt x="566" y="43"/>
                      <a:pt x="549" y="62"/>
                      <a:pt x="546" y="65"/>
                    </a:cubicBezTo>
                    <a:cubicBezTo>
                      <a:pt x="543" y="67"/>
                      <a:pt x="533" y="65"/>
                      <a:pt x="532" y="66"/>
                    </a:cubicBezTo>
                    <a:cubicBezTo>
                      <a:pt x="532" y="68"/>
                      <a:pt x="520" y="67"/>
                      <a:pt x="520" y="67"/>
                    </a:cubicBezTo>
                    <a:cubicBezTo>
                      <a:pt x="520" y="67"/>
                      <a:pt x="504" y="95"/>
                      <a:pt x="495" y="95"/>
                    </a:cubicBezTo>
                    <a:cubicBezTo>
                      <a:pt x="486" y="95"/>
                      <a:pt x="500" y="81"/>
                      <a:pt x="500" y="81"/>
                    </a:cubicBezTo>
                    <a:cubicBezTo>
                      <a:pt x="492" y="71"/>
                      <a:pt x="492" y="71"/>
                      <a:pt x="492" y="71"/>
                    </a:cubicBezTo>
                    <a:cubicBezTo>
                      <a:pt x="492" y="71"/>
                      <a:pt x="469" y="89"/>
                      <a:pt x="456" y="89"/>
                    </a:cubicBezTo>
                    <a:cubicBezTo>
                      <a:pt x="443" y="90"/>
                      <a:pt x="420" y="65"/>
                      <a:pt x="420" y="65"/>
                    </a:cubicBezTo>
                    <a:cubicBezTo>
                      <a:pt x="400" y="63"/>
                      <a:pt x="400" y="63"/>
                      <a:pt x="400" y="63"/>
                    </a:cubicBezTo>
                    <a:cubicBezTo>
                      <a:pt x="400" y="63"/>
                      <a:pt x="408" y="49"/>
                      <a:pt x="408" y="43"/>
                    </a:cubicBezTo>
                    <a:cubicBezTo>
                      <a:pt x="409" y="37"/>
                      <a:pt x="387" y="14"/>
                      <a:pt x="387" y="14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82" y="0"/>
                      <a:pt x="370" y="14"/>
                      <a:pt x="370" y="15"/>
                    </a:cubicBezTo>
                    <a:cubicBezTo>
                      <a:pt x="370" y="15"/>
                      <a:pt x="362" y="11"/>
                      <a:pt x="362" y="11"/>
                    </a:cubicBezTo>
                    <a:cubicBezTo>
                      <a:pt x="352" y="26"/>
                      <a:pt x="352" y="26"/>
                      <a:pt x="352" y="26"/>
                    </a:cubicBezTo>
                    <a:cubicBezTo>
                      <a:pt x="352" y="26"/>
                      <a:pt x="336" y="15"/>
                      <a:pt x="334" y="18"/>
                    </a:cubicBezTo>
                    <a:cubicBezTo>
                      <a:pt x="331" y="20"/>
                      <a:pt x="339" y="33"/>
                      <a:pt x="339" y="33"/>
                    </a:cubicBezTo>
                    <a:cubicBezTo>
                      <a:pt x="272" y="31"/>
                      <a:pt x="272" y="31"/>
                      <a:pt x="272" y="31"/>
                    </a:cubicBezTo>
                    <a:cubicBezTo>
                      <a:pt x="272" y="31"/>
                      <a:pt x="265" y="29"/>
                      <a:pt x="258" y="27"/>
                    </a:cubicBezTo>
                    <a:cubicBezTo>
                      <a:pt x="251" y="25"/>
                      <a:pt x="238" y="30"/>
                      <a:pt x="238" y="30"/>
                    </a:cubicBezTo>
                    <a:cubicBezTo>
                      <a:pt x="240" y="67"/>
                      <a:pt x="240" y="67"/>
                      <a:pt x="240" y="67"/>
                    </a:cubicBezTo>
                    <a:cubicBezTo>
                      <a:pt x="240" y="67"/>
                      <a:pt x="264" y="67"/>
                      <a:pt x="273" y="71"/>
                    </a:cubicBezTo>
                    <a:cubicBezTo>
                      <a:pt x="282" y="74"/>
                      <a:pt x="279" y="94"/>
                      <a:pt x="279" y="94"/>
                    </a:cubicBezTo>
                    <a:cubicBezTo>
                      <a:pt x="272" y="102"/>
                      <a:pt x="272" y="102"/>
                      <a:pt x="272" y="102"/>
                    </a:cubicBezTo>
                    <a:cubicBezTo>
                      <a:pt x="257" y="91"/>
                      <a:pt x="257" y="91"/>
                      <a:pt x="257" y="91"/>
                    </a:cubicBezTo>
                    <a:cubicBezTo>
                      <a:pt x="257" y="91"/>
                      <a:pt x="243" y="99"/>
                      <a:pt x="243" y="100"/>
                    </a:cubicBezTo>
                    <a:cubicBezTo>
                      <a:pt x="243" y="100"/>
                      <a:pt x="230" y="102"/>
                      <a:pt x="230" y="102"/>
                    </a:cubicBezTo>
                    <a:cubicBezTo>
                      <a:pt x="230" y="102"/>
                      <a:pt x="226" y="109"/>
                      <a:pt x="222" y="117"/>
                    </a:cubicBezTo>
                    <a:cubicBezTo>
                      <a:pt x="217" y="125"/>
                      <a:pt x="224" y="144"/>
                      <a:pt x="224" y="147"/>
                    </a:cubicBezTo>
                    <a:cubicBezTo>
                      <a:pt x="224" y="149"/>
                      <a:pt x="249" y="166"/>
                      <a:pt x="251" y="166"/>
                    </a:cubicBezTo>
                    <a:cubicBezTo>
                      <a:pt x="254" y="167"/>
                      <a:pt x="252" y="178"/>
                      <a:pt x="252" y="180"/>
                    </a:cubicBezTo>
                    <a:cubicBezTo>
                      <a:pt x="252" y="181"/>
                      <a:pt x="257" y="192"/>
                      <a:pt x="260" y="193"/>
                    </a:cubicBezTo>
                    <a:cubicBezTo>
                      <a:pt x="262" y="194"/>
                      <a:pt x="259" y="237"/>
                      <a:pt x="259" y="237"/>
                    </a:cubicBezTo>
                    <a:cubicBezTo>
                      <a:pt x="226" y="399"/>
                      <a:pt x="226" y="399"/>
                      <a:pt x="226" y="399"/>
                    </a:cubicBezTo>
                    <a:cubicBezTo>
                      <a:pt x="213" y="397"/>
                      <a:pt x="213" y="397"/>
                      <a:pt x="213" y="397"/>
                    </a:cubicBezTo>
                    <a:cubicBezTo>
                      <a:pt x="213" y="397"/>
                      <a:pt x="208" y="387"/>
                      <a:pt x="193" y="387"/>
                    </a:cubicBezTo>
                    <a:cubicBezTo>
                      <a:pt x="177" y="388"/>
                      <a:pt x="163" y="403"/>
                      <a:pt x="163" y="403"/>
                    </a:cubicBezTo>
                    <a:cubicBezTo>
                      <a:pt x="163" y="403"/>
                      <a:pt x="157" y="399"/>
                      <a:pt x="155" y="397"/>
                    </a:cubicBezTo>
                    <a:cubicBezTo>
                      <a:pt x="152" y="396"/>
                      <a:pt x="132" y="408"/>
                      <a:pt x="132" y="408"/>
                    </a:cubicBezTo>
                    <a:cubicBezTo>
                      <a:pt x="132" y="408"/>
                      <a:pt x="120" y="407"/>
                      <a:pt x="112" y="410"/>
                    </a:cubicBezTo>
                    <a:cubicBezTo>
                      <a:pt x="104" y="413"/>
                      <a:pt x="102" y="420"/>
                      <a:pt x="102" y="420"/>
                    </a:cubicBezTo>
                    <a:cubicBezTo>
                      <a:pt x="102" y="420"/>
                      <a:pt x="102" y="420"/>
                      <a:pt x="93" y="420"/>
                    </a:cubicBezTo>
                    <a:cubicBezTo>
                      <a:pt x="84" y="420"/>
                      <a:pt x="83" y="430"/>
                      <a:pt x="82" y="430"/>
                    </a:cubicBezTo>
                    <a:cubicBezTo>
                      <a:pt x="82" y="431"/>
                      <a:pt x="56" y="445"/>
                      <a:pt x="56" y="445"/>
                    </a:cubicBezTo>
                    <a:cubicBezTo>
                      <a:pt x="56" y="445"/>
                      <a:pt x="59" y="452"/>
                      <a:pt x="52" y="459"/>
                    </a:cubicBezTo>
                    <a:cubicBezTo>
                      <a:pt x="45" y="467"/>
                      <a:pt x="44" y="483"/>
                      <a:pt x="44" y="483"/>
                    </a:cubicBezTo>
                    <a:cubicBezTo>
                      <a:pt x="44" y="483"/>
                      <a:pt x="29" y="500"/>
                      <a:pt x="29" y="501"/>
                    </a:cubicBezTo>
                    <a:cubicBezTo>
                      <a:pt x="29" y="501"/>
                      <a:pt x="34" y="511"/>
                      <a:pt x="34" y="511"/>
                    </a:cubicBezTo>
                    <a:cubicBezTo>
                      <a:pt x="34" y="511"/>
                      <a:pt x="40" y="518"/>
                      <a:pt x="39" y="528"/>
                    </a:cubicBezTo>
                    <a:cubicBezTo>
                      <a:pt x="37" y="537"/>
                      <a:pt x="22" y="535"/>
                      <a:pt x="22" y="536"/>
                    </a:cubicBezTo>
                    <a:cubicBezTo>
                      <a:pt x="22" y="537"/>
                      <a:pt x="4" y="550"/>
                      <a:pt x="1" y="555"/>
                    </a:cubicBezTo>
                    <a:cubicBezTo>
                      <a:pt x="0" y="558"/>
                      <a:pt x="0" y="562"/>
                      <a:pt x="1" y="566"/>
                    </a:cubicBezTo>
                    <a:cubicBezTo>
                      <a:pt x="20" y="575"/>
                      <a:pt x="62" y="595"/>
                      <a:pt x="75" y="597"/>
                    </a:cubicBezTo>
                    <a:cubicBezTo>
                      <a:pt x="92" y="600"/>
                      <a:pt x="204" y="624"/>
                      <a:pt x="204" y="624"/>
                    </a:cubicBezTo>
                    <a:cubicBezTo>
                      <a:pt x="204" y="624"/>
                      <a:pt x="268" y="660"/>
                      <a:pt x="284" y="667"/>
                    </a:cubicBezTo>
                    <a:cubicBezTo>
                      <a:pt x="300" y="674"/>
                      <a:pt x="340" y="700"/>
                      <a:pt x="341" y="700"/>
                    </a:cubicBezTo>
                    <a:cubicBezTo>
                      <a:pt x="343" y="700"/>
                      <a:pt x="352" y="699"/>
                      <a:pt x="352" y="699"/>
                    </a:cubicBezTo>
                    <a:cubicBezTo>
                      <a:pt x="418" y="728"/>
                      <a:pt x="418" y="728"/>
                      <a:pt x="418" y="728"/>
                    </a:cubicBezTo>
                    <a:cubicBezTo>
                      <a:pt x="420" y="726"/>
                      <a:pt x="422" y="725"/>
                      <a:pt x="424" y="724"/>
                    </a:cubicBezTo>
                    <a:cubicBezTo>
                      <a:pt x="430" y="721"/>
                      <a:pt x="442" y="712"/>
                      <a:pt x="442" y="712"/>
                    </a:cubicBezTo>
                    <a:cubicBezTo>
                      <a:pt x="442" y="703"/>
                      <a:pt x="442" y="703"/>
                      <a:pt x="442" y="703"/>
                    </a:cubicBezTo>
                    <a:cubicBezTo>
                      <a:pt x="468" y="701"/>
                      <a:pt x="468" y="701"/>
                      <a:pt x="468" y="701"/>
                    </a:cubicBezTo>
                    <a:cubicBezTo>
                      <a:pt x="468" y="701"/>
                      <a:pt x="477" y="715"/>
                      <a:pt x="478" y="714"/>
                    </a:cubicBezTo>
                    <a:cubicBezTo>
                      <a:pt x="480" y="713"/>
                      <a:pt x="484" y="704"/>
                      <a:pt x="493" y="706"/>
                    </a:cubicBezTo>
                    <a:cubicBezTo>
                      <a:pt x="502" y="707"/>
                      <a:pt x="503" y="710"/>
                      <a:pt x="503" y="710"/>
                    </a:cubicBezTo>
                    <a:cubicBezTo>
                      <a:pt x="502" y="696"/>
                      <a:pt x="502" y="696"/>
                      <a:pt x="502" y="696"/>
                    </a:cubicBezTo>
                    <a:cubicBezTo>
                      <a:pt x="516" y="694"/>
                      <a:pt x="516" y="694"/>
                      <a:pt x="516" y="694"/>
                    </a:cubicBezTo>
                    <a:cubicBezTo>
                      <a:pt x="520" y="705"/>
                      <a:pt x="520" y="705"/>
                      <a:pt x="520" y="705"/>
                    </a:cubicBezTo>
                    <a:cubicBezTo>
                      <a:pt x="534" y="694"/>
                      <a:pt x="534" y="694"/>
                      <a:pt x="534" y="694"/>
                    </a:cubicBezTo>
                    <a:cubicBezTo>
                      <a:pt x="533" y="687"/>
                      <a:pt x="533" y="687"/>
                      <a:pt x="533" y="687"/>
                    </a:cubicBezTo>
                    <a:cubicBezTo>
                      <a:pt x="544" y="675"/>
                      <a:pt x="544" y="675"/>
                      <a:pt x="544" y="675"/>
                    </a:cubicBezTo>
                    <a:cubicBezTo>
                      <a:pt x="550" y="683"/>
                      <a:pt x="550" y="683"/>
                      <a:pt x="550" y="683"/>
                    </a:cubicBezTo>
                    <a:cubicBezTo>
                      <a:pt x="571" y="675"/>
                      <a:pt x="571" y="675"/>
                      <a:pt x="571" y="675"/>
                    </a:cubicBezTo>
                    <a:cubicBezTo>
                      <a:pt x="580" y="679"/>
                      <a:pt x="580" y="679"/>
                      <a:pt x="580" y="679"/>
                    </a:cubicBezTo>
                    <a:cubicBezTo>
                      <a:pt x="580" y="664"/>
                      <a:pt x="580" y="664"/>
                      <a:pt x="580" y="664"/>
                    </a:cubicBezTo>
                    <a:cubicBezTo>
                      <a:pt x="580" y="664"/>
                      <a:pt x="593" y="665"/>
                      <a:pt x="592" y="658"/>
                    </a:cubicBezTo>
                    <a:cubicBezTo>
                      <a:pt x="590" y="651"/>
                      <a:pt x="590" y="642"/>
                      <a:pt x="590" y="639"/>
                    </a:cubicBezTo>
                    <a:cubicBezTo>
                      <a:pt x="590" y="637"/>
                      <a:pt x="604" y="638"/>
                      <a:pt x="605" y="637"/>
                    </a:cubicBezTo>
                    <a:cubicBezTo>
                      <a:pt x="605" y="635"/>
                      <a:pt x="610" y="624"/>
                      <a:pt x="610" y="624"/>
                    </a:cubicBezTo>
                    <a:cubicBezTo>
                      <a:pt x="609" y="615"/>
                      <a:pt x="609" y="615"/>
                      <a:pt x="609" y="615"/>
                    </a:cubicBezTo>
                    <a:cubicBezTo>
                      <a:pt x="658" y="617"/>
                      <a:pt x="658" y="617"/>
                      <a:pt x="658" y="617"/>
                    </a:cubicBezTo>
                    <a:cubicBezTo>
                      <a:pt x="658" y="617"/>
                      <a:pt x="663" y="635"/>
                      <a:pt x="669" y="635"/>
                    </a:cubicBezTo>
                    <a:cubicBezTo>
                      <a:pt x="675" y="636"/>
                      <a:pt x="679" y="643"/>
                      <a:pt x="679" y="643"/>
                    </a:cubicBezTo>
                    <a:cubicBezTo>
                      <a:pt x="690" y="643"/>
                      <a:pt x="690" y="643"/>
                      <a:pt x="690" y="643"/>
                    </a:cubicBezTo>
                    <a:cubicBezTo>
                      <a:pt x="691" y="657"/>
                      <a:pt x="691" y="657"/>
                      <a:pt x="691" y="657"/>
                    </a:cubicBezTo>
                    <a:cubicBezTo>
                      <a:pt x="697" y="655"/>
                      <a:pt x="697" y="655"/>
                      <a:pt x="697" y="655"/>
                    </a:cubicBezTo>
                    <a:cubicBezTo>
                      <a:pt x="697" y="655"/>
                      <a:pt x="702" y="665"/>
                      <a:pt x="708" y="667"/>
                    </a:cubicBezTo>
                    <a:cubicBezTo>
                      <a:pt x="715" y="670"/>
                      <a:pt x="726" y="662"/>
                      <a:pt x="726" y="662"/>
                    </a:cubicBezTo>
                    <a:cubicBezTo>
                      <a:pt x="726" y="662"/>
                      <a:pt x="730" y="665"/>
                      <a:pt x="736" y="669"/>
                    </a:cubicBezTo>
                    <a:cubicBezTo>
                      <a:pt x="923" y="666"/>
                      <a:pt x="923" y="666"/>
                      <a:pt x="923" y="666"/>
                    </a:cubicBezTo>
                    <a:cubicBezTo>
                      <a:pt x="934" y="661"/>
                      <a:pt x="934" y="661"/>
                      <a:pt x="934" y="661"/>
                    </a:cubicBezTo>
                    <a:cubicBezTo>
                      <a:pt x="934" y="661"/>
                      <a:pt x="923" y="659"/>
                      <a:pt x="926" y="651"/>
                    </a:cubicBezTo>
                    <a:cubicBezTo>
                      <a:pt x="930" y="643"/>
                      <a:pt x="933" y="642"/>
                      <a:pt x="934" y="631"/>
                    </a:cubicBezTo>
                    <a:cubicBezTo>
                      <a:pt x="934" y="621"/>
                      <a:pt x="930" y="611"/>
                      <a:pt x="930" y="611"/>
                    </a:cubicBezTo>
                    <a:cubicBezTo>
                      <a:pt x="942" y="600"/>
                      <a:pt x="942" y="600"/>
                      <a:pt x="942" y="600"/>
                    </a:cubicBezTo>
                    <a:cubicBezTo>
                      <a:pt x="942" y="600"/>
                      <a:pt x="934" y="577"/>
                      <a:pt x="942" y="579"/>
                    </a:cubicBezTo>
                    <a:cubicBezTo>
                      <a:pt x="943" y="580"/>
                      <a:pt x="943" y="580"/>
                      <a:pt x="944" y="580"/>
                    </a:cubicBezTo>
                    <a:cubicBezTo>
                      <a:pt x="944" y="578"/>
                      <a:pt x="943" y="576"/>
                      <a:pt x="943" y="575"/>
                    </a:cubicBezTo>
                    <a:cubicBezTo>
                      <a:pt x="941" y="566"/>
                      <a:pt x="922" y="553"/>
                      <a:pt x="922" y="5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36" name="Freeform 203">
                <a:extLst>
                  <a:ext uri="{FF2B5EF4-FFF2-40B4-BE49-F238E27FC236}">
                    <a16:creationId xmlns:a16="http://schemas.microsoft.com/office/drawing/2014/main" id="{F30126B4-015D-4247-9663-0D8281678D9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495604" y="577850"/>
                <a:ext cx="734400" cy="842924"/>
              </a:xfrm>
              <a:custGeom>
                <a:avLst/>
                <a:gdLst>
                  <a:gd name="T0" fmla="*/ 304 w 359"/>
                  <a:gd name="T1" fmla="*/ 204 h 412"/>
                  <a:gd name="T2" fmla="*/ 307 w 359"/>
                  <a:gd name="T3" fmla="*/ 182 h 412"/>
                  <a:gd name="T4" fmla="*/ 305 w 359"/>
                  <a:gd name="T5" fmla="*/ 111 h 412"/>
                  <a:gd name="T6" fmla="*/ 321 w 359"/>
                  <a:gd name="T7" fmla="*/ 79 h 412"/>
                  <a:gd name="T8" fmla="*/ 308 w 359"/>
                  <a:gd name="T9" fmla="*/ 49 h 412"/>
                  <a:gd name="T10" fmla="*/ 279 w 359"/>
                  <a:gd name="T11" fmla="*/ 39 h 412"/>
                  <a:gd name="T12" fmla="*/ 282 w 359"/>
                  <a:gd name="T13" fmla="*/ 1 h 412"/>
                  <a:gd name="T14" fmla="*/ 256 w 359"/>
                  <a:gd name="T15" fmla="*/ 22 h 412"/>
                  <a:gd name="T16" fmla="*/ 227 w 359"/>
                  <a:gd name="T17" fmla="*/ 47 h 412"/>
                  <a:gd name="T18" fmla="*/ 205 w 359"/>
                  <a:gd name="T19" fmla="*/ 50 h 412"/>
                  <a:gd name="T20" fmla="*/ 186 w 359"/>
                  <a:gd name="T21" fmla="*/ 61 h 412"/>
                  <a:gd name="T22" fmla="*/ 168 w 359"/>
                  <a:gd name="T23" fmla="*/ 66 h 412"/>
                  <a:gd name="T24" fmla="*/ 149 w 359"/>
                  <a:gd name="T25" fmla="*/ 66 h 412"/>
                  <a:gd name="T26" fmla="*/ 125 w 359"/>
                  <a:gd name="T27" fmla="*/ 78 h 412"/>
                  <a:gd name="T28" fmla="*/ 107 w 359"/>
                  <a:gd name="T29" fmla="*/ 90 h 412"/>
                  <a:gd name="T30" fmla="*/ 81 w 359"/>
                  <a:gd name="T31" fmla="*/ 87 h 412"/>
                  <a:gd name="T32" fmla="*/ 53 w 359"/>
                  <a:gd name="T33" fmla="*/ 84 h 412"/>
                  <a:gd name="T34" fmla="*/ 25 w 359"/>
                  <a:gd name="T35" fmla="*/ 66 h 412"/>
                  <a:gd name="T36" fmla="*/ 0 w 359"/>
                  <a:gd name="T37" fmla="*/ 60 h 412"/>
                  <a:gd name="T38" fmla="*/ 41 w 359"/>
                  <a:gd name="T39" fmla="*/ 101 h 412"/>
                  <a:gd name="T40" fmla="*/ 38 w 359"/>
                  <a:gd name="T41" fmla="*/ 130 h 412"/>
                  <a:gd name="T42" fmla="*/ 49 w 359"/>
                  <a:gd name="T43" fmla="*/ 163 h 412"/>
                  <a:gd name="T44" fmla="*/ 85 w 359"/>
                  <a:gd name="T45" fmla="*/ 172 h 412"/>
                  <a:gd name="T46" fmla="*/ 87 w 359"/>
                  <a:gd name="T47" fmla="*/ 185 h 412"/>
                  <a:gd name="T48" fmla="*/ 131 w 359"/>
                  <a:gd name="T49" fmla="*/ 199 h 412"/>
                  <a:gd name="T50" fmla="*/ 134 w 359"/>
                  <a:gd name="T51" fmla="*/ 235 h 412"/>
                  <a:gd name="T52" fmla="*/ 145 w 359"/>
                  <a:gd name="T53" fmla="*/ 268 h 412"/>
                  <a:gd name="T54" fmla="*/ 150 w 359"/>
                  <a:gd name="T55" fmla="*/ 319 h 412"/>
                  <a:gd name="T56" fmla="*/ 150 w 359"/>
                  <a:gd name="T57" fmla="*/ 350 h 412"/>
                  <a:gd name="T58" fmla="*/ 140 w 359"/>
                  <a:gd name="T59" fmla="*/ 360 h 412"/>
                  <a:gd name="T60" fmla="*/ 179 w 359"/>
                  <a:gd name="T61" fmla="*/ 404 h 412"/>
                  <a:gd name="T62" fmla="*/ 206 w 359"/>
                  <a:gd name="T63" fmla="*/ 412 h 412"/>
                  <a:gd name="T64" fmla="*/ 196 w 359"/>
                  <a:gd name="T65" fmla="*/ 383 h 412"/>
                  <a:gd name="T66" fmla="*/ 202 w 359"/>
                  <a:gd name="T67" fmla="*/ 360 h 412"/>
                  <a:gd name="T68" fmla="*/ 254 w 359"/>
                  <a:gd name="T69" fmla="*/ 372 h 412"/>
                  <a:gd name="T70" fmla="*/ 277 w 359"/>
                  <a:gd name="T71" fmla="*/ 361 h 412"/>
                  <a:gd name="T72" fmla="*/ 268 w 359"/>
                  <a:gd name="T73" fmla="*/ 342 h 412"/>
                  <a:gd name="T74" fmla="*/ 275 w 359"/>
                  <a:gd name="T75" fmla="*/ 323 h 412"/>
                  <a:gd name="T76" fmla="*/ 357 w 359"/>
                  <a:gd name="T77" fmla="*/ 303 h 412"/>
                  <a:gd name="T78" fmla="*/ 359 w 359"/>
                  <a:gd name="T79" fmla="*/ 244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9" h="412">
                    <a:moveTo>
                      <a:pt x="359" y="244"/>
                    </a:moveTo>
                    <a:cubicBezTo>
                      <a:pt x="343" y="237"/>
                      <a:pt x="304" y="204"/>
                      <a:pt x="304" y="204"/>
                    </a:cubicBezTo>
                    <a:cubicBezTo>
                      <a:pt x="307" y="201"/>
                      <a:pt x="307" y="201"/>
                      <a:pt x="307" y="201"/>
                    </a:cubicBezTo>
                    <a:cubicBezTo>
                      <a:pt x="307" y="201"/>
                      <a:pt x="309" y="182"/>
                      <a:pt x="307" y="182"/>
                    </a:cubicBezTo>
                    <a:cubicBezTo>
                      <a:pt x="305" y="182"/>
                      <a:pt x="291" y="161"/>
                      <a:pt x="291" y="147"/>
                    </a:cubicBezTo>
                    <a:cubicBezTo>
                      <a:pt x="291" y="132"/>
                      <a:pt x="303" y="116"/>
                      <a:pt x="305" y="111"/>
                    </a:cubicBezTo>
                    <a:cubicBezTo>
                      <a:pt x="307" y="106"/>
                      <a:pt x="299" y="101"/>
                      <a:pt x="299" y="101"/>
                    </a:cubicBezTo>
                    <a:cubicBezTo>
                      <a:pt x="321" y="79"/>
                      <a:pt x="321" y="79"/>
                      <a:pt x="321" y="79"/>
                    </a:cubicBezTo>
                    <a:cubicBezTo>
                      <a:pt x="308" y="66"/>
                      <a:pt x="308" y="66"/>
                      <a:pt x="308" y="66"/>
                    </a:cubicBezTo>
                    <a:cubicBezTo>
                      <a:pt x="308" y="66"/>
                      <a:pt x="312" y="58"/>
                      <a:pt x="308" y="49"/>
                    </a:cubicBezTo>
                    <a:cubicBezTo>
                      <a:pt x="303" y="39"/>
                      <a:pt x="283" y="47"/>
                      <a:pt x="283" y="47"/>
                    </a:cubicBezTo>
                    <a:cubicBezTo>
                      <a:pt x="279" y="39"/>
                      <a:pt x="279" y="39"/>
                      <a:pt x="279" y="39"/>
                    </a:cubicBezTo>
                    <a:cubicBezTo>
                      <a:pt x="279" y="39"/>
                      <a:pt x="290" y="28"/>
                      <a:pt x="290" y="21"/>
                    </a:cubicBezTo>
                    <a:cubicBezTo>
                      <a:pt x="290" y="14"/>
                      <a:pt x="283" y="2"/>
                      <a:pt x="282" y="1"/>
                    </a:cubicBezTo>
                    <a:cubicBezTo>
                      <a:pt x="281" y="1"/>
                      <a:pt x="248" y="0"/>
                      <a:pt x="246" y="0"/>
                    </a:cubicBezTo>
                    <a:cubicBezTo>
                      <a:pt x="245" y="0"/>
                      <a:pt x="259" y="11"/>
                      <a:pt x="256" y="22"/>
                    </a:cubicBezTo>
                    <a:cubicBezTo>
                      <a:pt x="253" y="33"/>
                      <a:pt x="235" y="34"/>
                      <a:pt x="235" y="34"/>
                    </a:cubicBezTo>
                    <a:cubicBezTo>
                      <a:pt x="235" y="34"/>
                      <a:pt x="236" y="46"/>
                      <a:pt x="227" y="47"/>
                    </a:cubicBezTo>
                    <a:cubicBezTo>
                      <a:pt x="217" y="48"/>
                      <a:pt x="216" y="39"/>
                      <a:pt x="216" y="39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5" y="50"/>
                      <a:pt x="197" y="62"/>
                      <a:pt x="197" y="63"/>
                    </a:cubicBezTo>
                    <a:cubicBezTo>
                      <a:pt x="197" y="63"/>
                      <a:pt x="186" y="61"/>
                      <a:pt x="186" y="61"/>
                    </a:cubicBezTo>
                    <a:cubicBezTo>
                      <a:pt x="178" y="71"/>
                      <a:pt x="178" y="71"/>
                      <a:pt x="178" y="71"/>
                    </a:cubicBezTo>
                    <a:cubicBezTo>
                      <a:pt x="168" y="66"/>
                      <a:pt x="168" y="66"/>
                      <a:pt x="168" y="66"/>
                    </a:cubicBezTo>
                    <a:cubicBezTo>
                      <a:pt x="168" y="66"/>
                      <a:pt x="164" y="72"/>
                      <a:pt x="160" y="72"/>
                    </a:cubicBezTo>
                    <a:cubicBezTo>
                      <a:pt x="156" y="72"/>
                      <a:pt x="149" y="66"/>
                      <a:pt x="149" y="66"/>
                    </a:cubicBezTo>
                    <a:cubicBezTo>
                      <a:pt x="149" y="66"/>
                      <a:pt x="144" y="69"/>
                      <a:pt x="142" y="73"/>
                    </a:cubicBezTo>
                    <a:cubicBezTo>
                      <a:pt x="140" y="77"/>
                      <a:pt x="124" y="74"/>
                      <a:pt x="125" y="78"/>
                    </a:cubicBezTo>
                    <a:cubicBezTo>
                      <a:pt x="125" y="82"/>
                      <a:pt x="119" y="99"/>
                      <a:pt x="113" y="99"/>
                    </a:cubicBezTo>
                    <a:cubicBezTo>
                      <a:pt x="107" y="99"/>
                      <a:pt x="107" y="90"/>
                      <a:pt x="107" y="90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4"/>
                      <a:pt x="34" y="68"/>
                      <a:pt x="32" y="69"/>
                    </a:cubicBezTo>
                    <a:cubicBezTo>
                      <a:pt x="29" y="70"/>
                      <a:pt x="25" y="66"/>
                      <a:pt x="25" y="66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16" y="89"/>
                      <a:pt x="26" y="91"/>
                    </a:cubicBezTo>
                    <a:cubicBezTo>
                      <a:pt x="35" y="93"/>
                      <a:pt x="41" y="101"/>
                      <a:pt x="41" y="101"/>
                    </a:cubicBezTo>
                    <a:cubicBezTo>
                      <a:pt x="35" y="112"/>
                      <a:pt x="35" y="112"/>
                      <a:pt x="35" y="112"/>
                    </a:cubicBezTo>
                    <a:cubicBezTo>
                      <a:pt x="35" y="112"/>
                      <a:pt x="38" y="129"/>
                      <a:pt x="38" y="130"/>
                    </a:cubicBezTo>
                    <a:cubicBezTo>
                      <a:pt x="38" y="131"/>
                      <a:pt x="45" y="142"/>
                      <a:pt x="50" y="148"/>
                    </a:cubicBezTo>
                    <a:cubicBezTo>
                      <a:pt x="56" y="154"/>
                      <a:pt x="49" y="157"/>
                      <a:pt x="49" y="163"/>
                    </a:cubicBezTo>
                    <a:cubicBezTo>
                      <a:pt x="50" y="170"/>
                      <a:pt x="64" y="173"/>
                      <a:pt x="64" y="173"/>
                    </a:cubicBezTo>
                    <a:cubicBezTo>
                      <a:pt x="85" y="172"/>
                      <a:pt x="85" y="172"/>
                      <a:pt x="85" y="172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87" y="185"/>
                      <a:pt x="87" y="185"/>
                      <a:pt x="87" y="185"/>
                    </a:cubicBezTo>
                    <a:cubicBezTo>
                      <a:pt x="108" y="194"/>
                      <a:pt x="108" y="194"/>
                      <a:pt x="108" y="194"/>
                    </a:cubicBezTo>
                    <a:cubicBezTo>
                      <a:pt x="131" y="199"/>
                      <a:pt x="131" y="199"/>
                      <a:pt x="131" y="199"/>
                    </a:cubicBez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4" y="235"/>
                      <a:pt x="134" y="235"/>
                      <a:pt x="134" y="235"/>
                    </a:cubicBezTo>
                    <a:cubicBezTo>
                      <a:pt x="141" y="253"/>
                      <a:pt x="141" y="253"/>
                      <a:pt x="141" y="253"/>
                    </a:cubicBezTo>
                    <a:cubicBezTo>
                      <a:pt x="145" y="268"/>
                      <a:pt x="145" y="268"/>
                      <a:pt x="145" y="268"/>
                    </a:cubicBezTo>
                    <a:cubicBezTo>
                      <a:pt x="145" y="268"/>
                      <a:pt x="137" y="265"/>
                      <a:pt x="139" y="281"/>
                    </a:cubicBezTo>
                    <a:cubicBezTo>
                      <a:pt x="140" y="297"/>
                      <a:pt x="150" y="319"/>
                      <a:pt x="150" y="319"/>
                    </a:cubicBezTo>
                    <a:cubicBezTo>
                      <a:pt x="159" y="337"/>
                      <a:pt x="159" y="337"/>
                      <a:pt x="159" y="337"/>
                    </a:cubicBezTo>
                    <a:cubicBezTo>
                      <a:pt x="150" y="350"/>
                      <a:pt x="150" y="350"/>
                      <a:pt x="150" y="350"/>
                    </a:cubicBezTo>
                    <a:cubicBezTo>
                      <a:pt x="150" y="350"/>
                      <a:pt x="157" y="358"/>
                      <a:pt x="154" y="360"/>
                    </a:cubicBezTo>
                    <a:cubicBezTo>
                      <a:pt x="151" y="361"/>
                      <a:pt x="140" y="360"/>
                      <a:pt x="140" y="360"/>
                    </a:cubicBezTo>
                    <a:cubicBezTo>
                      <a:pt x="140" y="360"/>
                      <a:pt x="153" y="368"/>
                      <a:pt x="162" y="381"/>
                    </a:cubicBezTo>
                    <a:cubicBezTo>
                      <a:pt x="171" y="394"/>
                      <a:pt x="179" y="404"/>
                      <a:pt x="179" y="404"/>
                    </a:cubicBezTo>
                    <a:cubicBezTo>
                      <a:pt x="198" y="412"/>
                      <a:pt x="198" y="412"/>
                      <a:pt x="198" y="412"/>
                    </a:cubicBezTo>
                    <a:cubicBezTo>
                      <a:pt x="206" y="412"/>
                      <a:pt x="206" y="412"/>
                      <a:pt x="206" y="412"/>
                    </a:cubicBezTo>
                    <a:cubicBezTo>
                      <a:pt x="206" y="412"/>
                      <a:pt x="195" y="403"/>
                      <a:pt x="195" y="399"/>
                    </a:cubicBezTo>
                    <a:cubicBezTo>
                      <a:pt x="195" y="394"/>
                      <a:pt x="196" y="383"/>
                      <a:pt x="196" y="383"/>
                    </a:cubicBezTo>
                    <a:cubicBezTo>
                      <a:pt x="194" y="372"/>
                      <a:pt x="194" y="372"/>
                      <a:pt x="194" y="372"/>
                    </a:cubicBezTo>
                    <a:cubicBezTo>
                      <a:pt x="202" y="360"/>
                      <a:pt x="202" y="360"/>
                      <a:pt x="202" y="360"/>
                    </a:cubicBezTo>
                    <a:cubicBezTo>
                      <a:pt x="219" y="346"/>
                      <a:pt x="219" y="346"/>
                      <a:pt x="219" y="346"/>
                    </a:cubicBezTo>
                    <a:cubicBezTo>
                      <a:pt x="254" y="372"/>
                      <a:pt x="254" y="372"/>
                      <a:pt x="254" y="372"/>
                    </a:cubicBezTo>
                    <a:cubicBezTo>
                      <a:pt x="261" y="364"/>
                      <a:pt x="261" y="364"/>
                      <a:pt x="261" y="364"/>
                    </a:cubicBezTo>
                    <a:cubicBezTo>
                      <a:pt x="261" y="364"/>
                      <a:pt x="278" y="367"/>
                      <a:pt x="277" y="361"/>
                    </a:cubicBezTo>
                    <a:cubicBezTo>
                      <a:pt x="277" y="355"/>
                      <a:pt x="268" y="353"/>
                      <a:pt x="268" y="353"/>
                    </a:cubicBezTo>
                    <a:cubicBezTo>
                      <a:pt x="268" y="353"/>
                      <a:pt x="267" y="343"/>
                      <a:pt x="268" y="342"/>
                    </a:cubicBezTo>
                    <a:cubicBezTo>
                      <a:pt x="268" y="340"/>
                      <a:pt x="275" y="337"/>
                      <a:pt x="275" y="337"/>
                    </a:cubicBezTo>
                    <a:cubicBezTo>
                      <a:pt x="275" y="337"/>
                      <a:pt x="272" y="326"/>
                      <a:pt x="275" y="323"/>
                    </a:cubicBezTo>
                    <a:cubicBezTo>
                      <a:pt x="279" y="321"/>
                      <a:pt x="287" y="304"/>
                      <a:pt x="287" y="304"/>
                    </a:cubicBezTo>
                    <a:cubicBezTo>
                      <a:pt x="357" y="303"/>
                      <a:pt x="357" y="303"/>
                      <a:pt x="357" y="303"/>
                    </a:cubicBezTo>
                    <a:cubicBezTo>
                      <a:pt x="358" y="296"/>
                      <a:pt x="359" y="284"/>
                      <a:pt x="359" y="265"/>
                    </a:cubicBezTo>
                    <a:cubicBezTo>
                      <a:pt x="359" y="258"/>
                      <a:pt x="359" y="251"/>
                      <a:pt x="359" y="24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37" name="Freeform 204">
                <a:extLst>
                  <a:ext uri="{FF2B5EF4-FFF2-40B4-BE49-F238E27FC236}">
                    <a16:creationId xmlns:a16="http://schemas.microsoft.com/office/drawing/2014/main" id="{8843E352-7EA5-46C8-A6E1-D7DDE9260C28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725723" y="678854"/>
                <a:ext cx="622404" cy="701519"/>
              </a:xfrm>
              <a:custGeom>
                <a:avLst/>
                <a:gdLst>
                  <a:gd name="T0" fmla="*/ 3 w 304"/>
                  <a:gd name="T1" fmla="*/ 146 h 343"/>
                  <a:gd name="T2" fmla="*/ 4 w 304"/>
                  <a:gd name="T3" fmla="*/ 148 h 343"/>
                  <a:gd name="T4" fmla="*/ 5 w 304"/>
                  <a:gd name="T5" fmla="*/ 163 h 343"/>
                  <a:gd name="T6" fmla="*/ 35 w 304"/>
                  <a:gd name="T7" fmla="*/ 162 h 343"/>
                  <a:gd name="T8" fmla="*/ 62 w 304"/>
                  <a:gd name="T9" fmla="*/ 186 h 343"/>
                  <a:gd name="T10" fmla="*/ 74 w 304"/>
                  <a:gd name="T11" fmla="*/ 185 h 343"/>
                  <a:gd name="T12" fmla="*/ 91 w 304"/>
                  <a:gd name="T13" fmla="*/ 197 h 343"/>
                  <a:gd name="T14" fmla="*/ 85 w 304"/>
                  <a:gd name="T15" fmla="*/ 206 h 343"/>
                  <a:gd name="T16" fmla="*/ 108 w 304"/>
                  <a:gd name="T17" fmla="*/ 233 h 343"/>
                  <a:gd name="T18" fmla="*/ 101 w 304"/>
                  <a:gd name="T19" fmla="*/ 242 h 343"/>
                  <a:gd name="T20" fmla="*/ 106 w 304"/>
                  <a:gd name="T21" fmla="*/ 249 h 343"/>
                  <a:gd name="T22" fmla="*/ 106 w 304"/>
                  <a:gd name="T23" fmla="*/ 257 h 343"/>
                  <a:gd name="T24" fmla="*/ 114 w 304"/>
                  <a:gd name="T25" fmla="*/ 263 h 343"/>
                  <a:gd name="T26" fmla="*/ 115 w 304"/>
                  <a:gd name="T27" fmla="*/ 281 h 343"/>
                  <a:gd name="T28" fmla="*/ 127 w 304"/>
                  <a:gd name="T29" fmla="*/ 284 h 343"/>
                  <a:gd name="T30" fmla="*/ 133 w 304"/>
                  <a:gd name="T31" fmla="*/ 301 h 343"/>
                  <a:gd name="T32" fmla="*/ 144 w 304"/>
                  <a:gd name="T33" fmla="*/ 306 h 343"/>
                  <a:gd name="T34" fmla="*/ 143 w 304"/>
                  <a:gd name="T35" fmla="*/ 318 h 343"/>
                  <a:gd name="T36" fmla="*/ 147 w 304"/>
                  <a:gd name="T37" fmla="*/ 320 h 343"/>
                  <a:gd name="T38" fmla="*/ 147 w 304"/>
                  <a:gd name="T39" fmla="*/ 336 h 343"/>
                  <a:gd name="T40" fmla="*/ 171 w 304"/>
                  <a:gd name="T41" fmla="*/ 343 h 343"/>
                  <a:gd name="T42" fmla="*/ 175 w 304"/>
                  <a:gd name="T43" fmla="*/ 337 h 343"/>
                  <a:gd name="T44" fmla="*/ 192 w 304"/>
                  <a:gd name="T45" fmla="*/ 336 h 343"/>
                  <a:gd name="T46" fmla="*/ 190 w 304"/>
                  <a:gd name="T47" fmla="*/ 317 h 343"/>
                  <a:gd name="T48" fmla="*/ 198 w 304"/>
                  <a:gd name="T49" fmla="*/ 309 h 343"/>
                  <a:gd name="T50" fmla="*/ 199 w 304"/>
                  <a:gd name="T51" fmla="*/ 300 h 343"/>
                  <a:gd name="T52" fmla="*/ 208 w 304"/>
                  <a:gd name="T53" fmla="*/ 302 h 343"/>
                  <a:gd name="T54" fmla="*/ 219 w 304"/>
                  <a:gd name="T55" fmla="*/ 283 h 343"/>
                  <a:gd name="T56" fmla="*/ 219 w 304"/>
                  <a:gd name="T57" fmla="*/ 275 h 343"/>
                  <a:gd name="T58" fmla="*/ 232 w 304"/>
                  <a:gd name="T59" fmla="*/ 273 h 343"/>
                  <a:gd name="T60" fmla="*/ 248 w 304"/>
                  <a:gd name="T61" fmla="*/ 261 h 343"/>
                  <a:gd name="T62" fmla="*/ 259 w 304"/>
                  <a:gd name="T63" fmla="*/ 256 h 343"/>
                  <a:gd name="T64" fmla="*/ 265 w 304"/>
                  <a:gd name="T65" fmla="*/ 242 h 343"/>
                  <a:gd name="T66" fmla="*/ 271 w 304"/>
                  <a:gd name="T67" fmla="*/ 224 h 343"/>
                  <a:gd name="T68" fmla="*/ 286 w 304"/>
                  <a:gd name="T69" fmla="*/ 224 h 343"/>
                  <a:gd name="T70" fmla="*/ 304 w 304"/>
                  <a:gd name="T71" fmla="*/ 197 h 343"/>
                  <a:gd name="T72" fmla="*/ 300 w 304"/>
                  <a:gd name="T73" fmla="*/ 170 h 343"/>
                  <a:gd name="T74" fmla="*/ 279 w 304"/>
                  <a:gd name="T75" fmla="*/ 156 h 343"/>
                  <a:gd name="T76" fmla="*/ 269 w 304"/>
                  <a:gd name="T77" fmla="*/ 136 h 343"/>
                  <a:gd name="T78" fmla="*/ 253 w 304"/>
                  <a:gd name="T79" fmla="*/ 139 h 343"/>
                  <a:gd name="T80" fmla="*/ 234 w 304"/>
                  <a:gd name="T81" fmla="*/ 90 h 343"/>
                  <a:gd name="T82" fmla="*/ 230 w 304"/>
                  <a:gd name="T83" fmla="*/ 32 h 343"/>
                  <a:gd name="T84" fmla="*/ 221 w 304"/>
                  <a:gd name="T85" fmla="*/ 30 h 343"/>
                  <a:gd name="T86" fmla="*/ 221 w 304"/>
                  <a:gd name="T87" fmla="*/ 19 h 343"/>
                  <a:gd name="T88" fmla="*/ 203 w 304"/>
                  <a:gd name="T89" fmla="*/ 0 h 343"/>
                  <a:gd name="T90" fmla="*/ 198 w 304"/>
                  <a:gd name="T91" fmla="*/ 20 h 343"/>
                  <a:gd name="T92" fmla="*/ 152 w 304"/>
                  <a:gd name="T93" fmla="*/ 77 h 343"/>
                  <a:gd name="T94" fmla="*/ 142 w 304"/>
                  <a:gd name="T95" fmla="*/ 113 h 343"/>
                  <a:gd name="T96" fmla="*/ 116 w 304"/>
                  <a:gd name="T97" fmla="*/ 137 h 343"/>
                  <a:gd name="T98" fmla="*/ 94 w 304"/>
                  <a:gd name="T99" fmla="*/ 127 h 343"/>
                  <a:gd name="T100" fmla="*/ 86 w 304"/>
                  <a:gd name="T101" fmla="*/ 133 h 343"/>
                  <a:gd name="T102" fmla="*/ 66 w 304"/>
                  <a:gd name="T103" fmla="*/ 123 h 343"/>
                  <a:gd name="T104" fmla="*/ 40 w 304"/>
                  <a:gd name="T105" fmla="*/ 138 h 343"/>
                  <a:gd name="T106" fmla="*/ 12 w 304"/>
                  <a:gd name="T107" fmla="*/ 122 h 343"/>
                  <a:gd name="T108" fmla="*/ 0 w 304"/>
                  <a:gd name="T109" fmla="*/ 117 h 343"/>
                  <a:gd name="T110" fmla="*/ 7 w 304"/>
                  <a:gd name="T111" fmla="*/ 135 h 343"/>
                  <a:gd name="T112" fmla="*/ 3 w 304"/>
                  <a:gd name="T113" fmla="*/ 14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4" h="343">
                    <a:moveTo>
                      <a:pt x="3" y="146"/>
                    </a:moveTo>
                    <a:cubicBezTo>
                      <a:pt x="4" y="148"/>
                      <a:pt x="4" y="148"/>
                      <a:pt x="4" y="148"/>
                    </a:cubicBezTo>
                    <a:cubicBezTo>
                      <a:pt x="5" y="163"/>
                      <a:pt x="5" y="163"/>
                      <a:pt x="5" y="163"/>
                    </a:cubicBezTo>
                    <a:cubicBezTo>
                      <a:pt x="35" y="162"/>
                      <a:pt x="35" y="162"/>
                      <a:pt x="35" y="162"/>
                    </a:cubicBezTo>
                    <a:cubicBezTo>
                      <a:pt x="62" y="186"/>
                      <a:pt x="62" y="186"/>
                      <a:pt x="62" y="186"/>
                    </a:cubicBezTo>
                    <a:cubicBezTo>
                      <a:pt x="74" y="185"/>
                      <a:pt x="74" y="185"/>
                      <a:pt x="74" y="185"/>
                    </a:cubicBezTo>
                    <a:cubicBezTo>
                      <a:pt x="91" y="197"/>
                      <a:pt x="91" y="197"/>
                      <a:pt x="91" y="197"/>
                    </a:cubicBezTo>
                    <a:cubicBezTo>
                      <a:pt x="85" y="206"/>
                      <a:pt x="85" y="206"/>
                      <a:pt x="85" y="206"/>
                    </a:cubicBezTo>
                    <a:cubicBezTo>
                      <a:pt x="108" y="233"/>
                      <a:pt x="108" y="233"/>
                      <a:pt x="108" y="233"/>
                    </a:cubicBezTo>
                    <a:cubicBezTo>
                      <a:pt x="101" y="242"/>
                      <a:pt x="101" y="242"/>
                      <a:pt x="101" y="242"/>
                    </a:cubicBezTo>
                    <a:cubicBezTo>
                      <a:pt x="106" y="249"/>
                      <a:pt x="106" y="249"/>
                      <a:pt x="106" y="249"/>
                    </a:cubicBezTo>
                    <a:cubicBezTo>
                      <a:pt x="106" y="257"/>
                      <a:pt x="106" y="257"/>
                      <a:pt x="106" y="257"/>
                    </a:cubicBezTo>
                    <a:cubicBezTo>
                      <a:pt x="114" y="263"/>
                      <a:pt x="114" y="263"/>
                      <a:pt x="114" y="263"/>
                    </a:cubicBezTo>
                    <a:cubicBezTo>
                      <a:pt x="115" y="281"/>
                      <a:pt x="115" y="281"/>
                      <a:pt x="115" y="281"/>
                    </a:cubicBezTo>
                    <a:cubicBezTo>
                      <a:pt x="115" y="281"/>
                      <a:pt x="121" y="276"/>
                      <a:pt x="127" y="284"/>
                    </a:cubicBezTo>
                    <a:cubicBezTo>
                      <a:pt x="132" y="292"/>
                      <a:pt x="127" y="297"/>
                      <a:pt x="133" y="301"/>
                    </a:cubicBezTo>
                    <a:cubicBezTo>
                      <a:pt x="139" y="305"/>
                      <a:pt x="144" y="306"/>
                      <a:pt x="144" y="306"/>
                    </a:cubicBezTo>
                    <a:cubicBezTo>
                      <a:pt x="143" y="318"/>
                      <a:pt x="143" y="318"/>
                      <a:pt x="143" y="318"/>
                    </a:cubicBezTo>
                    <a:cubicBezTo>
                      <a:pt x="147" y="320"/>
                      <a:pt x="147" y="320"/>
                      <a:pt x="147" y="320"/>
                    </a:cubicBezTo>
                    <a:cubicBezTo>
                      <a:pt x="147" y="336"/>
                      <a:pt x="147" y="336"/>
                      <a:pt x="147" y="336"/>
                    </a:cubicBezTo>
                    <a:cubicBezTo>
                      <a:pt x="171" y="343"/>
                      <a:pt x="171" y="343"/>
                      <a:pt x="171" y="343"/>
                    </a:cubicBezTo>
                    <a:cubicBezTo>
                      <a:pt x="171" y="343"/>
                      <a:pt x="173" y="337"/>
                      <a:pt x="175" y="337"/>
                    </a:cubicBezTo>
                    <a:cubicBezTo>
                      <a:pt x="177" y="337"/>
                      <a:pt x="192" y="336"/>
                      <a:pt x="192" y="336"/>
                    </a:cubicBezTo>
                    <a:cubicBezTo>
                      <a:pt x="190" y="317"/>
                      <a:pt x="190" y="317"/>
                      <a:pt x="190" y="317"/>
                    </a:cubicBezTo>
                    <a:cubicBezTo>
                      <a:pt x="190" y="317"/>
                      <a:pt x="198" y="316"/>
                      <a:pt x="198" y="309"/>
                    </a:cubicBezTo>
                    <a:cubicBezTo>
                      <a:pt x="199" y="302"/>
                      <a:pt x="199" y="300"/>
                      <a:pt x="199" y="300"/>
                    </a:cubicBezTo>
                    <a:cubicBezTo>
                      <a:pt x="208" y="302"/>
                      <a:pt x="208" y="302"/>
                      <a:pt x="208" y="302"/>
                    </a:cubicBezTo>
                    <a:cubicBezTo>
                      <a:pt x="219" y="283"/>
                      <a:pt x="219" y="283"/>
                      <a:pt x="219" y="283"/>
                    </a:cubicBezTo>
                    <a:cubicBezTo>
                      <a:pt x="219" y="275"/>
                      <a:pt x="219" y="275"/>
                      <a:pt x="219" y="275"/>
                    </a:cubicBezTo>
                    <a:cubicBezTo>
                      <a:pt x="232" y="273"/>
                      <a:pt x="232" y="273"/>
                      <a:pt x="232" y="273"/>
                    </a:cubicBezTo>
                    <a:cubicBezTo>
                      <a:pt x="232" y="273"/>
                      <a:pt x="239" y="262"/>
                      <a:pt x="248" y="261"/>
                    </a:cubicBezTo>
                    <a:cubicBezTo>
                      <a:pt x="256" y="260"/>
                      <a:pt x="259" y="256"/>
                      <a:pt x="259" y="256"/>
                    </a:cubicBezTo>
                    <a:cubicBezTo>
                      <a:pt x="265" y="242"/>
                      <a:pt x="265" y="242"/>
                      <a:pt x="265" y="242"/>
                    </a:cubicBezTo>
                    <a:cubicBezTo>
                      <a:pt x="265" y="242"/>
                      <a:pt x="257" y="224"/>
                      <a:pt x="271" y="224"/>
                    </a:cubicBezTo>
                    <a:cubicBezTo>
                      <a:pt x="276" y="224"/>
                      <a:pt x="281" y="224"/>
                      <a:pt x="286" y="224"/>
                    </a:cubicBezTo>
                    <a:cubicBezTo>
                      <a:pt x="304" y="197"/>
                      <a:pt x="304" y="197"/>
                      <a:pt x="304" y="197"/>
                    </a:cubicBezTo>
                    <a:cubicBezTo>
                      <a:pt x="304" y="197"/>
                      <a:pt x="302" y="179"/>
                      <a:pt x="300" y="170"/>
                    </a:cubicBezTo>
                    <a:cubicBezTo>
                      <a:pt x="298" y="161"/>
                      <a:pt x="285" y="159"/>
                      <a:pt x="279" y="156"/>
                    </a:cubicBezTo>
                    <a:cubicBezTo>
                      <a:pt x="273" y="154"/>
                      <a:pt x="276" y="143"/>
                      <a:pt x="269" y="136"/>
                    </a:cubicBezTo>
                    <a:cubicBezTo>
                      <a:pt x="263" y="129"/>
                      <a:pt x="259" y="140"/>
                      <a:pt x="253" y="139"/>
                    </a:cubicBezTo>
                    <a:cubicBezTo>
                      <a:pt x="248" y="138"/>
                      <a:pt x="235" y="96"/>
                      <a:pt x="234" y="90"/>
                    </a:cubicBezTo>
                    <a:cubicBezTo>
                      <a:pt x="234" y="84"/>
                      <a:pt x="230" y="32"/>
                      <a:pt x="230" y="32"/>
                    </a:cubicBezTo>
                    <a:cubicBezTo>
                      <a:pt x="221" y="30"/>
                      <a:pt x="221" y="30"/>
                      <a:pt x="221" y="30"/>
                    </a:cubicBezTo>
                    <a:cubicBezTo>
                      <a:pt x="221" y="19"/>
                      <a:pt x="221" y="19"/>
                      <a:pt x="221" y="19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198" y="18"/>
                      <a:pt x="198" y="20"/>
                    </a:cubicBezTo>
                    <a:cubicBezTo>
                      <a:pt x="198" y="22"/>
                      <a:pt x="152" y="77"/>
                      <a:pt x="152" y="77"/>
                    </a:cubicBezTo>
                    <a:cubicBezTo>
                      <a:pt x="152" y="77"/>
                      <a:pt x="150" y="100"/>
                      <a:pt x="142" y="113"/>
                    </a:cubicBezTo>
                    <a:cubicBezTo>
                      <a:pt x="134" y="126"/>
                      <a:pt x="122" y="132"/>
                      <a:pt x="116" y="137"/>
                    </a:cubicBezTo>
                    <a:cubicBezTo>
                      <a:pt x="109" y="143"/>
                      <a:pt x="94" y="127"/>
                      <a:pt x="94" y="127"/>
                    </a:cubicBezTo>
                    <a:cubicBezTo>
                      <a:pt x="86" y="133"/>
                      <a:pt x="86" y="133"/>
                      <a:pt x="86" y="133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6" y="123"/>
                      <a:pt x="57" y="137"/>
                      <a:pt x="40" y="138"/>
                    </a:cubicBezTo>
                    <a:cubicBezTo>
                      <a:pt x="23" y="139"/>
                      <a:pt x="12" y="122"/>
                      <a:pt x="12" y="122"/>
                    </a:cubicBezTo>
                    <a:cubicBezTo>
                      <a:pt x="12" y="122"/>
                      <a:pt x="6" y="119"/>
                      <a:pt x="0" y="117"/>
                    </a:cubicBezTo>
                    <a:cubicBezTo>
                      <a:pt x="7" y="135"/>
                      <a:pt x="7" y="135"/>
                      <a:pt x="7" y="135"/>
                    </a:cubicBezTo>
                    <a:lnTo>
                      <a:pt x="3" y="14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38" name="Freeform 205">
                <a:extLst>
                  <a:ext uri="{FF2B5EF4-FFF2-40B4-BE49-F238E27FC236}">
                    <a16:creationId xmlns:a16="http://schemas.microsoft.com/office/drawing/2014/main" id="{9BC3126C-D46A-489D-85E6-2C45C12BB19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1894015" y="2131475"/>
                <a:ext cx="1404539" cy="1320398"/>
              </a:xfrm>
              <a:custGeom>
                <a:avLst/>
                <a:gdLst>
                  <a:gd name="T0" fmla="*/ 259 w 686"/>
                  <a:gd name="T1" fmla="*/ 629 h 645"/>
                  <a:gd name="T2" fmla="*/ 281 w 686"/>
                  <a:gd name="T3" fmla="*/ 619 h 645"/>
                  <a:gd name="T4" fmla="*/ 300 w 686"/>
                  <a:gd name="T5" fmla="*/ 608 h 645"/>
                  <a:gd name="T6" fmla="*/ 310 w 686"/>
                  <a:gd name="T7" fmla="*/ 606 h 645"/>
                  <a:gd name="T8" fmla="*/ 349 w 686"/>
                  <a:gd name="T9" fmla="*/ 602 h 645"/>
                  <a:gd name="T10" fmla="*/ 377 w 686"/>
                  <a:gd name="T11" fmla="*/ 618 h 645"/>
                  <a:gd name="T12" fmla="*/ 425 w 686"/>
                  <a:gd name="T13" fmla="*/ 612 h 645"/>
                  <a:gd name="T14" fmla="*/ 455 w 686"/>
                  <a:gd name="T15" fmla="*/ 616 h 645"/>
                  <a:gd name="T16" fmla="*/ 476 w 686"/>
                  <a:gd name="T17" fmla="*/ 597 h 645"/>
                  <a:gd name="T18" fmla="*/ 466 w 686"/>
                  <a:gd name="T19" fmla="*/ 626 h 645"/>
                  <a:gd name="T20" fmla="*/ 471 w 686"/>
                  <a:gd name="T21" fmla="*/ 643 h 645"/>
                  <a:gd name="T22" fmla="*/ 508 w 686"/>
                  <a:gd name="T23" fmla="*/ 629 h 645"/>
                  <a:gd name="T24" fmla="*/ 515 w 686"/>
                  <a:gd name="T25" fmla="*/ 589 h 645"/>
                  <a:gd name="T26" fmla="*/ 548 w 686"/>
                  <a:gd name="T27" fmla="*/ 553 h 645"/>
                  <a:gd name="T28" fmla="*/ 565 w 686"/>
                  <a:gd name="T29" fmla="*/ 517 h 645"/>
                  <a:gd name="T30" fmla="*/ 597 w 686"/>
                  <a:gd name="T31" fmla="*/ 484 h 645"/>
                  <a:gd name="T32" fmla="*/ 633 w 686"/>
                  <a:gd name="T33" fmla="*/ 463 h 645"/>
                  <a:gd name="T34" fmla="*/ 648 w 686"/>
                  <a:gd name="T35" fmla="*/ 410 h 645"/>
                  <a:gd name="T36" fmla="*/ 664 w 686"/>
                  <a:gd name="T37" fmla="*/ 362 h 645"/>
                  <a:gd name="T38" fmla="*/ 665 w 686"/>
                  <a:gd name="T39" fmla="*/ 332 h 645"/>
                  <a:gd name="T40" fmla="*/ 657 w 686"/>
                  <a:gd name="T41" fmla="*/ 299 h 645"/>
                  <a:gd name="T42" fmla="*/ 654 w 686"/>
                  <a:gd name="T43" fmla="*/ 244 h 645"/>
                  <a:gd name="T44" fmla="*/ 664 w 686"/>
                  <a:gd name="T45" fmla="*/ 201 h 645"/>
                  <a:gd name="T46" fmla="*/ 291 w 686"/>
                  <a:gd name="T47" fmla="*/ 127 h 645"/>
                  <a:gd name="T48" fmla="*/ 242 w 686"/>
                  <a:gd name="T49" fmla="*/ 91 h 645"/>
                  <a:gd name="T50" fmla="*/ 208 w 686"/>
                  <a:gd name="T51" fmla="*/ 2 h 645"/>
                  <a:gd name="T52" fmla="*/ 196 w 686"/>
                  <a:gd name="T53" fmla="*/ 34 h 645"/>
                  <a:gd name="T54" fmla="*/ 192 w 686"/>
                  <a:gd name="T55" fmla="*/ 74 h 645"/>
                  <a:gd name="T56" fmla="*/ 189 w 686"/>
                  <a:gd name="T57" fmla="*/ 89 h 645"/>
                  <a:gd name="T58" fmla="*/ 5 w 686"/>
                  <a:gd name="T59" fmla="*/ 116 h 645"/>
                  <a:gd name="T60" fmla="*/ 3 w 686"/>
                  <a:gd name="T61" fmla="*/ 129 h 645"/>
                  <a:gd name="T62" fmla="*/ 2 w 686"/>
                  <a:gd name="T63" fmla="*/ 146 h 645"/>
                  <a:gd name="T64" fmla="*/ 0 w 686"/>
                  <a:gd name="T65" fmla="*/ 171 h 645"/>
                  <a:gd name="T66" fmla="*/ 3 w 686"/>
                  <a:gd name="T67" fmla="*/ 218 h 645"/>
                  <a:gd name="T68" fmla="*/ 78 w 686"/>
                  <a:gd name="T69" fmla="*/ 228 h 645"/>
                  <a:gd name="T70" fmla="*/ 106 w 686"/>
                  <a:gd name="T71" fmla="*/ 244 h 645"/>
                  <a:gd name="T72" fmla="*/ 90 w 686"/>
                  <a:gd name="T73" fmla="*/ 274 h 645"/>
                  <a:gd name="T74" fmla="*/ 101 w 686"/>
                  <a:gd name="T75" fmla="*/ 288 h 645"/>
                  <a:gd name="T76" fmla="*/ 90 w 686"/>
                  <a:gd name="T77" fmla="*/ 319 h 645"/>
                  <a:gd name="T78" fmla="*/ 76 w 686"/>
                  <a:gd name="T79" fmla="*/ 347 h 645"/>
                  <a:gd name="T80" fmla="*/ 53 w 686"/>
                  <a:gd name="T81" fmla="*/ 384 h 645"/>
                  <a:gd name="T82" fmla="*/ 62 w 686"/>
                  <a:gd name="T83" fmla="*/ 414 h 645"/>
                  <a:gd name="T84" fmla="*/ 81 w 686"/>
                  <a:gd name="T85" fmla="*/ 468 h 645"/>
                  <a:gd name="T86" fmla="*/ 83 w 686"/>
                  <a:gd name="T87" fmla="*/ 490 h 645"/>
                  <a:gd name="T88" fmla="*/ 174 w 686"/>
                  <a:gd name="T89" fmla="*/ 543 h 645"/>
                  <a:gd name="T90" fmla="*/ 189 w 686"/>
                  <a:gd name="T91" fmla="*/ 567 h 645"/>
                  <a:gd name="T92" fmla="*/ 214 w 686"/>
                  <a:gd name="T93" fmla="*/ 616 h 645"/>
                  <a:gd name="T94" fmla="*/ 232 w 686"/>
                  <a:gd name="T95" fmla="*/ 620 h 645"/>
                  <a:gd name="T96" fmla="*/ 241 w 686"/>
                  <a:gd name="T97" fmla="*/ 631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86" h="645">
                    <a:moveTo>
                      <a:pt x="255" y="639"/>
                    </a:moveTo>
                    <a:cubicBezTo>
                      <a:pt x="259" y="629"/>
                      <a:pt x="259" y="629"/>
                      <a:pt x="259" y="629"/>
                    </a:cubicBezTo>
                    <a:cubicBezTo>
                      <a:pt x="259" y="629"/>
                      <a:pt x="273" y="634"/>
                      <a:pt x="273" y="632"/>
                    </a:cubicBezTo>
                    <a:cubicBezTo>
                      <a:pt x="274" y="630"/>
                      <a:pt x="280" y="624"/>
                      <a:pt x="281" y="619"/>
                    </a:cubicBezTo>
                    <a:cubicBezTo>
                      <a:pt x="282" y="613"/>
                      <a:pt x="292" y="599"/>
                      <a:pt x="292" y="599"/>
                    </a:cubicBezTo>
                    <a:cubicBezTo>
                      <a:pt x="300" y="608"/>
                      <a:pt x="300" y="608"/>
                      <a:pt x="300" y="608"/>
                    </a:cubicBezTo>
                    <a:cubicBezTo>
                      <a:pt x="306" y="599"/>
                      <a:pt x="306" y="599"/>
                      <a:pt x="306" y="599"/>
                    </a:cubicBezTo>
                    <a:cubicBezTo>
                      <a:pt x="310" y="606"/>
                      <a:pt x="310" y="606"/>
                      <a:pt x="310" y="606"/>
                    </a:cubicBezTo>
                    <a:cubicBezTo>
                      <a:pt x="310" y="606"/>
                      <a:pt x="318" y="595"/>
                      <a:pt x="331" y="596"/>
                    </a:cubicBezTo>
                    <a:cubicBezTo>
                      <a:pt x="343" y="596"/>
                      <a:pt x="339" y="600"/>
                      <a:pt x="349" y="602"/>
                    </a:cubicBezTo>
                    <a:cubicBezTo>
                      <a:pt x="358" y="603"/>
                      <a:pt x="365" y="605"/>
                      <a:pt x="365" y="605"/>
                    </a:cubicBezTo>
                    <a:cubicBezTo>
                      <a:pt x="365" y="605"/>
                      <a:pt x="374" y="618"/>
                      <a:pt x="377" y="618"/>
                    </a:cubicBezTo>
                    <a:cubicBezTo>
                      <a:pt x="379" y="618"/>
                      <a:pt x="408" y="620"/>
                      <a:pt x="408" y="620"/>
                    </a:cubicBezTo>
                    <a:cubicBezTo>
                      <a:pt x="425" y="612"/>
                      <a:pt x="425" y="612"/>
                      <a:pt x="425" y="612"/>
                    </a:cubicBezTo>
                    <a:cubicBezTo>
                      <a:pt x="441" y="625"/>
                      <a:pt x="441" y="625"/>
                      <a:pt x="441" y="625"/>
                    </a:cubicBezTo>
                    <a:cubicBezTo>
                      <a:pt x="441" y="625"/>
                      <a:pt x="452" y="621"/>
                      <a:pt x="455" y="616"/>
                    </a:cubicBezTo>
                    <a:cubicBezTo>
                      <a:pt x="458" y="611"/>
                      <a:pt x="466" y="611"/>
                      <a:pt x="466" y="611"/>
                    </a:cubicBezTo>
                    <a:cubicBezTo>
                      <a:pt x="476" y="597"/>
                      <a:pt x="476" y="597"/>
                      <a:pt x="476" y="597"/>
                    </a:cubicBezTo>
                    <a:cubicBezTo>
                      <a:pt x="475" y="622"/>
                      <a:pt x="475" y="622"/>
                      <a:pt x="475" y="622"/>
                    </a:cubicBezTo>
                    <a:cubicBezTo>
                      <a:pt x="466" y="626"/>
                      <a:pt x="466" y="626"/>
                      <a:pt x="466" y="626"/>
                    </a:cubicBezTo>
                    <a:cubicBezTo>
                      <a:pt x="461" y="636"/>
                      <a:pt x="461" y="636"/>
                      <a:pt x="461" y="636"/>
                    </a:cubicBezTo>
                    <a:cubicBezTo>
                      <a:pt x="471" y="643"/>
                      <a:pt x="471" y="643"/>
                      <a:pt x="471" y="643"/>
                    </a:cubicBezTo>
                    <a:cubicBezTo>
                      <a:pt x="514" y="645"/>
                      <a:pt x="514" y="645"/>
                      <a:pt x="514" y="645"/>
                    </a:cubicBezTo>
                    <a:cubicBezTo>
                      <a:pt x="514" y="645"/>
                      <a:pt x="514" y="632"/>
                      <a:pt x="508" y="629"/>
                    </a:cubicBezTo>
                    <a:cubicBezTo>
                      <a:pt x="503" y="627"/>
                      <a:pt x="503" y="599"/>
                      <a:pt x="503" y="599"/>
                    </a:cubicBezTo>
                    <a:cubicBezTo>
                      <a:pt x="515" y="589"/>
                      <a:pt x="515" y="589"/>
                      <a:pt x="515" y="589"/>
                    </a:cubicBezTo>
                    <a:cubicBezTo>
                      <a:pt x="516" y="577"/>
                      <a:pt x="516" y="577"/>
                      <a:pt x="516" y="577"/>
                    </a:cubicBezTo>
                    <a:cubicBezTo>
                      <a:pt x="548" y="553"/>
                      <a:pt x="548" y="553"/>
                      <a:pt x="548" y="553"/>
                    </a:cubicBezTo>
                    <a:cubicBezTo>
                      <a:pt x="540" y="541"/>
                      <a:pt x="540" y="541"/>
                      <a:pt x="540" y="541"/>
                    </a:cubicBezTo>
                    <a:cubicBezTo>
                      <a:pt x="540" y="541"/>
                      <a:pt x="563" y="517"/>
                      <a:pt x="565" y="517"/>
                    </a:cubicBezTo>
                    <a:cubicBezTo>
                      <a:pt x="567" y="517"/>
                      <a:pt x="585" y="515"/>
                      <a:pt x="590" y="508"/>
                    </a:cubicBezTo>
                    <a:cubicBezTo>
                      <a:pt x="596" y="501"/>
                      <a:pt x="595" y="486"/>
                      <a:pt x="597" y="484"/>
                    </a:cubicBezTo>
                    <a:cubicBezTo>
                      <a:pt x="599" y="481"/>
                      <a:pt x="619" y="461"/>
                      <a:pt x="619" y="462"/>
                    </a:cubicBezTo>
                    <a:cubicBezTo>
                      <a:pt x="619" y="464"/>
                      <a:pt x="626" y="470"/>
                      <a:pt x="633" y="463"/>
                    </a:cubicBezTo>
                    <a:cubicBezTo>
                      <a:pt x="640" y="456"/>
                      <a:pt x="641" y="417"/>
                      <a:pt x="641" y="415"/>
                    </a:cubicBezTo>
                    <a:cubicBezTo>
                      <a:pt x="641" y="413"/>
                      <a:pt x="648" y="411"/>
                      <a:pt x="648" y="410"/>
                    </a:cubicBezTo>
                    <a:cubicBezTo>
                      <a:pt x="648" y="408"/>
                      <a:pt x="649" y="386"/>
                      <a:pt x="649" y="386"/>
                    </a:cubicBezTo>
                    <a:cubicBezTo>
                      <a:pt x="649" y="386"/>
                      <a:pt x="663" y="380"/>
                      <a:pt x="664" y="362"/>
                    </a:cubicBezTo>
                    <a:cubicBezTo>
                      <a:pt x="665" y="353"/>
                      <a:pt x="666" y="340"/>
                      <a:pt x="668" y="329"/>
                    </a:cubicBezTo>
                    <a:cubicBezTo>
                      <a:pt x="665" y="332"/>
                      <a:pt x="665" y="332"/>
                      <a:pt x="665" y="332"/>
                    </a:cubicBezTo>
                    <a:cubicBezTo>
                      <a:pt x="662" y="303"/>
                      <a:pt x="662" y="303"/>
                      <a:pt x="662" y="303"/>
                    </a:cubicBezTo>
                    <a:cubicBezTo>
                      <a:pt x="657" y="299"/>
                      <a:pt x="657" y="299"/>
                      <a:pt x="657" y="299"/>
                    </a:cubicBezTo>
                    <a:cubicBezTo>
                      <a:pt x="656" y="269"/>
                      <a:pt x="656" y="269"/>
                      <a:pt x="656" y="269"/>
                    </a:cubicBezTo>
                    <a:cubicBezTo>
                      <a:pt x="654" y="244"/>
                      <a:pt x="654" y="244"/>
                      <a:pt x="654" y="244"/>
                    </a:cubicBezTo>
                    <a:cubicBezTo>
                      <a:pt x="663" y="232"/>
                      <a:pt x="663" y="232"/>
                      <a:pt x="663" y="232"/>
                    </a:cubicBezTo>
                    <a:cubicBezTo>
                      <a:pt x="663" y="232"/>
                      <a:pt x="661" y="212"/>
                      <a:pt x="664" y="201"/>
                    </a:cubicBezTo>
                    <a:cubicBezTo>
                      <a:pt x="668" y="190"/>
                      <a:pt x="686" y="152"/>
                      <a:pt x="686" y="152"/>
                    </a:cubicBezTo>
                    <a:cubicBezTo>
                      <a:pt x="291" y="127"/>
                      <a:pt x="291" y="127"/>
                      <a:pt x="291" y="127"/>
                    </a:cubicBezTo>
                    <a:cubicBezTo>
                      <a:pt x="255" y="91"/>
                      <a:pt x="255" y="91"/>
                      <a:pt x="255" y="91"/>
                    </a:cubicBezTo>
                    <a:cubicBezTo>
                      <a:pt x="255" y="91"/>
                      <a:pt x="251" y="96"/>
                      <a:pt x="242" y="91"/>
                    </a:cubicBezTo>
                    <a:cubicBezTo>
                      <a:pt x="232" y="86"/>
                      <a:pt x="236" y="54"/>
                      <a:pt x="236" y="54"/>
                    </a:cubicBezTo>
                    <a:cubicBezTo>
                      <a:pt x="236" y="54"/>
                      <a:pt x="216" y="5"/>
                      <a:pt x="208" y="2"/>
                    </a:cubicBezTo>
                    <a:cubicBezTo>
                      <a:pt x="200" y="0"/>
                      <a:pt x="208" y="23"/>
                      <a:pt x="208" y="23"/>
                    </a:cubicBezTo>
                    <a:cubicBezTo>
                      <a:pt x="196" y="34"/>
                      <a:pt x="196" y="34"/>
                      <a:pt x="196" y="34"/>
                    </a:cubicBezTo>
                    <a:cubicBezTo>
                      <a:pt x="196" y="34"/>
                      <a:pt x="200" y="44"/>
                      <a:pt x="200" y="54"/>
                    </a:cubicBezTo>
                    <a:cubicBezTo>
                      <a:pt x="199" y="65"/>
                      <a:pt x="196" y="66"/>
                      <a:pt x="192" y="74"/>
                    </a:cubicBezTo>
                    <a:cubicBezTo>
                      <a:pt x="189" y="82"/>
                      <a:pt x="200" y="84"/>
                      <a:pt x="200" y="84"/>
                    </a:cubicBezTo>
                    <a:cubicBezTo>
                      <a:pt x="189" y="89"/>
                      <a:pt x="189" y="89"/>
                      <a:pt x="189" y="89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" y="121"/>
                      <a:pt x="1" y="121"/>
                      <a:pt x="1" y="121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9" y="137"/>
                      <a:pt x="9" y="137"/>
                      <a:pt x="9" y="137"/>
                    </a:cubicBezTo>
                    <a:cubicBezTo>
                      <a:pt x="2" y="146"/>
                      <a:pt x="2" y="146"/>
                      <a:pt x="2" y="146"/>
                    </a:cubicBezTo>
                    <a:cubicBezTo>
                      <a:pt x="10" y="156"/>
                      <a:pt x="10" y="156"/>
                      <a:pt x="10" y="156"/>
                    </a:cubicBezTo>
                    <a:cubicBezTo>
                      <a:pt x="10" y="156"/>
                      <a:pt x="0" y="165"/>
                      <a:pt x="0" y="171"/>
                    </a:cubicBezTo>
                    <a:cubicBezTo>
                      <a:pt x="0" y="178"/>
                      <a:pt x="8" y="189"/>
                      <a:pt x="9" y="193"/>
                    </a:cubicBezTo>
                    <a:cubicBezTo>
                      <a:pt x="10" y="196"/>
                      <a:pt x="3" y="218"/>
                      <a:pt x="3" y="218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78" y="228"/>
                      <a:pt x="78" y="228"/>
                      <a:pt x="78" y="228"/>
                    </a:cubicBezTo>
                    <a:cubicBezTo>
                      <a:pt x="93" y="225"/>
                      <a:pt x="93" y="225"/>
                      <a:pt x="93" y="225"/>
                    </a:cubicBezTo>
                    <a:cubicBezTo>
                      <a:pt x="106" y="244"/>
                      <a:pt x="106" y="244"/>
                      <a:pt x="106" y="244"/>
                    </a:cubicBezTo>
                    <a:cubicBezTo>
                      <a:pt x="88" y="256"/>
                      <a:pt x="88" y="256"/>
                      <a:pt x="88" y="256"/>
                    </a:cubicBezTo>
                    <a:cubicBezTo>
                      <a:pt x="90" y="274"/>
                      <a:pt x="90" y="274"/>
                      <a:pt x="90" y="274"/>
                    </a:cubicBezTo>
                    <a:cubicBezTo>
                      <a:pt x="101" y="277"/>
                      <a:pt x="101" y="277"/>
                      <a:pt x="101" y="277"/>
                    </a:cubicBezTo>
                    <a:cubicBezTo>
                      <a:pt x="101" y="288"/>
                      <a:pt x="101" y="288"/>
                      <a:pt x="101" y="288"/>
                    </a:cubicBezTo>
                    <a:cubicBezTo>
                      <a:pt x="113" y="304"/>
                      <a:pt x="113" y="304"/>
                      <a:pt x="113" y="304"/>
                    </a:cubicBezTo>
                    <a:cubicBezTo>
                      <a:pt x="90" y="319"/>
                      <a:pt x="90" y="319"/>
                      <a:pt x="90" y="319"/>
                    </a:cubicBezTo>
                    <a:cubicBezTo>
                      <a:pt x="90" y="337"/>
                      <a:pt x="90" y="337"/>
                      <a:pt x="90" y="337"/>
                    </a:cubicBezTo>
                    <a:cubicBezTo>
                      <a:pt x="76" y="347"/>
                      <a:pt x="76" y="347"/>
                      <a:pt x="76" y="347"/>
                    </a:cubicBezTo>
                    <a:cubicBezTo>
                      <a:pt x="76" y="347"/>
                      <a:pt x="73" y="369"/>
                      <a:pt x="73" y="370"/>
                    </a:cubicBezTo>
                    <a:cubicBezTo>
                      <a:pt x="73" y="371"/>
                      <a:pt x="62" y="378"/>
                      <a:pt x="53" y="384"/>
                    </a:cubicBezTo>
                    <a:cubicBezTo>
                      <a:pt x="61" y="389"/>
                      <a:pt x="70" y="396"/>
                      <a:pt x="72" y="399"/>
                    </a:cubicBezTo>
                    <a:cubicBezTo>
                      <a:pt x="76" y="404"/>
                      <a:pt x="62" y="414"/>
                      <a:pt x="62" y="414"/>
                    </a:cubicBezTo>
                    <a:cubicBezTo>
                      <a:pt x="80" y="444"/>
                      <a:pt x="80" y="444"/>
                      <a:pt x="80" y="444"/>
                    </a:cubicBezTo>
                    <a:cubicBezTo>
                      <a:pt x="81" y="468"/>
                      <a:pt x="81" y="468"/>
                      <a:pt x="81" y="468"/>
                    </a:cubicBezTo>
                    <a:cubicBezTo>
                      <a:pt x="81" y="468"/>
                      <a:pt x="62" y="470"/>
                      <a:pt x="61" y="470"/>
                    </a:cubicBezTo>
                    <a:cubicBezTo>
                      <a:pt x="60" y="470"/>
                      <a:pt x="83" y="490"/>
                      <a:pt x="83" y="490"/>
                    </a:cubicBezTo>
                    <a:cubicBezTo>
                      <a:pt x="87" y="541"/>
                      <a:pt x="87" y="541"/>
                      <a:pt x="87" y="541"/>
                    </a:cubicBezTo>
                    <a:cubicBezTo>
                      <a:pt x="87" y="541"/>
                      <a:pt x="164" y="543"/>
                      <a:pt x="174" y="543"/>
                    </a:cubicBezTo>
                    <a:cubicBezTo>
                      <a:pt x="184" y="543"/>
                      <a:pt x="201" y="540"/>
                      <a:pt x="201" y="540"/>
                    </a:cubicBezTo>
                    <a:cubicBezTo>
                      <a:pt x="201" y="540"/>
                      <a:pt x="189" y="566"/>
                      <a:pt x="189" y="567"/>
                    </a:cubicBezTo>
                    <a:cubicBezTo>
                      <a:pt x="189" y="568"/>
                      <a:pt x="188" y="581"/>
                      <a:pt x="191" y="590"/>
                    </a:cubicBezTo>
                    <a:cubicBezTo>
                      <a:pt x="195" y="599"/>
                      <a:pt x="214" y="616"/>
                      <a:pt x="214" y="616"/>
                    </a:cubicBezTo>
                    <a:cubicBezTo>
                      <a:pt x="222" y="610"/>
                      <a:pt x="222" y="610"/>
                      <a:pt x="222" y="610"/>
                    </a:cubicBezTo>
                    <a:cubicBezTo>
                      <a:pt x="232" y="620"/>
                      <a:pt x="232" y="620"/>
                      <a:pt x="232" y="620"/>
                    </a:cubicBezTo>
                    <a:cubicBezTo>
                      <a:pt x="232" y="620"/>
                      <a:pt x="230" y="621"/>
                      <a:pt x="232" y="630"/>
                    </a:cubicBezTo>
                    <a:cubicBezTo>
                      <a:pt x="241" y="631"/>
                      <a:pt x="241" y="631"/>
                      <a:pt x="241" y="631"/>
                    </a:cubicBezTo>
                    <a:lnTo>
                      <a:pt x="255" y="63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39" name="Freeform 206">
                <a:extLst>
                  <a:ext uri="{FF2B5EF4-FFF2-40B4-BE49-F238E27FC236}">
                    <a16:creationId xmlns:a16="http://schemas.microsoft.com/office/drawing/2014/main" id="{DBB2A0A4-CD68-45B7-8111-16DE4ED32B01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310787" y="3349033"/>
                <a:ext cx="910656" cy="853943"/>
              </a:xfrm>
              <a:custGeom>
                <a:avLst/>
                <a:gdLst>
                  <a:gd name="T0" fmla="*/ 386 w 444"/>
                  <a:gd name="T1" fmla="*/ 109 h 418"/>
                  <a:gd name="T2" fmla="*/ 366 w 444"/>
                  <a:gd name="T3" fmla="*/ 98 h 418"/>
                  <a:gd name="T4" fmla="*/ 339 w 444"/>
                  <a:gd name="T5" fmla="*/ 86 h 418"/>
                  <a:gd name="T6" fmla="*/ 320 w 444"/>
                  <a:gd name="T7" fmla="*/ 81 h 418"/>
                  <a:gd name="T8" fmla="*/ 331 w 444"/>
                  <a:gd name="T9" fmla="*/ 70 h 418"/>
                  <a:gd name="T10" fmla="*/ 312 w 444"/>
                  <a:gd name="T11" fmla="*/ 74 h 418"/>
                  <a:gd name="T12" fmla="*/ 310 w 444"/>
                  <a:gd name="T13" fmla="*/ 50 h 418"/>
                  <a:gd name="T14" fmla="*/ 257 w 444"/>
                  <a:gd name="T15" fmla="*/ 41 h 418"/>
                  <a:gd name="T16" fmla="*/ 271 w 444"/>
                  <a:gd name="T17" fmla="*/ 27 h 418"/>
                  <a:gd name="T18" fmla="*/ 262 w 444"/>
                  <a:gd name="T19" fmla="*/ 16 h 418"/>
                  <a:gd name="T20" fmla="*/ 237 w 444"/>
                  <a:gd name="T21" fmla="*/ 30 h 418"/>
                  <a:gd name="T22" fmla="*/ 204 w 444"/>
                  <a:gd name="T23" fmla="*/ 25 h 418"/>
                  <a:gd name="T24" fmla="*/ 161 w 444"/>
                  <a:gd name="T25" fmla="*/ 10 h 418"/>
                  <a:gd name="T26" fmla="*/ 127 w 444"/>
                  <a:gd name="T27" fmla="*/ 1 h 418"/>
                  <a:gd name="T28" fmla="*/ 102 w 444"/>
                  <a:gd name="T29" fmla="*/ 4 h 418"/>
                  <a:gd name="T30" fmla="*/ 88 w 444"/>
                  <a:gd name="T31" fmla="*/ 4 h 418"/>
                  <a:gd name="T32" fmla="*/ 69 w 444"/>
                  <a:gd name="T33" fmla="*/ 37 h 418"/>
                  <a:gd name="T34" fmla="*/ 51 w 444"/>
                  <a:gd name="T35" fmla="*/ 44 h 418"/>
                  <a:gd name="T36" fmla="*/ 28 w 444"/>
                  <a:gd name="T37" fmla="*/ 35 h 418"/>
                  <a:gd name="T38" fmla="*/ 47 w 444"/>
                  <a:gd name="T39" fmla="*/ 65 h 418"/>
                  <a:gd name="T40" fmla="*/ 27 w 444"/>
                  <a:gd name="T41" fmla="*/ 101 h 418"/>
                  <a:gd name="T42" fmla="*/ 25 w 444"/>
                  <a:gd name="T43" fmla="*/ 116 h 418"/>
                  <a:gd name="T44" fmla="*/ 23 w 444"/>
                  <a:gd name="T45" fmla="*/ 167 h 418"/>
                  <a:gd name="T46" fmla="*/ 0 w 444"/>
                  <a:gd name="T47" fmla="*/ 181 h 418"/>
                  <a:gd name="T48" fmla="*/ 12 w 444"/>
                  <a:gd name="T49" fmla="*/ 208 h 418"/>
                  <a:gd name="T50" fmla="*/ 24 w 444"/>
                  <a:gd name="T51" fmla="*/ 251 h 418"/>
                  <a:gd name="T52" fmla="*/ 17 w 444"/>
                  <a:gd name="T53" fmla="*/ 284 h 418"/>
                  <a:gd name="T54" fmla="*/ 30 w 444"/>
                  <a:gd name="T55" fmla="*/ 298 h 418"/>
                  <a:gd name="T56" fmla="*/ 93 w 444"/>
                  <a:gd name="T57" fmla="*/ 311 h 418"/>
                  <a:gd name="T58" fmla="*/ 123 w 444"/>
                  <a:gd name="T59" fmla="*/ 310 h 418"/>
                  <a:gd name="T60" fmla="*/ 154 w 444"/>
                  <a:gd name="T61" fmla="*/ 329 h 418"/>
                  <a:gd name="T62" fmla="*/ 162 w 444"/>
                  <a:gd name="T63" fmla="*/ 366 h 418"/>
                  <a:gd name="T64" fmla="*/ 165 w 444"/>
                  <a:gd name="T65" fmla="*/ 392 h 418"/>
                  <a:gd name="T66" fmla="*/ 196 w 444"/>
                  <a:gd name="T67" fmla="*/ 412 h 418"/>
                  <a:gd name="T68" fmla="*/ 235 w 444"/>
                  <a:gd name="T69" fmla="*/ 415 h 418"/>
                  <a:gd name="T70" fmla="*/ 245 w 444"/>
                  <a:gd name="T71" fmla="*/ 412 h 418"/>
                  <a:gd name="T72" fmla="*/ 272 w 444"/>
                  <a:gd name="T73" fmla="*/ 369 h 418"/>
                  <a:gd name="T74" fmla="*/ 303 w 444"/>
                  <a:gd name="T75" fmla="*/ 336 h 418"/>
                  <a:gd name="T76" fmla="*/ 357 w 444"/>
                  <a:gd name="T77" fmla="*/ 295 h 418"/>
                  <a:gd name="T78" fmla="*/ 373 w 444"/>
                  <a:gd name="T79" fmla="*/ 270 h 418"/>
                  <a:gd name="T80" fmla="*/ 378 w 444"/>
                  <a:gd name="T81" fmla="*/ 259 h 418"/>
                  <a:gd name="T82" fmla="*/ 403 w 444"/>
                  <a:gd name="T83" fmla="*/ 223 h 418"/>
                  <a:gd name="T84" fmla="*/ 418 w 444"/>
                  <a:gd name="T85" fmla="*/ 190 h 418"/>
                  <a:gd name="T86" fmla="*/ 435 w 444"/>
                  <a:gd name="T87" fmla="*/ 151 h 418"/>
                  <a:gd name="T88" fmla="*/ 444 w 444"/>
                  <a:gd name="T89" fmla="*/ 140 h 418"/>
                  <a:gd name="T90" fmla="*/ 399 w 444"/>
                  <a:gd name="T91" fmla="*/ 12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44" h="418">
                    <a:moveTo>
                      <a:pt x="399" y="120"/>
                    </a:moveTo>
                    <a:cubicBezTo>
                      <a:pt x="385" y="118"/>
                      <a:pt x="386" y="109"/>
                      <a:pt x="386" y="109"/>
                    </a:cubicBezTo>
                    <a:cubicBezTo>
                      <a:pt x="386" y="109"/>
                      <a:pt x="375" y="109"/>
                      <a:pt x="371" y="109"/>
                    </a:cubicBezTo>
                    <a:cubicBezTo>
                      <a:pt x="368" y="109"/>
                      <a:pt x="366" y="98"/>
                      <a:pt x="366" y="98"/>
                    </a:cubicBezTo>
                    <a:cubicBezTo>
                      <a:pt x="353" y="98"/>
                      <a:pt x="353" y="98"/>
                      <a:pt x="353" y="98"/>
                    </a:cubicBezTo>
                    <a:cubicBezTo>
                      <a:pt x="339" y="86"/>
                      <a:pt x="339" y="86"/>
                      <a:pt x="339" y="86"/>
                    </a:cubicBezTo>
                    <a:cubicBezTo>
                      <a:pt x="339" y="86"/>
                      <a:pt x="333" y="94"/>
                      <a:pt x="331" y="94"/>
                    </a:cubicBezTo>
                    <a:cubicBezTo>
                      <a:pt x="330" y="94"/>
                      <a:pt x="325" y="89"/>
                      <a:pt x="320" y="81"/>
                    </a:cubicBezTo>
                    <a:cubicBezTo>
                      <a:pt x="315" y="73"/>
                      <a:pt x="330" y="75"/>
                      <a:pt x="330" y="75"/>
                    </a:cubicBezTo>
                    <a:cubicBezTo>
                      <a:pt x="331" y="70"/>
                      <a:pt x="331" y="70"/>
                      <a:pt x="331" y="70"/>
                    </a:cubicBezTo>
                    <a:cubicBezTo>
                      <a:pt x="316" y="69"/>
                      <a:pt x="316" y="69"/>
                      <a:pt x="316" y="69"/>
                    </a:cubicBezTo>
                    <a:cubicBezTo>
                      <a:pt x="316" y="69"/>
                      <a:pt x="315" y="74"/>
                      <a:pt x="312" y="74"/>
                    </a:cubicBezTo>
                    <a:cubicBezTo>
                      <a:pt x="310" y="74"/>
                      <a:pt x="308" y="57"/>
                      <a:pt x="308" y="57"/>
                    </a:cubicBezTo>
                    <a:cubicBezTo>
                      <a:pt x="310" y="50"/>
                      <a:pt x="310" y="50"/>
                      <a:pt x="310" y="50"/>
                    </a:cubicBezTo>
                    <a:cubicBezTo>
                      <a:pt x="267" y="48"/>
                      <a:pt x="267" y="48"/>
                      <a:pt x="267" y="48"/>
                    </a:cubicBezTo>
                    <a:cubicBezTo>
                      <a:pt x="257" y="41"/>
                      <a:pt x="257" y="41"/>
                      <a:pt x="257" y="41"/>
                    </a:cubicBezTo>
                    <a:cubicBezTo>
                      <a:pt x="262" y="31"/>
                      <a:pt x="262" y="31"/>
                      <a:pt x="262" y="31"/>
                    </a:cubicBezTo>
                    <a:cubicBezTo>
                      <a:pt x="271" y="27"/>
                      <a:pt x="271" y="27"/>
                      <a:pt x="271" y="27"/>
                    </a:cubicBezTo>
                    <a:cubicBezTo>
                      <a:pt x="272" y="2"/>
                      <a:pt x="272" y="2"/>
                      <a:pt x="272" y="2"/>
                    </a:cubicBezTo>
                    <a:cubicBezTo>
                      <a:pt x="262" y="16"/>
                      <a:pt x="262" y="16"/>
                      <a:pt x="262" y="16"/>
                    </a:cubicBezTo>
                    <a:cubicBezTo>
                      <a:pt x="262" y="16"/>
                      <a:pt x="254" y="16"/>
                      <a:pt x="251" y="21"/>
                    </a:cubicBezTo>
                    <a:cubicBezTo>
                      <a:pt x="248" y="26"/>
                      <a:pt x="237" y="30"/>
                      <a:pt x="237" y="30"/>
                    </a:cubicBezTo>
                    <a:cubicBezTo>
                      <a:pt x="221" y="17"/>
                      <a:pt x="221" y="17"/>
                      <a:pt x="221" y="17"/>
                    </a:cubicBezTo>
                    <a:cubicBezTo>
                      <a:pt x="204" y="25"/>
                      <a:pt x="204" y="25"/>
                      <a:pt x="204" y="25"/>
                    </a:cubicBezTo>
                    <a:cubicBezTo>
                      <a:pt x="204" y="25"/>
                      <a:pt x="175" y="23"/>
                      <a:pt x="173" y="23"/>
                    </a:cubicBezTo>
                    <a:cubicBezTo>
                      <a:pt x="170" y="23"/>
                      <a:pt x="161" y="10"/>
                      <a:pt x="161" y="10"/>
                    </a:cubicBezTo>
                    <a:cubicBezTo>
                      <a:pt x="161" y="10"/>
                      <a:pt x="154" y="8"/>
                      <a:pt x="145" y="7"/>
                    </a:cubicBezTo>
                    <a:cubicBezTo>
                      <a:pt x="135" y="5"/>
                      <a:pt x="139" y="1"/>
                      <a:pt x="127" y="1"/>
                    </a:cubicBezTo>
                    <a:cubicBezTo>
                      <a:pt x="114" y="0"/>
                      <a:pt x="106" y="11"/>
                      <a:pt x="106" y="11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4"/>
                      <a:pt x="78" y="18"/>
                      <a:pt x="77" y="24"/>
                    </a:cubicBezTo>
                    <a:cubicBezTo>
                      <a:pt x="76" y="29"/>
                      <a:pt x="70" y="35"/>
                      <a:pt x="69" y="37"/>
                    </a:cubicBezTo>
                    <a:cubicBezTo>
                      <a:pt x="69" y="39"/>
                      <a:pt x="55" y="34"/>
                      <a:pt x="55" y="3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6"/>
                      <a:pt x="29" y="38"/>
                      <a:pt x="30" y="41"/>
                    </a:cubicBezTo>
                    <a:cubicBezTo>
                      <a:pt x="35" y="55"/>
                      <a:pt x="47" y="65"/>
                      <a:pt x="47" y="65"/>
                    </a:cubicBezTo>
                    <a:cubicBezTo>
                      <a:pt x="47" y="65"/>
                      <a:pt x="39" y="67"/>
                      <a:pt x="39" y="68"/>
                    </a:cubicBezTo>
                    <a:cubicBezTo>
                      <a:pt x="39" y="68"/>
                      <a:pt x="27" y="94"/>
                      <a:pt x="27" y="101"/>
                    </a:cubicBezTo>
                    <a:cubicBezTo>
                      <a:pt x="27" y="107"/>
                      <a:pt x="36" y="110"/>
                      <a:pt x="36" y="110"/>
                    </a:cubicBezTo>
                    <a:cubicBezTo>
                      <a:pt x="36" y="110"/>
                      <a:pt x="27" y="113"/>
                      <a:pt x="25" y="116"/>
                    </a:cubicBezTo>
                    <a:cubicBezTo>
                      <a:pt x="22" y="119"/>
                      <a:pt x="5" y="155"/>
                      <a:pt x="5" y="155"/>
                    </a:cubicBezTo>
                    <a:cubicBezTo>
                      <a:pt x="23" y="167"/>
                      <a:pt x="23" y="167"/>
                      <a:pt x="23" y="167"/>
                    </a:cubicBezTo>
                    <a:cubicBezTo>
                      <a:pt x="9" y="174"/>
                      <a:pt x="9" y="174"/>
                      <a:pt x="9" y="174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9" y="193"/>
                      <a:pt x="10" y="194"/>
                    </a:cubicBezTo>
                    <a:cubicBezTo>
                      <a:pt x="10" y="195"/>
                      <a:pt x="12" y="206"/>
                      <a:pt x="12" y="208"/>
                    </a:cubicBezTo>
                    <a:cubicBezTo>
                      <a:pt x="12" y="210"/>
                      <a:pt x="17" y="212"/>
                      <a:pt x="23" y="221"/>
                    </a:cubicBezTo>
                    <a:cubicBezTo>
                      <a:pt x="29" y="230"/>
                      <a:pt x="24" y="251"/>
                      <a:pt x="24" y="251"/>
                    </a:cubicBezTo>
                    <a:cubicBezTo>
                      <a:pt x="24" y="251"/>
                      <a:pt x="19" y="262"/>
                      <a:pt x="17" y="264"/>
                    </a:cubicBezTo>
                    <a:cubicBezTo>
                      <a:pt x="16" y="266"/>
                      <a:pt x="19" y="275"/>
                      <a:pt x="17" y="284"/>
                    </a:cubicBezTo>
                    <a:cubicBezTo>
                      <a:pt x="16" y="293"/>
                      <a:pt x="16" y="297"/>
                      <a:pt x="21" y="300"/>
                    </a:cubicBezTo>
                    <a:cubicBezTo>
                      <a:pt x="26" y="304"/>
                      <a:pt x="30" y="298"/>
                      <a:pt x="30" y="298"/>
                    </a:cubicBezTo>
                    <a:cubicBezTo>
                      <a:pt x="48" y="304"/>
                      <a:pt x="48" y="304"/>
                      <a:pt x="48" y="304"/>
                    </a:cubicBezTo>
                    <a:cubicBezTo>
                      <a:pt x="93" y="311"/>
                      <a:pt x="93" y="311"/>
                      <a:pt x="93" y="311"/>
                    </a:cubicBezTo>
                    <a:cubicBezTo>
                      <a:pt x="105" y="295"/>
                      <a:pt x="105" y="295"/>
                      <a:pt x="105" y="295"/>
                    </a:cubicBezTo>
                    <a:cubicBezTo>
                      <a:pt x="123" y="310"/>
                      <a:pt x="123" y="310"/>
                      <a:pt x="123" y="310"/>
                    </a:cubicBezTo>
                    <a:cubicBezTo>
                      <a:pt x="123" y="310"/>
                      <a:pt x="130" y="310"/>
                      <a:pt x="143" y="310"/>
                    </a:cubicBezTo>
                    <a:cubicBezTo>
                      <a:pt x="155" y="311"/>
                      <a:pt x="154" y="329"/>
                      <a:pt x="154" y="329"/>
                    </a:cubicBezTo>
                    <a:cubicBezTo>
                      <a:pt x="154" y="329"/>
                      <a:pt x="157" y="357"/>
                      <a:pt x="158" y="358"/>
                    </a:cubicBezTo>
                    <a:cubicBezTo>
                      <a:pt x="158" y="360"/>
                      <a:pt x="162" y="366"/>
                      <a:pt x="162" y="366"/>
                    </a:cubicBezTo>
                    <a:cubicBezTo>
                      <a:pt x="162" y="366"/>
                      <a:pt x="160" y="374"/>
                      <a:pt x="160" y="381"/>
                    </a:cubicBezTo>
                    <a:cubicBezTo>
                      <a:pt x="160" y="388"/>
                      <a:pt x="165" y="392"/>
                      <a:pt x="165" y="392"/>
                    </a:cubicBezTo>
                    <a:cubicBezTo>
                      <a:pt x="165" y="392"/>
                      <a:pt x="165" y="402"/>
                      <a:pt x="167" y="410"/>
                    </a:cubicBezTo>
                    <a:cubicBezTo>
                      <a:pt x="169" y="418"/>
                      <a:pt x="195" y="412"/>
                      <a:pt x="196" y="412"/>
                    </a:cubicBezTo>
                    <a:cubicBezTo>
                      <a:pt x="196" y="412"/>
                      <a:pt x="203" y="406"/>
                      <a:pt x="216" y="402"/>
                    </a:cubicBezTo>
                    <a:cubicBezTo>
                      <a:pt x="230" y="398"/>
                      <a:pt x="235" y="415"/>
                      <a:pt x="235" y="415"/>
                    </a:cubicBezTo>
                    <a:cubicBezTo>
                      <a:pt x="236" y="418"/>
                      <a:pt x="236" y="418"/>
                      <a:pt x="236" y="418"/>
                    </a:cubicBezTo>
                    <a:cubicBezTo>
                      <a:pt x="240" y="415"/>
                      <a:pt x="245" y="412"/>
                      <a:pt x="245" y="412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79"/>
                      <a:pt x="270" y="373"/>
                      <a:pt x="272" y="369"/>
                    </a:cubicBezTo>
                    <a:cubicBezTo>
                      <a:pt x="273" y="366"/>
                      <a:pt x="276" y="347"/>
                      <a:pt x="276" y="347"/>
                    </a:cubicBezTo>
                    <a:cubicBezTo>
                      <a:pt x="303" y="336"/>
                      <a:pt x="303" y="336"/>
                      <a:pt x="303" y="336"/>
                    </a:cubicBezTo>
                    <a:cubicBezTo>
                      <a:pt x="310" y="326"/>
                      <a:pt x="310" y="326"/>
                      <a:pt x="310" y="326"/>
                    </a:cubicBezTo>
                    <a:cubicBezTo>
                      <a:pt x="310" y="326"/>
                      <a:pt x="357" y="300"/>
                      <a:pt x="357" y="295"/>
                    </a:cubicBezTo>
                    <a:cubicBezTo>
                      <a:pt x="357" y="290"/>
                      <a:pt x="356" y="285"/>
                      <a:pt x="357" y="283"/>
                    </a:cubicBezTo>
                    <a:cubicBezTo>
                      <a:pt x="358" y="282"/>
                      <a:pt x="373" y="270"/>
                      <a:pt x="373" y="270"/>
                    </a:cubicBezTo>
                    <a:cubicBezTo>
                      <a:pt x="368" y="261"/>
                      <a:pt x="368" y="261"/>
                      <a:pt x="368" y="261"/>
                    </a:cubicBezTo>
                    <a:cubicBezTo>
                      <a:pt x="378" y="259"/>
                      <a:pt x="378" y="259"/>
                      <a:pt x="378" y="259"/>
                    </a:cubicBezTo>
                    <a:cubicBezTo>
                      <a:pt x="378" y="259"/>
                      <a:pt x="383" y="239"/>
                      <a:pt x="384" y="238"/>
                    </a:cubicBezTo>
                    <a:cubicBezTo>
                      <a:pt x="385" y="237"/>
                      <a:pt x="403" y="223"/>
                      <a:pt x="403" y="223"/>
                    </a:cubicBezTo>
                    <a:cubicBezTo>
                      <a:pt x="396" y="212"/>
                      <a:pt x="396" y="212"/>
                      <a:pt x="396" y="212"/>
                    </a:cubicBezTo>
                    <a:cubicBezTo>
                      <a:pt x="418" y="190"/>
                      <a:pt x="418" y="190"/>
                      <a:pt x="418" y="190"/>
                    </a:cubicBezTo>
                    <a:cubicBezTo>
                      <a:pt x="433" y="189"/>
                      <a:pt x="433" y="189"/>
                      <a:pt x="433" y="189"/>
                    </a:cubicBezTo>
                    <a:cubicBezTo>
                      <a:pt x="435" y="151"/>
                      <a:pt x="435" y="151"/>
                      <a:pt x="435" y="151"/>
                    </a:cubicBezTo>
                    <a:cubicBezTo>
                      <a:pt x="435" y="151"/>
                      <a:pt x="443" y="147"/>
                      <a:pt x="443" y="146"/>
                    </a:cubicBezTo>
                    <a:cubicBezTo>
                      <a:pt x="443" y="145"/>
                      <a:pt x="443" y="143"/>
                      <a:pt x="444" y="140"/>
                    </a:cubicBezTo>
                    <a:cubicBezTo>
                      <a:pt x="432" y="127"/>
                      <a:pt x="432" y="127"/>
                      <a:pt x="432" y="127"/>
                    </a:cubicBezTo>
                    <a:cubicBezTo>
                      <a:pt x="432" y="127"/>
                      <a:pt x="414" y="122"/>
                      <a:pt x="399" y="1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40" name="Freeform 207">
                <a:extLst>
                  <a:ext uri="{FF2B5EF4-FFF2-40B4-BE49-F238E27FC236}">
                    <a16:creationId xmlns:a16="http://schemas.microsoft.com/office/drawing/2014/main" id="{73C1D044-F618-41EA-9116-D0D7C2DC1BA6}"/>
                  </a:ext>
                </a:extLst>
              </p:cNvPr>
              <p:cNvSpPr>
                <a:spLocks noChangeAspect="1" noEditPoints="1"/>
              </p:cNvSpPr>
              <p:nvPr/>
            </p:nvSpPr>
            <p:spPr bwMode="gray">
              <a:xfrm>
                <a:off x="2924011" y="2757700"/>
                <a:ext cx="912492" cy="877817"/>
              </a:xfrm>
              <a:custGeom>
                <a:avLst/>
                <a:gdLst>
                  <a:gd name="T0" fmla="*/ 426 w 446"/>
                  <a:gd name="T1" fmla="*/ 83 h 429"/>
                  <a:gd name="T2" fmla="*/ 419 w 446"/>
                  <a:gd name="T3" fmla="*/ 42 h 429"/>
                  <a:gd name="T4" fmla="*/ 417 w 446"/>
                  <a:gd name="T5" fmla="*/ 31 h 429"/>
                  <a:gd name="T6" fmla="*/ 375 w 446"/>
                  <a:gd name="T7" fmla="*/ 48 h 429"/>
                  <a:gd name="T8" fmla="*/ 356 w 446"/>
                  <a:gd name="T9" fmla="*/ 52 h 429"/>
                  <a:gd name="T10" fmla="*/ 344 w 446"/>
                  <a:gd name="T11" fmla="*/ 60 h 429"/>
                  <a:gd name="T12" fmla="*/ 323 w 446"/>
                  <a:gd name="T13" fmla="*/ 55 h 429"/>
                  <a:gd name="T14" fmla="*/ 303 w 446"/>
                  <a:gd name="T15" fmla="*/ 49 h 429"/>
                  <a:gd name="T16" fmla="*/ 291 w 446"/>
                  <a:gd name="T17" fmla="*/ 51 h 429"/>
                  <a:gd name="T18" fmla="*/ 284 w 446"/>
                  <a:gd name="T19" fmla="*/ 44 h 429"/>
                  <a:gd name="T20" fmla="*/ 259 w 446"/>
                  <a:gd name="T21" fmla="*/ 35 h 429"/>
                  <a:gd name="T22" fmla="*/ 236 w 446"/>
                  <a:gd name="T23" fmla="*/ 55 h 429"/>
                  <a:gd name="T24" fmla="*/ 178 w 446"/>
                  <a:gd name="T25" fmla="*/ 31 h 429"/>
                  <a:gd name="T26" fmla="*/ 165 w 446"/>
                  <a:gd name="T27" fmla="*/ 23 h 429"/>
                  <a:gd name="T28" fmla="*/ 146 w 446"/>
                  <a:gd name="T29" fmla="*/ 80 h 429"/>
                  <a:gd name="T30" fmla="*/ 138 w 446"/>
                  <a:gd name="T31" fmla="*/ 109 h 429"/>
                  <a:gd name="T32" fmla="*/ 116 w 446"/>
                  <a:gd name="T33" fmla="*/ 156 h 429"/>
                  <a:gd name="T34" fmla="*/ 87 w 446"/>
                  <a:gd name="T35" fmla="*/ 202 h 429"/>
                  <a:gd name="T36" fmla="*/ 37 w 446"/>
                  <a:gd name="T37" fmla="*/ 235 h 429"/>
                  <a:gd name="T38" fmla="*/ 13 w 446"/>
                  <a:gd name="T39" fmla="*/ 271 h 429"/>
                  <a:gd name="T40" fmla="*/ 0 w 446"/>
                  <a:gd name="T41" fmla="*/ 293 h 429"/>
                  <a:gd name="T42" fmla="*/ 11 w 446"/>
                  <a:gd name="T43" fmla="*/ 339 h 429"/>
                  <a:gd name="T44" fmla="*/ 13 w 446"/>
                  <a:gd name="T45" fmla="*/ 363 h 429"/>
                  <a:gd name="T46" fmla="*/ 32 w 446"/>
                  <a:gd name="T47" fmla="*/ 359 h 429"/>
                  <a:gd name="T48" fmla="*/ 21 w 446"/>
                  <a:gd name="T49" fmla="*/ 370 h 429"/>
                  <a:gd name="T50" fmla="*/ 40 w 446"/>
                  <a:gd name="T51" fmla="*/ 375 h 429"/>
                  <a:gd name="T52" fmla="*/ 67 w 446"/>
                  <a:gd name="T53" fmla="*/ 387 h 429"/>
                  <a:gd name="T54" fmla="*/ 87 w 446"/>
                  <a:gd name="T55" fmla="*/ 398 h 429"/>
                  <a:gd name="T56" fmla="*/ 133 w 446"/>
                  <a:gd name="T57" fmla="*/ 416 h 429"/>
                  <a:gd name="T58" fmla="*/ 152 w 446"/>
                  <a:gd name="T59" fmla="*/ 410 h 429"/>
                  <a:gd name="T60" fmla="*/ 179 w 446"/>
                  <a:gd name="T61" fmla="*/ 381 h 429"/>
                  <a:gd name="T62" fmla="*/ 226 w 446"/>
                  <a:gd name="T63" fmla="*/ 367 h 429"/>
                  <a:gd name="T64" fmla="*/ 254 w 446"/>
                  <a:gd name="T65" fmla="*/ 359 h 429"/>
                  <a:gd name="T66" fmla="*/ 281 w 446"/>
                  <a:gd name="T67" fmla="*/ 356 h 429"/>
                  <a:gd name="T68" fmla="*/ 301 w 446"/>
                  <a:gd name="T69" fmla="*/ 356 h 429"/>
                  <a:gd name="T70" fmla="*/ 362 w 446"/>
                  <a:gd name="T71" fmla="*/ 340 h 429"/>
                  <a:gd name="T72" fmla="*/ 363 w 446"/>
                  <a:gd name="T73" fmla="*/ 315 h 429"/>
                  <a:gd name="T74" fmla="*/ 368 w 446"/>
                  <a:gd name="T75" fmla="*/ 279 h 429"/>
                  <a:gd name="T76" fmla="*/ 353 w 446"/>
                  <a:gd name="T77" fmla="*/ 243 h 429"/>
                  <a:gd name="T78" fmla="*/ 360 w 446"/>
                  <a:gd name="T79" fmla="*/ 220 h 429"/>
                  <a:gd name="T80" fmla="*/ 393 w 446"/>
                  <a:gd name="T81" fmla="*/ 212 h 429"/>
                  <a:gd name="T82" fmla="*/ 389 w 446"/>
                  <a:gd name="T83" fmla="*/ 182 h 429"/>
                  <a:gd name="T84" fmla="*/ 407 w 446"/>
                  <a:gd name="T85" fmla="*/ 164 h 429"/>
                  <a:gd name="T86" fmla="*/ 424 w 446"/>
                  <a:gd name="T87" fmla="*/ 153 h 429"/>
                  <a:gd name="T88" fmla="*/ 437 w 446"/>
                  <a:gd name="T89" fmla="*/ 127 h 429"/>
                  <a:gd name="T90" fmla="*/ 421 w 446"/>
                  <a:gd name="T91" fmla="*/ 96 h 429"/>
                  <a:gd name="T92" fmla="*/ 355 w 446"/>
                  <a:gd name="T93" fmla="*/ 215 h 429"/>
                  <a:gd name="T94" fmla="*/ 306 w 446"/>
                  <a:gd name="T95" fmla="*/ 219 h 429"/>
                  <a:gd name="T96" fmla="*/ 306 w 446"/>
                  <a:gd name="T97" fmla="*/ 205 h 429"/>
                  <a:gd name="T98" fmla="*/ 309 w 446"/>
                  <a:gd name="T99" fmla="*/ 190 h 429"/>
                  <a:gd name="T100" fmla="*/ 358 w 446"/>
                  <a:gd name="T101" fmla="*/ 197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6" h="429">
                    <a:moveTo>
                      <a:pt x="421" y="96"/>
                    </a:moveTo>
                    <a:cubicBezTo>
                      <a:pt x="421" y="96"/>
                      <a:pt x="423" y="93"/>
                      <a:pt x="426" y="83"/>
                    </a:cubicBezTo>
                    <a:cubicBezTo>
                      <a:pt x="429" y="73"/>
                      <a:pt x="437" y="57"/>
                      <a:pt x="437" y="57"/>
                    </a:cubicBezTo>
                    <a:cubicBezTo>
                      <a:pt x="419" y="42"/>
                      <a:pt x="419" y="42"/>
                      <a:pt x="419" y="42"/>
                    </a:cubicBezTo>
                    <a:cubicBezTo>
                      <a:pt x="431" y="34"/>
                      <a:pt x="431" y="34"/>
                      <a:pt x="431" y="34"/>
                    </a:cubicBezTo>
                    <a:cubicBezTo>
                      <a:pt x="431" y="34"/>
                      <a:pt x="421" y="32"/>
                      <a:pt x="417" y="31"/>
                    </a:cubicBezTo>
                    <a:cubicBezTo>
                      <a:pt x="388" y="36"/>
                      <a:pt x="388" y="36"/>
                      <a:pt x="388" y="36"/>
                    </a:cubicBezTo>
                    <a:cubicBezTo>
                      <a:pt x="375" y="48"/>
                      <a:pt x="375" y="48"/>
                      <a:pt x="375" y="48"/>
                    </a:cubicBezTo>
                    <a:cubicBezTo>
                      <a:pt x="363" y="46"/>
                      <a:pt x="363" y="46"/>
                      <a:pt x="363" y="46"/>
                    </a:cubicBezTo>
                    <a:cubicBezTo>
                      <a:pt x="356" y="52"/>
                      <a:pt x="356" y="52"/>
                      <a:pt x="356" y="52"/>
                    </a:cubicBezTo>
                    <a:cubicBezTo>
                      <a:pt x="340" y="43"/>
                      <a:pt x="340" y="43"/>
                      <a:pt x="340" y="43"/>
                    </a:cubicBezTo>
                    <a:cubicBezTo>
                      <a:pt x="344" y="60"/>
                      <a:pt x="344" y="60"/>
                      <a:pt x="344" y="60"/>
                    </a:cubicBezTo>
                    <a:cubicBezTo>
                      <a:pt x="338" y="67"/>
                      <a:pt x="338" y="67"/>
                      <a:pt x="338" y="67"/>
                    </a:cubicBezTo>
                    <a:cubicBezTo>
                      <a:pt x="323" y="55"/>
                      <a:pt x="323" y="55"/>
                      <a:pt x="323" y="55"/>
                    </a:cubicBezTo>
                    <a:cubicBezTo>
                      <a:pt x="311" y="56"/>
                      <a:pt x="311" y="56"/>
                      <a:pt x="311" y="56"/>
                    </a:cubicBezTo>
                    <a:cubicBezTo>
                      <a:pt x="303" y="49"/>
                      <a:pt x="303" y="49"/>
                      <a:pt x="303" y="49"/>
                    </a:cubicBezTo>
                    <a:cubicBezTo>
                      <a:pt x="292" y="58"/>
                      <a:pt x="292" y="58"/>
                      <a:pt x="292" y="58"/>
                    </a:cubicBezTo>
                    <a:cubicBezTo>
                      <a:pt x="291" y="51"/>
                      <a:pt x="291" y="51"/>
                      <a:pt x="291" y="51"/>
                    </a:cubicBezTo>
                    <a:cubicBezTo>
                      <a:pt x="280" y="54"/>
                      <a:pt x="280" y="54"/>
                      <a:pt x="280" y="54"/>
                    </a:cubicBezTo>
                    <a:cubicBezTo>
                      <a:pt x="284" y="44"/>
                      <a:pt x="284" y="44"/>
                      <a:pt x="284" y="44"/>
                    </a:cubicBezTo>
                    <a:cubicBezTo>
                      <a:pt x="269" y="28"/>
                      <a:pt x="269" y="28"/>
                      <a:pt x="269" y="28"/>
                    </a:cubicBezTo>
                    <a:cubicBezTo>
                      <a:pt x="259" y="35"/>
                      <a:pt x="259" y="35"/>
                      <a:pt x="259" y="35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36" y="55"/>
                      <a:pt x="236" y="55"/>
                      <a:pt x="236" y="55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178" y="31"/>
                      <a:pt x="178" y="31"/>
                      <a:pt x="178" y="31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65" y="23"/>
                      <a:pt x="165" y="23"/>
                      <a:pt x="165" y="23"/>
                    </a:cubicBezTo>
                    <a:cubicBezTo>
                      <a:pt x="163" y="34"/>
                      <a:pt x="162" y="47"/>
                      <a:pt x="161" y="56"/>
                    </a:cubicBezTo>
                    <a:cubicBezTo>
                      <a:pt x="160" y="74"/>
                      <a:pt x="146" y="80"/>
                      <a:pt x="146" y="80"/>
                    </a:cubicBezTo>
                    <a:cubicBezTo>
                      <a:pt x="146" y="80"/>
                      <a:pt x="145" y="102"/>
                      <a:pt x="145" y="104"/>
                    </a:cubicBezTo>
                    <a:cubicBezTo>
                      <a:pt x="145" y="105"/>
                      <a:pt x="138" y="107"/>
                      <a:pt x="138" y="109"/>
                    </a:cubicBezTo>
                    <a:cubicBezTo>
                      <a:pt x="138" y="111"/>
                      <a:pt x="137" y="150"/>
                      <a:pt x="130" y="157"/>
                    </a:cubicBezTo>
                    <a:cubicBezTo>
                      <a:pt x="123" y="164"/>
                      <a:pt x="116" y="158"/>
                      <a:pt x="116" y="156"/>
                    </a:cubicBezTo>
                    <a:cubicBezTo>
                      <a:pt x="116" y="155"/>
                      <a:pt x="96" y="175"/>
                      <a:pt x="94" y="178"/>
                    </a:cubicBezTo>
                    <a:cubicBezTo>
                      <a:pt x="92" y="180"/>
                      <a:pt x="93" y="195"/>
                      <a:pt x="87" y="202"/>
                    </a:cubicBezTo>
                    <a:cubicBezTo>
                      <a:pt x="82" y="209"/>
                      <a:pt x="64" y="211"/>
                      <a:pt x="62" y="211"/>
                    </a:cubicBezTo>
                    <a:cubicBezTo>
                      <a:pt x="60" y="211"/>
                      <a:pt x="37" y="235"/>
                      <a:pt x="37" y="235"/>
                    </a:cubicBezTo>
                    <a:cubicBezTo>
                      <a:pt x="45" y="247"/>
                      <a:pt x="45" y="247"/>
                      <a:pt x="45" y="247"/>
                    </a:cubicBezTo>
                    <a:cubicBezTo>
                      <a:pt x="13" y="271"/>
                      <a:pt x="13" y="271"/>
                      <a:pt x="13" y="271"/>
                    </a:cubicBezTo>
                    <a:cubicBezTo>
                      <a:pt x="12" y="283"/>
                      <a:pt x="12" y="283"/>
                      <a:pt x="12" y="283"/>
                    </a:cubicBezTo>
                    <a:cubicBezTo>
                      <a:pt x="0" y="293"/>
                      <a:pt x="0" y="293"/>
                      <a:pt x="0" y="293"/>
                    </a:cubicBezTo>
                    <a:cubicBezTo>
                      <a:pt x="0" y="293"/>
                      <a:pt x="0" y="321"/>
                      <a:pt x="5" y="323"/>
                    </a:cubicBezTo>
                    <a:cubicBezTo>
                      <a:pt x="11" y="326"/>
                      <a:pt x="11" y="339"/>
                      <a:pt x="11" y="339"/>
                    </a:cubicBezTo>
                    <a:cubicBezTo>
                      <a:pt x="9" y="346"/>
                      <a:pt x="9" y="346"/>
                      <a:pt x="9" y="346"/>
                    </a:cubicBezTo>
                    <a:cubicBezTo>
                      <a:pt x="9" y="346"/>
                      <a:pt x="11" y="363"/>
                      <a:pt x="13" y="363"/>
                    </a:cubicBezTo>
                    <a:cubicBezTo>
                      <a:pt x="16" y="363"/>
                      <a:pt x="17" y="358"/>
                      <a:pt x="17" y="358"/>
                    </a:cubicBezTo>
                    <a:cubicBezTo>
                      <a:pt x="32" y="359"/>
                      <a:pt x="32" y="359"/>
                      <a:pt x="32" y="359"/>
                    </a:cubicBezTo>
                    <a:cubicBezTo>
                      <a:pt x="31" y="364"/>
                      <a:pt x="31" y="364"/>
                      <a:pt x="31" y="364"/>
                    </a:cubicBezTo>
                    <a:cubicBezTo>
                      <a:pt x="31" y="364"/>
                      <a:pt x="16" y="362"/>
                      <a:pt x="21" y="370"/>
                    </a:cubicBezTo>
                    <a:cubicBezTo>
                      <a:pt x="26" y="378"/>
                      <a:pt x="31" y="383"/>
                      <a:pt x="32" y="383"/>
                    </a:cubicBezTo>
                    <a:cubicBezTo>
                      <a:pt x="34" y="383"/>
                      <a:pt x="40" y="375"/>
                      <a:pt x="40" y="375"/>
                    </a:cubicBezTo>
                    <a:cubicBezTo>
                      <a:pt x="54" y="387"/>
                      <a:pt x="54" y="387"/>
                      <a:pt x="54" y="387"/>
                    </a:cubicBezTo>
                    <a:cubicBezTo>
                      <a:pt x="67" y="387"/>
                      <a:pt x="67" y="387"/>
                      <a:pt x="67" y="387"/>
                    </a:cubicBezTo>
                    <a:cubicBezTo>
                      <a:pt x="67" y="387"/>
                      <a:pt x="69" y="398"/>
                      <a:pt x="72" y="398"/>
                    </a:cubicBezTo>
                    <a:cubicBezTo>
                      <a:pt x="76" y="398"/>
                      <a:pt x="87" y="398"/>
                      <a:pt x="87" y="398"/>
                    </a:cubicBezTo>
                    <a:cubicBezTo>
                      <a:pt x="87" y="398"/>
                      <a:pt x="86" y="407"/>
                      <a:pt x="100" y="409"/>
                    </a:cubicBezTo>
                    <a:cubicBezTo>
                      <a:pt x="115" y="411"/>
                      <a:pt x="133" y="416"/>
                      <a:pt x="133" y="416"/>
                    </a:cubicBezTo>
                    <a:cubicBezTo>
                      <a:pt x="145" y="429"/>
                      <a:pt x="145" y="429"/>
                      <a:pt x="145" y="429"/>
                    </a:cubicBezTo>
                    <a:cubicBezTo>
                      <a:pt x="147" y="422"/>
                      <a:pt x="150" y="410"/>
                      <a:pt x="152" y="410"/>
                    </a:cubicBezTo>
                    <a:cubicBezTo>
                      <a:pt x="155" y="410"/>
                      <a:pt x="165" y="410"/>
                      <a:pt x="165" y="410"/>
                    </a:cubicBezTo>
                    <a:cubicBezTo>
                      <a:pt x="165" y="410"/>
                      <a:pt x="154" y="385"/>
                      <a:pt x="179" y="381"/>
                    </a:cubicBezTo>
                    <a:cubicBezTo>
                      <a:pt x="203" y="378"/>
                      <a:pt x="209" y="378"/>
                      <a:pt x="211" y="377"/>
                    </a:cubicBezTo>
                    <a:cubicBezTo>
                      <a:pt x="213" y="375"/>
                      <a:pt x="226" y="367"/>
                      <a:pt x="226" y="36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54" y="359"/>
                      <a:pt x="254" y="359"/>
                      <a:pt x="254" y="359"/>
                    </a:cubicBezTo>
                    <a:cubicBezTo>
                      <a:pt x="273" y="362"/>
                      <a:pt x="273" y="362"/>
                      <a:pt x="273" y="362"/>
                    </a:cubicBezTo>
                    <a:cubicBezTo>
                      <a:pt x="281" y="356"/>
                      <a:pt x="281" y="356"/>
                      <a:pt x="281" y="356"/>
                    </a:cubicBezTo>
                    <a:cubicBezTo>
                      <a:pt x="289" y="362"/>
                      <a:pt x="289" y="362"/>
                      <a:pt x="289" y="362"/>
                    </a:cubicBezTo>
                    <a:cubicBezTo>
                      <a:pt x="301" y="356"/>
                      <a:pt x="301" y="356"/>
                      <a:pt x="301" y="356"/>
                    </a:cubicBezTo>
                    <a:cubicBezTo>
                      <a:pt x="301" y="356"/>
                      <a:pt x="323" y="369"/>
                      <a:pt x="323" y="368"/>
                    </a:cubicBezTo>
                    <a:cubicBezTo>
                      <a:pt x="324" y="367"/>
                      <a:pt x="362" y="340"/>
                      <a:pt x="362" y="340"/>
                    </a:cubicBezTo>
                    <a:cubicBezTo>
                      <a:pt x="352" y="330"/>
                      <a:pt x="352" y="330"/>
                      <a:pt x="352" y="330"/>
                    </a:cubicBezTo>
                    <a:cubicBezTo>
                      <a:pt x="352" y="330"/>
                      <a:pt x="371" y="320"/>
                      <a:pt x="363" y="315"/>
                    </a:cubicBezTo>
                    <a:cubicBezTo>
                      <a:pt x="355" y="310"/>
                      <a:pt x="346" y="307"/>
                      <a:pt x="347" y="305"/>
                    </a:cubicBezTo>
                    <a:cubicBezTo>
                      <a:pt x="348" y="303"/>
                      <a:pt x="366" y="283"/>
                      <a:pt x="368" y="279"/>
                    </a:cubicBezTo>
                    <a:cubicBezTo>
                      <a:pt x="370" y="274"/>
                      <a:pt x="367" y="263"/>
                      <a:pt x="366" y="262"/>
                    </a:cubicBezTo>
                    <a:cubicBezTo>
                      <a:pt x="364" y="261"/>
                      <a:pt x="349" y="249"/>
                      <a:pt x="353" y="243"/>
                    </a:cubicBezTo>
                    <a:cubicBezTo>
                      <a:pt x="356" y="238"/>
                      <a:pt x="362" y="235"/>
                      <a:pt x="362" y="234"/>
                    </a:cubicBezTo>
                    <a:cubicBezTo>
                      <a:pt x="362" y="234"/>
                      <a:pt x="360" y="220"/>
                      <a:pt x="360" y="220"/>
                    </a:cubicBezTo>
                    <a:cubicBezTo>
                      <a:pt x="372" y="213"/>
                      <a:pt x="372" y="213"/>
                      <a:pt x="372" y="213"/>
                    </a:cubicBezTo>
                    <a:cubicBezTo>
                      <a:pt x="393" y="212"/>
                      <a:pt x="393" y="212"/>
                      <a:pt x="393" y="212"/>
                    </a:cubicBezTo>
                    <a:cubicBezTo>
                      <a:pt x="379" y="188"/>
                      <a:pt x="379" y="188"/>
                      <a:pt x="379" y="188"/>
                    </a:cubicBezTo>
                    <a:cubicBezTo>
                      <a:pt x="389" y="182"/>
                      <a:pt x="389" y="182"/>
                      <a:pt x="389" y="182"/>
                    </a:cubicBezTo>
                    <a:cubicBezTo>
                      <a:pt x="389" y="182"/>
                      <a:pt x="380" y="161"/>
                      <a:pt x="384" y="158"/>
                    </a:cubicBezTo>
                    <a:cubicBezTo>
                      <a:pt x="387" y="156"/>
                      <a:pt x="407" y="166"/>
                      <a:pt x="407" y="164"/>
                    </a:cubicBezTo>
                    <a:cubicBezTo>
                      <a:pt x="407" y="163"/>
                      <a:pt x="396" y="136"/>
                      <a:pt x="409" y="142"/>
                    </a:cubicBezTo>
                    <a:cubicBezTo>
                      <a:pt x="422" y="148"/>
                      <a:pt x="424" y="153"/>
                      <a:pt x="424" y="153"/>
                    </a:cubicBezTo>
                    <a:cubicBezTo>
                      <a:pt x="436" y="150"/>
                      <a:pt x="436" y="150"/>
                      <a:pt x="436" y="150"/>
                    </a:cubicBezTo>
                    <a:cubicBezTo>
                      <a:pt x="437" y="127"/>
                      <a:pt x="437" y="127"/>
                      <a:pt x="437" y="127"/>
                    </a:cubicBezTo>
                    <a:cubicBezTo>
                      <a:pt x="446" y="121"/>
                      <a:pt x="446" y="121"/>
                      <a:pt x="446" y="121"/>
                    </a:cubicBezTo>
                    <a:lnTo>
                      <a:pt x="421" y="96"/>
                    </a:lnTo>
                    <a:close/>
                    <a:moveTo>
                      <a:pt x="356" y="206"/>
                    </a:moveTo>
                    <a:cubicBezTo>
                      <a:pt x="355" y="215"/>
                      <a:pt x="355" y="215"/>
                      <a:pt x="355" y="215"/>
                    </a:cubicBezTo>
                    <a:cubicBezTo>
                      <a:pt x="351" y="220"/>
                      <a:pt x="351" y="220"/>
                      <a:pt x="351" y="220"/>
                    </a:cubicBezTo>
                    <a:cubicBezTo>
                      <a:pt x="306" y="219"/>
                      <a:pt x="306" y="219"/>
                      <a:pt x="306" y="219"/>
                    </a:cubicBezTo>
                    <a:cubicBezTo>
                      <a:pt x="306" y="219"/>
                      <a:pt x="301" y="215"/>
                      <a:pt x="301" y="211"/>
                    </a:cubicBezTo>
                    <a:cubicBezTo>
                      <a:pt x="301" y="206"/>
                      <a:pt x="306" y="205"/>
                      <a:pt x="306" y="205"/>
                    </a:cubicBezTo>
                    <a:cubicBezTo>
                      <a:pt x="305" y="194"/>
                      <a:pt x="305" y="194"/>
                      <a:pt x="305" y="194"/>
                    </a:cubicBezTo>
                    <a:cubicBezTo>
                      <a:pt x="309" y="190"/>
                      <a:pt x="309" y="190"/>
                      <a:pt x="309" y="190"/>
                    </a:cubicBezTo>
                    <a:cubicBezTo>
                      <a:pt x="352" y="189"/>
                      <a:pt x="352" y="189"/>
                      <a:pt x="352" y="189"/>
                    </a:cubicBezTo>
                    <a:cubicBezTo>
                      <a:pt x="358" y="197"/>
                      <a:pt x="358" y="197"/>
                      <a:pt x="358" y="197"/>
                    </a:cubicBezTo>
                    <a:lnTo>
                      <a:pt x="356" y="20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41" name="Freeform 208">
                <a:extLst>
                  <a:ext uri="{FF2B5EF4-FFF2-40B4-BE49-F238E27FC236}">
                    <a16:creationId xmlns:a16="http://schemas.microsoft.com/office/drawing/2014/main" id="{C4EF6133-863F-4C49-A4C4-D76DF43906B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539071" y="3143352"/>
                <a:ext cx="117504" cy="64275"/>
              </a:xfrm>
              <a:custGeom>
                <a:avLst/>
                <a:gdLst>
                  <a:gd name="T0" fmla="*/ 8 w 57"/>
                  <a:gd name="T1" fmla="*/ 1 h 31"/>
                  <a:gd name="T2" fmla="*/ 4 w 57"/>
                  <a:gd name="T3" fmla="*/ 5 h 31"/>
                  <a:gd name="T4" fmla="*/ 5 w 57"/>
                  <a:gd name="T5" fmla="*/ 16 h 31"/>
                  <a:gd name="T6" fmla="*/ 0 w 57"/>
                  <a:gd name="T7" fmla="*/ 22 h 31"/>
                  <a:gd name="T8" fmla="*/ 5 w 57"/>
                  <a:gd name="T9" fmla="*/ 30 h 31"/>
                  <a:gd name="T10" fmla="*/ 50 w 57"/>
                  <a:gd name="T11" fmla="*/ 31 h 31"/>
                  <a:gd name="T12" fmla="*/ 54 w 57"/>
                  <a:gd name="T13" fmla="*/ 26 h 31"/>
                  <a:gd name="T14" fmla="*/ 55 w 57"/>
                  <a:gd name="T15" fmla="*/ 17 h 31"/>
                  <a:gd name="T16" fmla="*/ 57 w 57"/>
                  <a:gd name="T17" fmla="*/ 8 h 31"/>
                  <a:gd name="T18" fmla="*/ 51 w 57"/>
                  <a:gd name="T19" fmla="*/ 0 h 31"/>
                  <a:gd name="T20" fmla="*/ 8 w 57"/>
                  <a:gd name="T2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31">
                    <a:moveTo>
                      <a:pt x="8" y="1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0" y="17"/>
                      <a:pt x="0" y="22"/>
                    </a:cubicBezTo>
                    <a:cubicBezTo>
                      <a:pt x="0" y="26"/>
                      <a:pt x="5" y="30"/>
                      <a:pt x="5" y="30"/>
                    </a:cubicBezTo>
                    <a:cubicBezTo>
                      <a:pt x="50" y="31"/>
                      <a:pt x="50" y="31"/>
                      <a:pt x="50" y="3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1" y="0"/>
                      <a:pt x="51" y="0"/>
                      <a:pt x="51" y="0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42" name="Freeform 209">
                <a:extLst>
                  <a:ext uri="{FF2B5EF4-FFF2-40B4-BE49-F238E27FC236}">
                    <a16:creationId xmlns:a16="http://schemas.microsoft.com/office/drawing/2014/main" id="{32E6637F-5E7E-4D38-AE58-BB2703F0DAD5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749591" y="4004640"/>
                <a:ext cx="826200" cy="503184"/>
              </a:xfrm>
              <a:custGeom>
                <a:avLst/>
                <a:gdLst>
                  <a:gd name="T0" fmla="*/ 77 w 404"/>
                  <a:gd name="T1" fmla="*/ 226 h 245"/>
                  <a:gd name="T2" fmla="*/ 89 w 404"/>
                  <a:gd name="T3" fmla="*/ 231 h 245"/>
                  <a:gd name="T4" fmla="*/ 97 w 404"/>
                  <a:gd name="T5" fmla="*/ 237 h 245"/>
                  <a:gd name="T6" fmla="*/ 103 w 404"/>
                  <a:gd name="T7" fmla="*/ 231 h 245"/>
                  <a:gd name="T8" fmla="*/ 123 w 404"/>
                  <a:gd name="T9" fmla="*/ 233 h 245"/>
                  <a:gd name="T10" fmla="*/ 128 w 404"/>
                  <a:gd name="T11" fmla="*/ 236 h 245"/>
                  <a:gd name="T12" fmla="*/ 158 w 404"/>
                  <a:gd name="T13" fmla="*/ 243 h 245"/>
                  <a:gd name="T14" fmla="*/ 173 w 404"/>
                  <a:gd name="T15" fmla="*/ 237 h 245"/>
                  <a:gd name="T16" fmla="*/ 195 w 404"/>
                  <a:gd name="T17" fmla="*/ 243 h 245"/>
                  <a:gd name="T18" fmla="*/ 204 w 404"/>
                  <a:gd name="T19" fmla="*/ 238 h 245"/>
                  <a:gd name="T20" fmla="*/ 213 w 404"/>
                  <a:gd name="T21" fmla="*/ 227 h 245"/>
                  <a:gd name="T22" fmla="*/ 236 w 404"/>
                  <a:gd name="T23" fmla="*/ 225 h 245"/>
                  <a:gd name="T24" fmla="*/ 248 w 404"/>
                  <a:gd name="T25" fmla="*/ 212 h 245"/>
                  <a:gd name="T26" fmla="*/ 262 w 404"/>
                  <a:gd name="T27" fmla="*/ 220 h 245"/>
                  <a:gd name="T28" fmla="*/ 289 w 404"/>
                  <a:gd name="T29" fmla="*/ 214 h 245"/>
                  <a:gd name="T30" fmla="*/ 302 w 404"/>
                  <a:gd name="T31" fmla="*/ 225 h 245"/>
                  <a:gd name="T32" fmla="*/ 314 w 404"/>
                  <a:gd name="T33" fmla="*/ 224 h 245"/>
                  <a:gd name="T34" fmla="*/ 329 w 404"/>
                  <a:gd name="T35" fmla="*/ 212 h 245"/>
                  <a:gd name="T36" fmla="*/ 363 w 404"/>
                  <a:gd name="T37" fmla="*/ 212 h 245"/>
                  <a:gd name="T38" fmla="*/ 362 w 404"/>
                  <a:gd name="T39" fmla="*/ 212 h 245"/>
                  <a:gd name="T40" fmla="*/ 371 w 404"/>
                  <a:gd name="T41" fmla="*/ 201 h 245"/>
                  <a:gd name="T42" fmla="*/ 404 w 404"/>
                  <a:gd name="T43" fmla="*/ 167 h 245"/>
                  <a:gd name="T44" fmla="*/ 388 w 404"/>
                  <a:gd name="T45" fmla="*/ 152 h 245"/>
                  <a:gd name="T46" fmla="*/ 367 w 404"/>
                  <a:gd name="T47" fmla="*/ 156 h 245"/>
                  <a:gd name="T48" fmla="*/ 370 w 404"/>
                  <a:gd name="T49" fmla="*/ 134 h 245"/>
                  <a:gd name="T50" fmla="*/ 322 w 404"/>
                  <a:gd name="T51" fmla="*/ 132 h 245"/>
                  <a:gd name="T52" fmla="*/ 329 w 404"/>
                  <a:gd name="T53" fmla="*/ 110 h 245"/>
                  <a:gd name="T54" fmla="*/ 307 w 404"/>
                  <a:gd name="T55" fmla="*/ 84 h 245"/>
                  <a:gd name="T56" fmla="*/ 302 w 404"/>
                  <a:gd name="T57" fmla="*/ 45 h 245"/>
                  <a:gd name="T58" fmla="*/ 288 w 404"/>
                  <a:gd name="T59" fmla="*/ 29 h 245"/>
                  <a:gd name="T60" fmla="*/ 248 w 404"/>
                  <a:gd name="T61" fmla="*/ 26 h 245"/>
                  <a:gd name="T62" fmla="*/ 236 w 404"/>
                  <a:gd name="T63" fmla="*/ 29 h 245"/>
                  <a:gd name="T64" fmla="*/ 198 w 404"/>
                  <a:gd name="T65" fmla="*/ 8 h 245"/>
                  <a:gd name="T66" fmla="*/ 180 w 404"/>
                  <a:gd name="T67" fmla="*/ 12 h 245"/>
                  <a:gd name="T68" fmla="*/ 155 w 404"/>
                  <a:gd name="T69" fmla="*/ 0 h 245"/>
                  <a:gd name="T70" fmla="*/ 149 w 404"/>
                  <a:gd name="T71" fmla="*/ 13 h 245"/>
                  <a:gd name="T72" fmla="*/ 127 w 404"/>
                  <a:gd name="T73" fmla="*/ 5 h 245"/>
                  <a:gd name="T74" fmla="*/ 116 w 404"/>
                  <a:gd name="T75" fmla="*/ 10 h 245"/>
                  <a:gd name="T76" fmla="*/ 110 w 404"/>
                  <a:gd name="T77" fmla="*/ 3 h 245"/>
                  <a:gd name="T78" fmla="*/ 96 w 404"/>
                  <a:gd name="T79" fmla="*/ 5 h 245"/>
                  <a:gd name="T80" fmla="*/ 89 w 404"/>
                  <a:gd name="T81" fmla="*/ 15 h 245"/>
                  <a:gd name="T82" fmla="*/ 62 w 404"/>
                  <a:gd name="T83" fmla="*/ 26 h 245"/>
                  <a:gd name="T84" fmla="*/ 58 w 404"/>
                  <a:gd name="T85" fmla="*/ 48 h 245"/>
                  <a:gd name="T86" fmla="*/ 40 w 404"/>
                  <a:gd name="T87" fmla="*/ 58 h 245"/>
                  <a:gd name="T88" fmla="*/ 31 w 404"/>
                  <a:gd name="T89" fmla="*/ 91 h 245"/>
                  <a:gd name="T90" fmla="*/ 22 w 404"/>
                  <a:gd name="T91" fmla="*/ 97 h 245"/>
                  <a:gd name="T92" fmla="*/ 23 w 404"/>
                  <a:gd name="T93" fmla="*/ 103 h 245"/>
                  <a:gd name="T94" fmla="*/ 29 w 404"/>
                  <a:gd name="T95" fmla="*/ 109 h 245"/>
                  <a:gd name="T96" fmla="*/ 23 w 404"/>
                  <a:gd name="T97" fmla="*/ 117 h 245"/>
                  <a:gd name="T98" fmla="*/ 21 w 404"/>
                  <a:gd name="T99" fmla="*/ 134 h 245"/>
                  <a:gd name="T100" fmla="*/ 12 w 404"/>
                  <a:gd name="T101" fmla="*/ 156 h 245"/>
                  <a:gd name="T102" fmla="*/ 16 w 404"/>
                  <a:gd name="T103" fmla="*/ 163 h 245"/>
                  <a:gd name="T104" fmla="*/ 3 w 404"/>
                  <a:gd name="T105" fmla="*/ 177 h 245"/>
                  <a:gd name="T106" fmla="*/ 14 w 404"/>
                  <a:gd name="T107" fmla="*/ 191 h 245"/>
                  <a:gd name="T108" fmla="*/ 33 w 404"/>
                  <a:gd name="T109" fmla="*/ 183 h 245"/>
                  <a:gd name="T110" fmla="*/ 48 w 404"/>
                  <a:gd name="T111" fmla="*/ 192 h 245"/>
                  <a:gd name="T112" fmla="*/ 53 w 404"/>
                  <a:gd name="T113" fmla="*/ 211 h 245"/>
                  <a:gd name="T114" fmla="*/ 62 w 404"/>
                  <a:gd name="T115" fmla="*/ 222 h 245"/>
                  <a:gd name="T116" fmla="*/ 64 w 404"/>
                  <a:gd name="T117" fmla="*/ 228 h 245"/>
                  <a:gd name="T118" fmla="*/ 71 w 404"/>
                  <a:gd name="T119" fmla="*/ 231 h 245"/>
                  <a:gd name="T120" fmla="*/ 77 w 404"/>
                  <a:gd name="T121" fmla="*/ 226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4" h="245">
                    <a:moveTo>
                      <a:pt x="77" y="226"/>
                    </a:moveTo>
                    <a:cubicBezTo>
                      <a:pt x="77" y="226"/>
                      <a:pt x="86" y="228"/>
                      <a:pt x="89" y="231"/>
                    </a:cubicBezTo>
                    <a:cubicBezTo>
                      <a:pt x="91" y="233"/>
                      <a:pt x="96" y="237"/>
                      <a:pt x="97" y="237"/>
                    </a:cubicBezTo>
                    <a:cubicBezTo>
                      <a:pt x="98" y="236"/>
                      <a:pt x="103" y="231"/>
                      <a:pt x="103" y="231"/>
                    </a:cubicBezTo>
                    <a:cubicBezTo>
                      <a:pt x="104" y="231"/>
                      <a:pt x="123" y="233"/>
                      <a:pt x="123" y="233"/>
                    </a:cubicBezTo>
                    <a:cubicBezTo>
                      <a:pt x="123" y="233"/>
                      <a:pt x="126" y="236"/>
                      <a:pt x="128" y="236"/>
                    </a:cubicBezTo>
                    <a:cubicBezTo>
                      <a:pt x="129" y="236"/>
                      <a:pt x="153" y="243"/>
                      <a:pt x="158" y="243"/>
                    </a:cubicBezTo>
                    <a:cubicBezTo>
                      <a:pt x="163" y="242"/>
                      <a:pt x="173" y="237"/>
                      <a:pt x="173" y="237"/>
                    </a:cubicBezTo>
                    <a:cubicBezTo>
                      <a:pt x="173" y="237"/>
                      <a:pt x="193" y="245"/>
                      <a:pt x="195" y="243"/>
                    </a:cubicBezTo>
                    <a:cubicBezTo>
                      <a:pt x="197" y="242"/>
                      <a:pt x="204" y="238"/>
                      <a:pt x="204" y="238"/>
                    </a:cubicBezTo>
                    <a:cubicBezTo>
                      <a:pt x="204" y="237"/>
                      <a:pt x="211" y="227"/>
                      <a:pt x="213" y="227"/>
                    </a:cubicBezTo>
                    <a:cubicBezTo>
                      <a:pt x="215" y="226"/>
                      <a:pt x="235" y="225"/>
                      <a:pt x="236" y="225"/>
                    </a:cubicBezTo>
                    <a:cubicBezTo>
                      <a:pt x="237" y="225"/>
                      <a:pt x="240" y="209"/>
                      <a:pt x="248" y="212"/>
                    </a:cubicBezTo>
                    <a:cubicBezTo>
                      <a:pt x="256" y="214"/>
                      <a:pt x="261" y="220"/>
                      <a:pt x="262" y="220"/>
                    </a:cubicBezTo>
                    <a:cubicBezTo>
                      <a:pt x="263" y="219"/>
                      <a:pt x="280" y="207"/>
                      <a:pt x="289" y="214"/>
                    </a:cubicBezTo>
                    <a:cubicBezTo>
                      <a:pt x="299" y="220"/>
                      <a:pt x="302" y="225"/>
                      <a:pt x="302" y="225"/>
                    </a:cubicBezTo>
                    <a:cubicBezTo>
                      <a:pt x="302" y="225"/>
                      <a:pt x="314" y="225"/>
                      <a:pt x="314" y="224"/>
                    </a:cubicBezTo>
                    <a:cubicBezTo>
                      <a:pt x="314" y="223"/>
                      <a:pt x="328" y="212"/>
                      <a:pt x="329" y="212"/>
                    </a:cubicBezTo>
                    <a:cubicBezTo>
                      <a:pt x="330" y="212"/>
                      <a:pt x="350" y="212"/>
                      <a:pt x="363" y="212"/>
                    </a:cubicBezTo>
                    <a:cubicBezTo>
                      <a:pt x="363" y="212"/>
                      <a:pt x="362" y="212"/>
                      <a:pt x="362" y="212"/>
                    </a:cubicBezTo>
                    <a:cubicBezTo>
                      <a:pt x="362" y="204"/>
                      <a:pt x="371" y="201"/>
                      <a:pt x="371" y="201"/>
                    </a:cubicBezTo>
                    <a:cubicBezTo>
                      <a:pt x="404" y="167"/>
                      <a:pt x="404" y="167"/>
                      <a:pt x="404" y="167"/>
                    </a:cubicBezTo>
                    <a:cubicBezTo>
                      <a:pt x="388" y="152"/>
                      <a:pt x="388" y="152"/>
                      <a:pt x="388" y="152"/>
                    </a:cubicBezTo>
                    <a:cubicBezTo>
                      <a:pt x="367" y="156"/>
                      <a:pt x="367" y="156"/>
                      <a:pt x="367" y="156"/>
                    </a:cubicBezTo>
                    <a:cubicBezTo>
                      <a:pt x="370" y="134"/>
                      <a:pt x="370" y="134"/>
                      <a:pt x="370" y="134"/>
                    </a:cubicBezTo>
                    <a:cubicBezTo>
                      <a:pt x="322" y="132"/>
                      <a:pt x="322" y="132"/>
                      <a:pt x="322" y="132"/>
                    </a:cubicBezTo>
                    <a:cubicBezTo>
                      <a:pt x="329" y="110"/>
                      <a:pt x="329" y="110"/>
                      <a:pt x="329" y="110"/>
                    </a:cubicBezTo>
                    <a:cubicBezTo>
                      <a:pt x="307" y="84"/>
                      <a:pt x="307" y="84"/>
                      <a:pt x="307" y="84"/>
                    </a:cubicBezTo>
                    <a:cubicBezTo>
                      <a:pt x="307" y="84"/>
                      <a:pt x="310" y="57"/>
                      <a:pt x="302" y="45"/>
                    </a:cubicBezTo>
                    <a:cubicBezTo>
                      <a:pt x="295" y="33"/>
                      <a:pt x="288" y="29"/>
                      <a:pt x="288" y="29"/>
                    </a:cubicBezTo>
                    <a:cubicBezTo>
                      <a:pt x="248" y="26"/>
                      <a:pt x="248" y="26"/>
                      <a:pt x="248" y="26"/>
                    </a:cubicBezTo>
                    <a:cubicBezTo>
                      <a:pt x="236" y="29"/>
                      <a:pt x="236" y="29"/>
                      <a:pt x="236" y="29"/>
                    </a:cubicBezTo>
                    <a:cubicBezTo>
                      <a:pt x="236" y="29"/>
                      <a:pt x="198" y="9"/>
                      <a:pt x="198" y="8"/>
                    </a:cubicBezTo>
                    <a:cubicBezTo>
                      <a:pt x="197" y="8"/>
                      <a:pt x="180" y="12"/>
                      <a:pt x="180" y="1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5" y="0"/>
                      <a:pt x="150" y="12"/>
                      <a:pt x="149" y="13"/>
                    </a:cubicBezTo>
                    <a:cubicBezTo>
                      <a:pt x="149" y="14"/>
                      <a:pt x="127" y="5"/>
                      <a:pt x="127" y="5"/>
                    </a:cubicBezTo>
                    <a:cubicBezTo>
                      <a:pt x="127" y="5"/>
                      <a:pt x="117" y="10"/>
                      <a:pt x="116" y="10"/>
                    </a:cubicBezTo>
                    <a:cubicBezTo>
                      <a:pt x="115" y="10"/>
                      <a:pt x="110" y="3"/>
                      <a:pt x="110" y="3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6"/>
                      <a:pt x="59" y="45"/>
                      <a:pt x="58" y="48"/>
                    </a:cubicBezTo>
                    <a:cubicBezTo>
                      <a:pt x="56" y="52"/>
                      <a:pt x="40" y="58"/>
                      <a:pt x="40" y="58"/>
                    </a:cubicBezTo>
                    <a:cubicBezTo>
                      <a:pt x="31" y="91"/>
                      <a:pt x="31" y="91"/>
                      <a:pt x="31" y="91"/>
                    </a:cubicBezTo>
                    <a:cubicBezTo>
                      <a:pt x="31" y="91"/>
                      <a:pt x="26" y="94"/>
                      <a:pt x="22" y="97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23" y="117"/>
                      <a:pt x="26" y="128"/>
                      <a:pt x="21" y="134"/>
                    </a:cubicBezTo>
                    <a:cubicBezTo>
                      <a:pt x="17" y="140"/>
                      <a:pt x="12" y="156"/>
                      <a:pt x="12" y="156"/>
                    </a:cubicBezTo>
                    <a:cubicBezTo>
                      <a:pt x="16" y="163"/>
                      <a:pt x="16" y="163"/>
                      <a:pt x="16" y="163"/>
                    </a:cubicBezTo>
                    <a:cubicBezTo>
                      <a:pt x="16" y="163"/>
                      <a:pt x="6" y="172"/>
                      <a:pt x="3" y="177"/>
                    </a:cubicBezTo>
                    <a:cubicBezTo>
                      <a:pt x="0" y="183"/>
                      <a:pt x="14" y="191"/>
                      <a:pt x="14" y="191"/>
                    </a:cubicBezTo>
                    <a:cubicBezTo>
                      <a:pt x="33" y="183"/>
                      <a:pt x="33" y="183"/>
                      <a:pt x="33" y="183"/>
                    </a:cubicBezTo>
                    <a:cubicBezTo>
                      <a:pt x="33" y="183"/>
                      <a:pt x="44" y="189"/>
                      <a:pt x="48" y="192"/>
                    </a:cubicBezTo>
                    <a:cubicBezTo>
                      <a:pt x="52" y="194"/>
                      <a:pt x="53" y="206"/>
                      <a:pt x="53" y="211"/>
                    </a:cubicBezTo>
                    <a:cubicBezTo>
                      <a:pt x="53" y="217"/>
                      <a:pt x="55" y="217"/>
                      <a:pt x="62" y="222"/>
                    </a:cubicBezTo>
                    <a:cubicBezTo>
                      <a:pt x="65" y="224"/>
                      <a:pt x="65" y="226"/>
                      <a:pt x="64" y="228"/>
                    </a:cubicBezTo>
                    <a:cubicBezTo>
                      <a:pt x="71" y="231"/>
                      <a:pt x="71" y="231"/>
                      <a:pt x="71" y="231"/>
                    </a:cubicBezTo>
                    <a:lnTo>
                      <a:pt x="77" y="22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43" name="Freeform 210">
                <a:extLst>
                  <a:ext uri="{FF2B5EF4-FFF2-40B4-BE49-F238E27FC236}">
                    <a16:creationId xmlns:a16="http://schemas.microsoft.com/office/drawing/2014/main" id="{2B9139E0-FB2D-45D0-B208-7810BFFB1A6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861587" y="4428857"/>
                <a:ext cx="668304" cy="420544"/>
              </a:xfrm>
              <a:custGeom>
                <a:avLst/>
                <a:gdLst>
                  <a:gd name="T0" fmla="*/ 6 w 326"/>
                  <a:gd name="T1" fmla="*/ 30 h 205"/>
                  <a:gd name="T2" fmla="*/ 1 w 326"/>
                  <a:gd name="T3" fmla="*/ 40 h 205"/>
                  <a:gd name="T4" fmla="*/ 4 w 326"/>
                  <a:gd name="T5" fmla="*/ 55 h 205"/>
                  <a:gd name="T6" fmla="*/ 0 w 326"/>
                  <a:gd name="T7" fmla="*/ 70 h 205"/>
                  <a:gd name="T8" fmla="*/ 13 w 326"/>
                  <a:gd name="T9" fmla="*/ 78 h 205"/>
                  <a:gd name="T10" fmla="*/ 23 w 326"/>
                  <a:gd name="T11" fmla="*/ 70 h 205"/>
                  <a:gd name="T12" fmla="*/ 31 w 326"/>
                  <a:gd name="T13" fmla="*/ 78 h 205"/>
                  <a:gd name="T14" fmla="*/ 43 w 326"/>
                  <a:gd name="T15" fmla="*/ 70 h 205"/>
                  <a:gd name="T16" fmla="*/ 50 w 326"/>
                  <a:gd name="T17" fmla="*/ 79 h 205"/>
                  <a:gd name="T18" fmla="*/ 66 w 326"/>
                  <a:gd name="T19" fmla="*/ 78 h 205"/>
                  <a:gd name="T20" fmla="*/ 119 w 326"/>
                  <a:gd name="T21" fmla="*/ 95 h 205"/>
                  <a:gd name="T22" fmla="*/ 138 w 326"/>
                  <a:gd name="T23" fmla="*/ 93 h 205"/>
                  <a:gd name="T24" fmla="*/ 156 w 326"/>
                  <a:gd name="T25" fmla="*/ 112 h 205"/>
                  <a:gd name="T26" fmla="*/ 196 w 326"/>
                  <a:gd name="T27" fmla="*/ 153 h 205"/>
                  <a:gd name="T28" fmla="*/ 244 w 326"/>
                  <a:gd name="T29" fmla="*/ 153 h 205"/>
                  <a:gd name="T30" fmla="*/ 243 w 326"/>
                  <a:gd name="T31" fmla="*/ 162 h 205"/>
                  <a:gd name="T32" fmla="*/ 229 w 326"/>
                  <a:gd name="T33" fmla="*/ 178 h 205"/>
                  <a:gd name="T34" fmla="*/ 227 w 326"/>
                  <a:gd name="T35" fmla="*/ 193 h 205"/>
                  <a:gd name="T36" fmla="*/ 218 w 326"/>
                  <a:gd name="T37" fmla="*/ 199 h 205"/>
                  <a:gd name="T38" fmla="*/ 222 w 326"/>
                  <a:gd name="T39" fmla="*/ 204 h 205"/>
                  <a:gd name="T40" fmla="*/ 231 w 326"/>
                  <a:gd name="T41" fmla="*/ 198 h 205"/>
                  <a:gd name="T42" fmla="*/ 243 w 326"/>
                  <a:gd name="T43" fmla="*/ 205 h 205"/>
                  <a:gd name="T44" fmla="*/ 278 w 326"/>
                  <a:gd name="T45" fmla="*/ 170 h 205"/>
                  <a:gd name="T46" fmla="*/ 299 w 326"/>
                  <a:gd name="T47" fmla="*/ 160 h 205"/>
                  <a:gd name="T48" fmla="*/ 310 w 326"/>
                  <a:gd name="T49" fmla="*/ 128 h 205"/>
                  <a:gd name="T50" fmla="*/ 324 w 326"/>
                  <a:gd name="T51" fmla="*/ 94 h 205"/>
                  <a:gd name="T52" fmla="*/ 307 w 326"/>
                  <a:gd name="T53" fmla="*/ 83 h 205"/>
                  <a:gd name="T54" fmla="*/ 318 w 326"/>
                  <a:gd name="T55" fmla="*/ 74 h 205"/>
                  <a:gd name="T56" fmla="*/ 306 w 326"/>
                  <a:gd name="T57" fmla="*/ 47 h 205"/>
                  <a:gd name="T58" fmla="*/ 318 w 326"/>
                  <a:gd name="T59" fmla="*/ 18 h 205"/>
                  <a:gd name="T60" fmla="*/ 308 w 326"/>
                  <a:gd name="T61" fmla="*/ 5 h 205"/>
                  <a:gd name="T62" fmla="*/ 274 w 326"/>
                  <a:gd name="T63" fmla="*/ 5 h 205"/>
                  <a:gd name="T64" fmla="*/ 259 w 326"/>
                  <a:gd name="T65" fmla="*/ 17 h 205"/>
                  <a:gd name="T66" fmla="*/ 247 w 326"/>
                  <a:gd name="T67" fmla="*/ 18 h 205"/>
                  <a:gd name="T68" fmla="*/ 234 w 326"/>
                  <a:gd name="T69" fmla="*/ 7 h 205"/>
                  <a:gd name="T70" fmla="*/ 207 w 326"/>
                  <a:gd name="T71" fmla="*/ 13 h 205"/>
                  <a:gd name="T72" fmla="*/ 193 w 326"/>
                  <a:gd name="T73" fmla="*/ 5 h 205"/>
                  <a:gd name="T74" fmla="*/ 181 w 326"/>
                  <a:gd name="T75" fmla="*/ 18 h 205"/>
                  <a:gd name="T76" fmla="*/ 158 w 326"/>
                  <a:gd name="T77" fmla="*/ 20 h 205"/>
                  <a:gd name="T78" fmla="*/ 149 w 326"/>
                  <a:gd name="T79" fmla="*/ 31 h 205"/>
                  <a:gd name="T80" fmla="*/ 140 w 326"/>
                  <a:gd name="T81" fmla="*/ 36 h 205"/>
                  <a:gd name="T82" fmla="*/ 118 w 326"/>
                  <a:gd name="T83" fmla="*/ 30 h 205"/>
                  <a:gd name="T84" fmla="*/ 103 w 326"/>
                  <a:gd name="T85" fmla="*/ 36 h 205"/>
                  <a:gd name="T86" fmla="*/ 73 w 326"/>
                  <a:gd name="T87" fmla="*/ 29 h 205"/>
                  <a:gd name="T88" fmla="*/ 68 w 326"/>
                  <a:gd name="T89" fmla="*/ 26 h 205"/>
                  <a:gd name="T90" fmla="*/ 48 w 326"/>
                  <a:gd name="T91" fmla="*/ 24 h 205"/>
                  <a:gd name="T92" fmla="*/ 42 w 326"/>
                  <a:gd name="T93" fmla="*/ 30 h 205"/>
                  <a:gd name="T94" fmla="*/ 34 w 326"/>
                  <a:gd name="T95" fmla="*/ 24 h 205"/>
                  <a:gd name="T96" fmla="*/ 22 w 326"/>
                  <a:gd name="T97" fmla="*/ 19 h 205"/>
                  <a:gd name="T98" fmla="*/ 16 w 326"/>
                  <a:gd name="T99" fmla="*/ 24 h 205"/>
                  <a:gd name="T100" fmla="*/ 9 w 326"/>
                  <a:gd name="T101" fmla="*/ 21 h 205"/>
                  <a:gd name="T102" fmla="*/ 6 w 326"/>
                  <a:gd name="T103" fmla="*/ 3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26" h="205">
                    <a:moveTo>
                      <a:pt x="6" y="30"/>
                    </a:moveTo>
                    <a:cubicBezTo>
                      <a:pt x="7" y="35"/>
                      <a:pt x="1" y="40"/>
                      <a:pt x="1" y="40"/>
                    </a:cubicBezTo>
                    <a:cubicBezTo>
                      <a:pt x="1" y="40"/>
                      <a:pt x="4" y="53"/>
                      <a:pt x="4" y="55"/>
                    </a:cubicBezTo>
                    <a:cubicBezTo>
                      <a:pt x="5" y="56"/>
                      <a:pt x="3" y="64"/>
                      <a:pt x="0" y="70"/>
                    </a:cubicBezTo>
                    <a:cubicBezTo>
                      <a:pt x="4" y="74"/>
                      <a:pt x="10" y="78"/>
                      <a:pt x="13" y="78"/>
                    </a:cubicBezTo>
                    <a:cubicBezTo>
                      <a:pt x="17" y="78"/>
                      <a:pt x="23" y="70"/>
                      <a:pt x="23" y="70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70"/>
                      <a:pt x="50" y="79"/>
                      <a:pt x="50" y="79"/>
                    </a:cubicBezTo>
                    <a:cubicBezTo>
                      <a:pt x="51" y="79"/>
                      <a:pt x="66" y="78"/>
                      <a:pt x="66" y="78"/>
                    </a:cubicBezTo>
                    <a:cubicBezTo>
                      <a:pt x="119" y="95"/>
                      <a:pt x="119" y="95"/>
                      <a:pt x="119" y="95"/>
                    </a:cubicBezTo>
                    <a:cubicBezTo>
                      <a:pt x="119" y="95"/>
                      <a:pt x="130" y="84"/>
                      <a:pt x="138" y="93"/>
                    </a:cubicBezTo>
                    <a:cubicBezTo>
                      <a:pt x="147" y="101"/>
                      <a:pt x="156" y="112"/>
                      <a:pt x="156" y="112"/>
                    </a:cubicBezTo>
                    <a:cubicBezTo>
                      <a:pt x="196" y="153"/>
                      <a:pt x="196" y="153"/>
                      <a:pt x="196" y="153"/>
                    </a:cubicBezTo>
                    <a:cubicBezTo>
                      <a:pt x="196" y="153"/>
                      <a:pt x="245" y="153"/>
                      <a:pt x="244" y="153"/>
                    </a:cubicBezTo>
                    <a:cubicBezTo>
                      <a:pt x="244" y="154"/>
                      <a:pt x="248" y="160"/>
                      <a:pt x="243" y="162"/>
                    </a:cubicBezTo>
                    <a:cubicBezTo>
                      <a:pt x="238" y="164"/>
                      <a:pt x="229" y="178"/>
                      <a:pt x="229" y="178"/>
                    </a:cubicBezTo>
                    <a:cubicBezTo>
                      <a:pt x="227" y="193"/>
                      <a:pt x="227" y="193"/>
                      <a:pt x="227" y="193"/>
                    </a:cubicBezTo>
                    <a:cubicBezTo>
                      <a:pt x="218" y="199"/>
                      <a:pt x="218" y="199"/>
                      <a:pt x="218" y="199"/>
                    </a:cubicBezTo>
                    <a:cubicBezTo>
                      <a:pt x="222" y="204"/>
                      <a:pt x="222" y="204"/>
                      <a:pt x="222" y="204"/>
                    </a:cubicBezTo>
                    <a:cubicBezTo>
                      <a:pt x="231" y="198"/>
                      <a:pt x="231" y="198"/>
                      <a:pt x="231" y="198"/>
                    </a:cubicBezTo>
                    <a:cubicBezTo>
                      <a:pt x="243" y="205"/>
                      <a:pt x="243" y="205"/>
                      <a:pt x="243" y="205"/>
                    </a:cubicBezTo>
                    <a:cubicBezTo>
                      <a:pt x="255" y="190"/>
                      <a:pt x="269" y="178"/>
                      <a:pt x="278" y="170"/>
                    </a:cubicBezTo>
                    <a:cubicBezTo>
                      <a:pt x="289" y="161"/>
                      <a:pt x="292" y="164"/>
                      <a:pt x="299" y="160"/>
                    </a:cubicBezTo>
                    <a:cubicBezTo>
                      <a:pt x="306" y="156"/>
                      <a:pt x="310" y="128"/>
                      <a:pt x="310" y="128"/>
                    </a:cubicBezTo>
                    <a:cubicBezTo>
                      <a:pt x="310" y="128"/>
                      <a:pt x="323" y="94"/>
                      <a:pt x="324" y="94"/>
                    </a:cubicBezTo>
                    <a:cubicBezTo>
                      <a:pt x="326" y="94"/>
                      <a:pt x="307" y="83"/>
                      <a:pt x="307" y="83"/>
                    </a:cubicBezTo>
                    <a:cubicBezTo>
                      <a:pt x="307" y="83"/>
                      <a:pt x="317" y="74"/>
                      <a:pt x="318" y="74"/>
                    </a:cubicBezTo>
                    <a:cubicBezTo>
                      <a:pt x="319" y="74"/>
                      <a:pt x="311" y="58"/>
                      <a:pt x="306" y="47"/>
                    </a:cubicBezTo>
                    <a:cubicBezTo>
                      <a:pt x="302" y="36"/>
                      <a:pt x="315" y="24"/>
                      <a:pt x="318" y="18"/>
                    </a:cubicBezTo>
                    <a:cubicBezTo>
                      <a:pt x="321" y="12"/>
                      <a:pt x="308" y="14"/>
                      <a:pt x="308" y="5"/>
                    </a:cubicBezTo>
                    <a:cubicBezTo>
                      <a:pt x="295" y="5"/>
                      <a:pt x="275" y="5"/>
                      <a:pt x="274" y="5"/>
                    </a:cubicBezTo>
                    <a:cubicBezTo>
                      <a:pt x="273" y="5"/>
                      <a:pt x="259" y="16"/>
                      <a:pt x="259" y="17"/>
                    </a:cubicBezTo>
                    <a:cubicBezTo>
                      <a:pt x="259" y="18"/>
                      <a:pt x="247" y="18"/>
                      <a:pt x="247" y="18"/>
                    </a:cubicBezTo>
                    <a:cubicBezTo>
                      <a:pt x="247" y="18"/>
                      <a:pt x="244" y="13"/>
                      <a:pt x="234" y="7"/>
                    </a:cubicBezTo>
                    <a:cubicBezTo>
                      <a:pt x="225" y="0"/>
                      <a:pt x="208" y="12"/>
                      <a:pt x="207" y="13"/>
                    </a:cubicBezTo>
                    <a:cubicBezTo>
                      <a:pt x="206" y="13"/>
                      <a:pt x="201" y="7"/>
                      <a:pt x="193" y="5"/>
                    </a:cubicBezTo>
                    <a:cubicBezTo>
                      <a:pt x="185" y="2"/>
                      <a:pt x="182" y="18"/>
                      <a:pt x="181" y="18"/>
                    </a:cubicBezTo>
                    <a:cubicBezTo>
                      <a:pt x="180" y="18"/>
                      <a:pt x="160" y="19"/>
                      <a:pt x="158" y="20"/>
                    </a:cubicBezTo>
                    <a:cubicBezTo>
                      <a:pt x="156" y="20"/>
                      <a:pt x="149" y="30"/>
                      <a:pt x="149" y="31"/>
                    </a:cubicBezTo>
                    <a:cubicBezTo>
                      <a:pt x="149" y="31"/>
                      <a:pt x="142" y="35"/>
                      <a:pt x="140" y="36"/>
                    </a:cubicBezTo>
                    <a:cubicBezTo>
                      <a:pt x="138" y="38"/>
                      <a:pt x="118" y="30"/>
                      <a:pt x="118" y="30"/>
                    </a:cubicBezTo>
                    <a:cubicBezTo>
                      <a:pt x="118" y="30"/>
                      <a:pt x="108" y="35"/>
                      <a:pt x="103" y="36"/>
                    </a:cubicBezTo>
                    <a:cubicBezTo>
                      <a:pt x="98" y="36"/>
                      <a:pt x="74" y="29"/>
                      <a:pt x="73" y="29"/>
                    </a:cubicBezTo>
                    <a:cubicBezTo>
                      <a:pt x="71" y="29"/>
                      <a:pt x="68" y="26"/>
                      <a:pt x="68" y="26"/>
                    </a:cubicBezTo>
                    <a:cubicBezTo>
                      <a:pt x="68" y="26"/>
                      <a:pt x="49" y="24"/>
                      <a:pt x="48" y="24"/>
                    </a:cubicBezTo>
                    <a:cubicBezTo>
                      <a:pt x="48" y="24"/>
                      <a:pt x="43" y="29"/>
                      <a:pt x="42" y="30"/>
                    </a:cubicBezTo>
                    <a:cubicBezTo>
                      <a:pt x="41" y="30"/>
                      <a:pt x="36" y="26"/>
                      <a:pt x="34" y="24"/>
                    </a:cubicBezTo>
                    <a:cubicBezTo>
                      <a:pt x="31" y="21"/>
                      <a:pt x="22" y="19"/>
                      <a:pt x="22" y="19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4"/>
                      <a:pt x="5" y="27"/>
                      <a:pt x="6" y="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44" name="Freeform 211">
                <a:extLst>
                  <a:ext uri="{FF2B5EF4-FFF2-40B4-BE49-F238E27FC236}">
                    <a16:creationId xmlns:a16="http://schemas.microsoft.com/office/drawing/2014/main" id="{DA6E3190-A92D-4603-B0C5-A9F9FB6F7DE6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946043" y="3668573"/>
                <a:ext cx="1103436" cy="679481"/>
              </a:xfrm>
              <a:custGeom>
                <a:avLst/>
                <a:gdLst>
                  <a:gd name="T0" fmla="*/ 529 w 539"/>
                  <a:gd name="T1" fmla="*/ 184 h 332"/>
                  <a:gd name="T2" fmla="*/ 534 w 539"/>
                  <a:gd name="T3" fmla="*/ 174 h 332"/>
                  <a:gd name="T4" fmla="*/ 511 w 539"/>
                  <a:gd name="T5" fmla="*/ 172 h 332"/>
                  <a:gd name="T6" fmla="*/ 501 w 539"/>
                  <a:gd name="T7" fmla="*/ 160 h 332"/>
                  <a:gd name="T8" fmla="*/ 471 w 539"/>
                  <a:gd name="T9" fmla="*/ 173 h 332"/>
                  <a:gd name="T10" fmla="*/ 453 w 539"/>
                  <a:gd name="T11" fmla="*/ 173 h 332"/>
                  <a:gd name="T12" fmla="*/ 440 w 539"/>
                  <a:gd name="T13" fmla="*/ 184 h 332"/>
                  <a:gd name="T14" fmla="*/ 424 w 539"/>
                  <a:gd name="T15" fmla="*/ 190 h 332"/>
                  <a:gd name="T16" fmla="*/ 400 w 539"/>
                  <a:gd name="T17" fmla="*/ 178 h 332"/>
                  <a:gd name="T18" fmla="*/ 388 w 539"/>
                  <a:gd name="T19" fmla="*/ 161 h 332"/>
                  <a:gd name="T20" fmla="*/ 392 w 539"/>
                  <a:gd name="T21" fmla="*/ 141 h 332"/>
                  <a:gd name="T22" fmla="*/ 391 w 539"/>
                  <a:gd name="T23" fmla="*/ 132 h 332"/>
                  <a:gd name="T24" fmla="*/ 395 w 539"/>
                  <a:gd name="T25" fmla="*/ 113 h 332"/>
                  <a:gd name="T26" fmla="*/ 367 w 539"/>
                  <a:gd name="T27" fmla="*/ 102 h 332"/>
                  <a:gd name="T28" fmla="*/ 358 w 539"/>
                  <a:gd name="T29" fmla="*/ 79 h 332"/>
                  <a:gd name="T30" fmla="*/ 361 w 539"/>
                  <a:gd name="T31" fmla="*/ 55 h 332"/>
                  <a:gd name="T32" fmla="*/ 353 w 539"/>
                  <a:gd name="T33" fmla="*/ 27 h 332"/>
                  <a:gd name="T34" fmla="*/ 336 w 539"/>
                  <a:gd name="T35" fmla="*/ 14 h 332"/>
                  <a:gd name="T36" fmla="*/ 321 w 539"/>
                  <a:gd name="T37" fmla="*/ 12 h 332"/>
                  <a:gd name="T38" fmla="*/ 307 w 539"/>
                  <a:gd name="T39" fmla="*/ 18 h 332"/>
                  <a:gd name="T40" fmla="*/ 293 w 539"/>
                  <a:gd name="T41" fmla="*/ 17 h 332"/>
                  <a:gd name="T42" fmla="*/ 270 w 539"/>
                  <a:gd name="T43" fmla="*/ 25 h 332"/>
                  <a:gd name="T44" fmla="*/ 256 w 539"/>
                  <a:gd name="T45" fmla="*/ 26 h 332"/>
                  <a:gd name="T46" fmla="*/ 249 w 539"/>
                  <a:gd name="T47" fmla="*/ 29 h 332"/>
                  <a:gd name="T48" fmla="*/ 236 w 539"/>
                  <a:gd name="T49" fmla="*/ 33 h 332"/>
                  <a:gd name="T50" fmla="*/ 221 w 539"/>
                  <a:gd name="T51" fmla="*/ 14 h 332"/>
                  <a:gd name="T52" fmla="*/ 203 w 539"/>
                  <a:gd name="T53" fmla="*/ 8 h 332"/>
                  <a:gd name="T54" fmla="*/ 175 w 539"/>
                  <a:gd name="T55" fmla="*/ 12 h 332"/>
                  <a:gd name="T56" fmla="*/ 164 w 539"/>
                  <a:gd name="T57" fmla="*/ 8 h 332"/>
                  <a:gd name="T58" fmla="*/ 148 w 539"/>
                  <a:gd name="T59" fmla="*/ 10 h 332"/>
                  <a:gd name="T60" fmla="*/ 124 w 539"/>
                  <a:gd name="T61" fmla="*/ 19 h 332"/>
                  <a:gd name="T62" fmla="*/ 108 w 539"/>
                  <a:gd name="T63" fmla="*/ 34 h 332"/>
                  <a:gd name="T64" fmla="*/ 93 w 539"/>
                  <a:gd name="T65" fmla="*/ 67 h 332"/>
                  <a:gd name="T66" fmla="*/ 68 w 539"/>
                  <a:gd name="T67" fmla="*/ 103 h 332"/>
                  <a:gd name="T68" fmla="*/ 63 w 539"/>
                  <a:gd name="T69" fmla="*/ 114 h 332"/>
                  <a:gd name="T70" fmla="*/ 47 w 539"/>
                  <a:gd name="T71" fmla="*/ 139 h 332"/>
                  <a:gd name="T72" fmla="*/ 0 w 539"/>
                  <a:gd name="T73" fmla="*/ 170 h 332"/>
                  <a:gd name="T74" fmla="*/ 20 w 539"/>
                  <a:gd name="T75" fmla="*/ 175 h 332"/>
                  <a:gd name="T76" fmla="*/ 53 w 539"/>
                  <a:gd name="T77" fmla="*/ 178 h 332"/>
                  <a:gd name="T78" fmla="*/ 84 w 539"/>
                  <a:gd name="T79" fmla="*/ 177 h 332"/>
                  <a:gd name="T80" fmla="*/ 140 w 539"/>
                  <a:gd name="T81" fmla="*/ 194 h 332"/>
                  <a:gd name="T82" fmla="*/ 192 w 539"/>
                  <a:gd name="T83" fmla="*/ 194 h 332"/>
                  <a:gd name="T84" fmla="*/ 211 w 539"/>
                  <a:gd name="T85" fmla="*/ 249 h 332"/>
                  <a:gd name="T86" fmla="*/ 226 w 539"/>
                  <a:gd name="T87" fmla="*/ 297 h 332"/>
                  <a:gd name="T88" fmla="*/ 271 w 539"/>
                  <a:gd name="T89" fmla="*/ 321 h 332"/>
                  <a:gd name="T90" fmla="*/ 308 w 539"/>
                  <a:gd name="T91" fmla="*/ 332 h 332"/>
                  <a:gd name="T92" fmla="*/ 327 w 539"/>
                  <a:gd name="T93" fmla="*/ 305 h 332"/>
                  <a:gd name="T94" fmla="*/ 375 w 539"/>
                  <a:gd name="T95" fmla="*/ 269 h 332"/>
                  <a:gd name="T96" fmla="*/ 401 w 539"/>
                  <a:gd name="T97" fmla="*/ 254 h 332"/>
                  <a:gd name="T98" fmla="*/ 426 w 539"/>
                  <a:gd name="T99" fmla="*/ 241 h 332"/>
                  <a:gd name="T100" fmla="*/ 466 w 539"/>
                  <a:gd name="T101" fmla="*/ 253 h 332"/>
                  <a:gd name="T102" fmla="*/ 463 w 539"/>
                  <a:gd name="T103" fmla="*/ 230 h 332"/>
                  <a:gd name="T104" fmla="*/ 496 w 539"/>
                  <a:gd name="T105" fmla="*/ 212 h 332"/>
                  <a:gd name="T106" fmla="*/ 498 w 539"/>
                  <a:gd name="T107" fmla="*/ 195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39" h="332">
                    <a:moveTo>
                      <a:pt x="512" y="186"/>
                    </a:moveTo>
                    <a:cubicBezTo>
                      <a:pt x="521" y="184"/>
                      <a:pt x="526" y="184"/>
                      <a:pt x="529" y="184"/>
                    </a:cubicBezTo>
                    <a:cubicBezTo>
                      <a:pt x="532" y="184"/>
                      <a:pt x="539" y="178"/>
                      <a:pt x="539" y="178"/>
                    </a:cubicBezTo>
                    <a:cubicBezTo>
                      <a:pt x="534" y="174"/>
                      <a:pt x="534" y="174"/>
                      <a:pt x="534" y="174"/>
                    </a:cubicBezTo>
                    <a:cubicBezTo>
                      <a:pt x="527" y="169"/>
                      <a:pt x="527" y="169"/>
                      <a:pt x="527" y="169"/>
                    </a:cubicBezTo>
                    <a:cubicBezTo>
                      <a:pt x="527" y="169"/>
                      <a:pt x="519" y="172"/>
                      <a:pt x="511" y="172"/>
                    </a:cubicBezTo>
                    <a:cubicBezTo>
                      <a:pt x="503" y="172"/>
                      <a:pt x="508" y="171"/>
                      <a:pt x="506" y="164"/>
                    </a:cubicBezTo>
                    <a:cubicBezTo>
                      <a:pt x="504" y="157"/>
                      <a:pt x="501" y="160"/>
                      <a:pt x="501" y="160"/>
                    </a:cubicBezTo>
                    <a:cubicBezTo>
                      <a:pt x="484" y="162"/>
                      <a:pt x="484" y="162"/>
                      <a:pt x="484" y="162"/>
                    </a:cubicBezTo>
                    <a:cubicBezTo>
                      <a:pt x="484" y="162"/>
                      <a:pt x="477" y="170"/>
                      <a:pt x="471" y="173"/>
                    </a:cubicBezTo>
                    <a:cubicBezTo>
                      <a:pt x="464" y="175"/>
                      <a:pt x="455" y="169"/>
                      <a:pt x="455" y="169"/>
                    </a:cubicBezTo>
                    <a:cubicBezTo>
                      <a:pt x="453" y="173"/>
                      <a:pt x="453" y="173"/>
                      <a:pt x="453" y="173"/>
                    </a:cubicBezTo>
                    <a:cubicBezTo>
                      <a:pt x="446" y="170"/>
                      <a:pt x="446" y="170"/>
                      <a:pt x="446" y="170"/>
                    </a:cubicBezTo>
                    <a:cubicBezTo>
                      <a:pt x="440" y="184"/>
                      <a:pt x="440" y="184"/>
                      <a:pt x="440" y="184"/>
                    </a:cubicBezTo>
                    <a:cubicBezTo>
                      <a:pt x="429" y="184"/>
                      <a:pt x="429" y="184"/>
                      <a:pt x="429" y="184"/>
                    </a:cubicBezTo>
                    <a:cubicBezTo>
                      <a:pt x="424" y="190"/>
                      <a:pt x="424" y="190"/>
                      <a:pt x="424" y="190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400" y="178"/>
                      <a:pt x="400" y="178"/>
                      <a:pt x="400" y="178"/>
                    </a:cubicBezTo>
                    <a:cubicBezTo>
                      <a:pt x="400" y="166"/>
                      <a:pt x="400" y="166"/>
                      <a:pt x="400" y="166"/>
                    </a:cubicBezTo>
                    <a:cubicBezTo>
                      <a:pt x="400" y="166"/>
                      <a:pt x="393" y="162"/>
                      <a:pt x="388" y="161"/>
                    </a:cubicBezTo>
                    <a:cubicBezTo>
                      <a:pt x="382" y="159"/>
                      <a:pt x="380" y="152"/>
                      <a:pt x="384" y="152"/>
                    </a:cubicBezTo>
                    <a:cubicBezTo>
                      <a:pt x="388" y="152"/>
                      <a:pt x="392" y="141"/>
                      <a:pt x="392" y="141"/>
                    </a:cubicBezTo>
                    <a:cubicBezTo>
                      <a:pt x="383" y="136"/>
                      <a:pt x="383" y="136"/>
                      <a:pt x="383" y="136"/>
                    </a:cubicBezTo>
                    <a:cubicBezTo>
                      <a:pt x="391" y="132"/>
                      <a:pt x="391" y="132"/>
                      <a:pt x="391" y="132"/>
                    </a:cubicBezTo>
                    <a:cubicBezTo>
                      <a:pt x="386" y="127"/>
                      <a:pt x="386" y="127"/>
                      <a:pt x="386" y="127"/>
                    </a:cubicBezTo>
                    <a:cubicBezTo>
                      <a:pt x="386" y="127"/>
                      <a:pt x="393" y="115"/>
                      <a:pt x="395" y="113"/>
                    </a:cubicBezTo>
                    <a:cubicBezTo>
                      <a:pt x="397" y="111"/>
                      <a:pt x="397" y="99"/>
                      <a:pt x="384" y="97"/>
                    </a:cubicBezTo>
                    <a:cubicBezTo>
                      <a:pt x="371" y="94"/>
                      <a:pt x="367" y="102"/>
                      <a:pt x="367" y="102"/>
                    </a:cubicBezTo>
                    <a:cubicBezTo>
                      <a:pt x="367" y="102"/>
                      <a:pt x="367" y="94"/>
                      <a:pt x="365" y="90"/>
                    </a:cubicBezTo>
                    <a:cubicBezTo>
                      <a:pt x="363" y="86"/>
                      <a:pt x="358" y="86"/>
                      <a:pt x="358" y="79"/>
                    </a:cubicBezTo>
                    <a:cubicBezTo>
                      <a:pt x="357" y="72"/>
                      <a:pt x="353" y="73"/>
                      <a:pt x="352" y="66"/>
                    </a:cubicBezTo>
                    <a:cubicBezTo>
                      <a:pt x="351" y="58"/>
                      <a:pt x="360" y="56"/>
                      <a:pt x="361" y="55"/>
                    </a:cubicBezTo>
                    <a:cubicBezTo>
                      <a:pt x="362" y="53"/>
                      <a:pt x="347" y="39"/>
                      <a:pt x="347" y="39"/>
                    </a:cubicBezTo>
                    <a:cubicBezTo>
                      <a:pt x="353" y="27"/>
                      <a:pt x="353" y="27"/>
                      <a:pt x="353" y="27"/>
                    </a:cubicBezTo>
                    <a:cubicBezTo>
                      <a:pt x="353" y="27"/>
                      <a:pt x="346" y="21"/>
                      <a:pt x="343" y="20"/>
                    </a:cubicBezTo>
                    <a:cubicBezTo>
                      <a:pt x="339" y="18"/>
                      <a:pt x="336" y="14"/>
                      <a:pt x="336" y="14"/>
                    </a:cubicBezTo>
                    <a:cubicBezTo>
                      <a:pt x="330" y="18"/>
                      <a:pt x="330" y="18"/>
                      <a:pt x="330" y="18"/>
                    </a:cubicBezTo>
                    <a:cubicBezTo>
                      <a:pt x="330" y="18"/>
                      <a:pt x="328" y="13"/>
                      <a:pt x="321" y="12"/>
                    </a:cubicBezTo>
                    <a:cubicBezTo>
                      <a:pt x="315" y="12"/>
                      <a:pt x="314" y="20"/>
                      <a:pt x="314" y="20"/>
                    </a:cubicBezTo>
                    <a:cubicBezTo>
                      <a:pt x="307" y="18"/>
                      <a:pt x="307" y="18"/>
                      <a:pt x="307" y="18"/>
                    </a:cubicBezTo>
                    <a:cubicBezTo>
                      <a:pt x="307" y="18"/>
                      <a:pt x="307" y="22"/>
                      <a:pt x="304" y="22"/>
                    </a:cubicBezTo>
                    <a:cubicBezTo>
                      <a:pt x="300" y="23"/>
                      <a:pt x="293" y="17"/>
                      <a:pt x="293" y="17"/>
                    </a:cubicBezTo>
                    <a:cubicBezTo>
                      <a:pt x="293" y="22"/>
                      <a:pt x="293" y="22"/>
                      <a:pt x="293" y="22"/>
                    </a:cubicBezTo>
                    <a:cubicBezTo>
                      <a:pt x="293" y="22"/>
                      <a:pt x="273" y="21"/>
                      <a:pt x="270" y="25"/>
                    </a:cubicBezTo>
                    <a:cubicBezTo>
                      <a:pt x="267" y="28"/>
                      <a:pt x="261" y="20"/>
                      <a:pt x="261" y="20"/>
                    </a:cubicBezTo>
                    <a:cubicBezTo>
                      <a:pt x="256" y="26"/>
                      <a:pt x="256" y="26"/>
                      <a:pt x="256" y="26"/>
                    </a:cubicBezTo>
                    <a:cubicBezTo>
                      <a:pt x="256" y="26"/>
                      <a:pt x="256" y="42"/>
                      <a:pt x="251" y="42"/>
                    </a:cubicBezTo>
                    <a:cubicBezTo>
                      <a:pt x="247" y="42"/>
                      <a:pt x="249" y="34"/>
                      <a:pt x="249" y="29"/>
                    </a:cubicBezTo>
                    <a:cubicBezTo>
                      <a:pt x="249" y="24"/>
                      <a:pt x="244" y="23"/>
                      <a:pt x="244" y="23"/>
                    </a:cubicBezTo>
                    <a:cubicBezTo>
                      <a:pt x="244" y="23"/>
                      <a:pt x="242" y="33"/>
                      <a:pt x="236" y="33"/>
                    </a:cubicBezTo>
                    <a:cubicBezTo>
                      <a:pt x="229" y="33"/>
                      <a:pt x="226" y="23"/>
                      <a:pt x="226" y="23"/>
                    </a:cubicBezTo>
                    <a:cubicBezTo>
                      <a:pt x="226" y="23"/>
                      <a:pt x="222" y="14"/>
                      <a:pt x="221" y="14"/>
                    </a:cubicBezTo>
                    <a:cubicBezTo>
                      <a:pt x="220" y="14"/>
                      <a:pt x="217" y="9"/>
                      <a:pt x="217" y="9"/>
                    </a:cubicBezTo>
                    <a:cubicBezTo>
                      <a:pt x="203" y="8"/>
                      <a:pt x="203" y="8"/>
                      <a:pt x="203" y="8"/>
                    </a:cubicBezTo>
                    <a:cubicBezTo>
                      <a:pt x="196" y="12"/>
                      <a:pt x="196" y="12"/>
                      <a:pt x="196" y="12"/>
                    </a:cubicBezTo>
                    <a:cubicBezTo>
                      <a:pt x="196" y="12"/>
                      <a:pt x="176" y="12"/>
                      <a:pt x="175" y="12"/>
                    </a:cubicBezTo>
                    <a:cubicBezTo>
                      <a:pt x="174" y="12"/>
                      <a:pt x="173" y="5"/>
                      <a:pt x="173" y="5"/>
                    </a:cubicBezTo>
                    <a:cubicBezTo>
                      <a:pt x="164" y="8"/>
                      <a:pt x="164" y="8"/>
                      <a:pt x="164" y="8"/>
                    </a:cubicBezTo>
                    <a:cubicBezTo>
                      <a:pt x="164" y="8"/>
                      <a:pt x="159" y="1"/>
                      <a:pt x="158" y="0"/>
                    </a:cubicBezTo>
                    <a:cubicBezTo>
                      <a:pt x="157" y="0"/>
                      <a:pt x="148" y="10"/>
                      <a:pt x="148" y="10"/>
                    </a:cubicBezTo>
                    <a:cubicBezTo>
                      <a:pt x="139" y="8"/>
                      <a:pt x="139" y="8"/>
                      <a:pt x="139" y="8"/>
                    </a:cubicBezTo>
                    <a:cubicBezTo>
                      <a:pt x="139" y="8"/>
                      <a:pt x="130" y="15"/>
                      <a:pt x="124" y="19"/>
                    </a:cubicBezTo>
                    <a:cubicBezTo>
                      <a:pt x="123" y="33"/>
                      <a:pt x="123" y="33"/>
                      <a:pt x="123" y="33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93" y="67"/>
                      <a:pt x="93" y="67"/>
                      <a:pt x="93" y="67"/>
                    </a:cubicBezTo>
                    <a:cubicBezTo>
                      <a:pt x="93" y="67"/>
                      <a:pt x="75" y="81"/>
                      <a:pt x="74" y="82"/>
                    </a:cubicBezTo>
                    <a:cubicBezTo>
                      <a:pt x="73" y="83"/>
                      <a:pt x="68" y="103"/>
                      <a:pt x="68" y="103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48" y="126"/>
                      <a:pt x="47" y="127"/>
                    </a:cubicBezTo>
                    <a:cubicBezTo>
                      <a:pt x="46" y="129"/>
                      <a:pt x="47" y="134"/>
                      <a:pt x="47" y="139"/>
                    </a:cubicBezTo>
                    <a:cubicBezTo>
                      <a:pt x="47" y="144"/>
                      <a:pt x="0" y="170"/>
                      <a:pt x="0" y="170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14" y="168"/>
                      <a:pt x="14" y="168"/>
                      <a:pt x="14" y="168"/>
                    </a:cubicBezTo>
                    <a:cubicBezTo>
                      <a:pt x="14" y="168"/>
                      <a:pt x="19" y="175"/>
                      <a:pt x="20" y="175"/>
                    </a:cubicBezTo>
                    <a:cubicBezTo>
                      <a:pt x="21" y="175"/>
                      <a:pt x="31" y="170"/>
                      <a:pt x="31" y="170"/>
                    </a:cubicBezTo>
                    <a:cubicBezTo>
                      <a:pt x="31" y="170"/>
                      <a:pt x="53" y="179"/>
                      <a:pt x="53" y="178"/>
                    </a:cubicBezTo>
                    <a:cubicBezTo>
                      <a:pt x="54" y="177"/>
                      <a:pt x="59" y="165"/>
                      <a:pt x="59" y="165"/>
                    </a:cubicBezTo>
                    <a:cubicBezTo>
                      <a:pt x="84" y="177"/>
                      <a:pt x="84" y="177"/>
                      <a:pt x="84" y="177"/>
                    </a:cubicBezTo>
                    <a:cubicBezTo>
                      <a:pt x="84" y="177"/>
                      <a:pt x="101" y="173"/>
                      <a:pt x="102" y="173"/>
                    </a:cubicBezTo>
                    <a:cubicBezTo>
                      <a:pt x="102" y="174"/>
                      <a:pt x="140" y="194"/>
                      <a:pt x="140" y="194"/>
                    </a:cubicBezTo>
                    <a:cubicBezTo>
                      <a:pt x="152" y="191"/>
                      <a:pt x="152" y="191"/>
                      <a:pt x="152" y="191"/>
                    </a:cubicBezTo>
                    <a:cubicBezTo>
                      <a:pt x="192" y="194"/>
                      <a:pt x="192" y="194"/>
                      <a:pt x="192" y="194"/>
                    </a:cubicBezTo>
                    <a:cubicBezTo>
                      <a:pt x="192" y="194"/>
                      <a:pt x="199" y="198"/>
                      <a:pt x="206" y="210"/>
                    </a:cubicBezTo>
                    <a:cubicBezTo>
                      <a:pt x="214" y="222"/>
                      <a:pt x="211" y="249"/>
                      <a:pt x="211" y="249"/>
                    </a:cubicBezTo>
                    <a:cubicBezTo>
                      <a:pt x="233" y="275"/>
                      <a:pt x="233" y="275"/>
                      <a:pt x="233" y="275"/>
                    </a:cubicBezTo>
                    <a:cubicBezTo>
                      <a:pt x="226" y="297"/>
                      <a:pt x="226" y="297"/>
                      <a:pt x="226" y="297"/>
                    </a:cubicBezTo>
                    <a:cubicBezTo>
                      <a:pt x="274" y="299"/>
                      <a:pt x="274" y="299"/>
                      <a:pt x="274" y="299"/>
                    </a:cubicBezTo>
                    <a:cubicBezTo>
                      <a:pt x="271" y="321"/>
                      <a:pt x="271" y="321"/>
                      <a:pt x="271" y="321"/>
                    </a:cubicBezTo>
                    <a:cubicBezTo>
                      <a:pt x="292" y="317"/>
                      <a:pt x="292" y="317"/>
                      <a:pt x="292" y="317"/>
                    </a:cubicBezTo>
                    <a:cubicBezTo>
                      <a:pt x="308" y="332"/>
                      <a:pt x="308" y="332"/>
                      <a:pt x="308" y="332"/>
                    </a:cubicBezTo>
                    <a:cubicBezTo>
                      <a:pt x="312" y="328"/>
                      <a:pt x="312" y="328"/>
                      <a:pt x="312" y="328"/>
                    </a:cubicBezTo>
                    <a:cubicBezTo>
                      <a:pt x="312" y="328"/>
                      <a:pt x="320" y="310"/>
                      <a:pt x="327" y="305"/>
                    </a:cubicBezTo>
                    <a:cubicBezTo>
                      <a:pt x="335" y="301"/>
                      <a:pt x="346" y="294"/>
                      <a:pt x="360" y="285"/>
                    </a:cubicBezTo>
                    <a:cubicBezTo>
                      <a:pt x="375" y="276"/>
                      <a:pt x="368" y="274"/>
                      <a:pt x="375" y="269"/>
                    </a:cubicBezTo>
                    <a:cubicBezTo>
                      <a:pt x="382" y="264"/>
                      <a:pt x="380" y="265"/>
                      <a:pt x="387" y="264"/>
                    </a:cubicBezTo>
                    <a:cubicBezTo>
                      <a:pt x="394" y="262"/>
                      <a:pt x="401" y="254"/>
                      <a:pt x="401" y="254"/>
                    </a:cubicBezTo>
                    <a:cubicBezTo>
                      <a:pt x="412" y="256"/>
                      <a:pt x="412" y="256"/>
                      <a:pt x="412" y="256"/>
                    </a:cubicBezTo>
                    <a:cubicBezTo>
                      <a:pt x="426" y="241"/>
                      <a:pt x="426" y="241"/>
                      <a:pt x="426" y="241"/>
                    </a:cubicBezTo>
                    <a:cubicBezTo>
                      <a:pt x="451" y="242"/>
                      <a:pt x="451" y="242"/>
                      <a:pt x="451" y="242"/>
                    </a:cubicBezTo>
                    <a:cubicBezTo>
                      <a:pt x="466" y="253"/>
                      <a:pt x="466" y="253"/>
                      <a:pt x="466" y="253"/>
                    </a:cubicBezTo>
                    <a:cubicBezTo>
                      <a:pt x="477" y="245"/>
                      <a:pt x="477" y="245"/>
                      <a:pt x="477" y="245"/>
                    </a:cubicBezTo>
                    <a:cubicBezTo>
                      <a:pt x="463" y="230"/>
                      <a:pt x="463" y="230"/>
                      <a:pt x="463" y="230"/>
                    </a:cubicBezTo>
                    <a:cubicBezTo>
                      <a:pt x="473" y="229"/>
                      <a:pt x="473" y="229"/>
                      <a:pt x="473" y="229"/>
                    </a:cubicBezTo>
                    <a:cubicBezTo>
                      <a:pt x="496" y="212"/>
                      <a:pt x="496" y="212"/>
                      <a:pt x="496" y="212"/>
                    </a:cubicBezTo>
                    <a:cubicBezTo>
                      <a:pt x="498" y="213"/>
                      <a:pt x="498" y="213"/>
                      <a:pt x="498" y="213"/>
                    </a:cubicBezTo>
                    <a:cubicBezTo>
                      <a:pt x="498" y="207"/>
                      <a:pt x="498" y="196"/>
                      <a:pt x="498" y="195"/>
                    </a:cubicBezTo>
                    <a:cubicBezTo>
                      <a:pt x="498" y="194"/>
                      <a:pt x="504" y="189"/>
                      <a:pt x="512" y="18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45" name="Freeform 212">
                <a:extLst>
                  <a:ext uri="{FF2B5EF4-FFF2-40B4-BE49-F238E27FC236}">
                    <a16:creationId xmlns:a16="http://schemas.microsoft.com/office/drawing/2014/main" id="{A34D26C5-DD1B-467B-B7E8-83FD9CC81B6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965023" y="3791614"/>
                <a:ext cx="479196" cy="315867"/>
              </a:xfrm>
              <a:custGeom>
                <a:avLst/>
                <a:gdLst>
                  <a:gd name="T0" fmla="*/ 189 w 234"/>
                  <a:gd name="T1" fmla="*/ 26 h 155"/>
                  <a:gd name="T2" fmla="*/ 187 w 234"/>
                  <a:gd name="T3" fmla="*/ 5 h 155"/>
                  <a:gd name="T4" fmla="*/ 182 w 234"/>
                  <a:gd name="T5" fmla="*/ 0 h 155"/>
                  <a:gd name="T6" fmla="*/ 174 w 234"/>
                  <a:gd name="T7" fmla="*/ 10 h 155"/>
                  <a:gd name="T8" fmla="*/ 164 w 234"/>
                  <a:gd name="T9" fmla="*/ 10 h 155"/>
                  <a:gd name="T10" fmla="*/ 165 w 234"/>
                  <a:gd name="T11" fmla="*/ 20 h 155"/>
                  <a:gd name="T12" fmla="*/ 158 w 234"/>
                  <a:gd name="T13" fmla="*/ 30 h 155"/>
                  <a:gd name="T14" fmla="*/ 158 w 234"/>
                  <a:gd name="T15" fmla="*/ 44 h 155"/>
                  <a:gd name="T16" fmla="*/ 150 w 234"/>
                  <a:gd name="T17" fmla="*/ 50 h 155"/>
                  <a:gd name="T18" fmla="*/ 152 w 234"/>
                  <a:gd name="T19" fmla="*/ 56 h 155"/>
                  <a:gd name="T20" fmla="*/ 144 w 234"/>
                  <a:gd name="T21" fmla="*/ 60 h 155"/>
                  <a:gd name="T22" fmla="*/ 107 w 234"/>
                  <a:gd name="T23" fmla="*/ 81 h 155"/>
                  <a:gd name="T24" fmla="*/ 64 w 234"/>
                  <a:gd name="T25" fmla="*/ 77 h 155"/>
                  <a:gd name="T26" fmla="*/ 37 w 234"/>
                  <a:gd name="T27" fmla="*/ 91 h 155"/>
                  <a:gd name="T28" fmla="*/ 20 w 234"/>
                  <a:gd name="T29" fmla="*/ 86 h 155"/>
                  <a:gd name="T30" fmla="*/ 1 w 234"/>
                  <a:gd name="T31" fmla="*/ 101 h 155"/>
                  <a:gd name="T32" fmla="*/ 3 w 234"/>
                  <a:gd name="T33" fmla="*/ 100 h 155"/>
                  <a:gd name="T34" fmla="*/ 8 w 234"/>
                  <a:gd name="T35" fmla="*/ 104 h 155"/>
                  <a:gd name="T36" fmla="*/ 13 w 234"/>
                  <a:gd name="T37" fmla="*/ 112 h 155"/>
                  <a:gd name="T38" fmla="*/ 29 w 234"/>
                  <a:gd name="T39" fmla="*/ 109 h 155"/>
                  <a:gd name="T40" fmla="*/ 36 w 234"/>
                  <a:gd name="T41" fmla="*/ 114 h 155"/>
                  <a:gd name="T42" fmla="*/ 41 w 234"/>
                  <a:gd name="T43" fmla="*/ 118 h 155"/>
                  <a:gd name="T44" fmla="*/ 31 w 234"/>
                  <a:gd name="T45" fmla="*/ 124 h 155"/>
                  <a:gd name="T46" fmla="*/ 14 w 234"/>
                  <a:gd name="T47" fmla="*/ 126 h 155"/>
                  <a:gd name="T48" fmla="*/ 0 w 234"/>
                  <a:gd name="T49" fmla="*/ 135 h 155"/>
                  <a:gd name="T50" fmla="*/ 0 w 234"/>
                  <a:gd name="T51" fmla="*/ 153 h 155"/>
                  <a:gd name="T52" fmla="*/ 6 w 234"/>
                  <a:gd name="T53" fmla="*/ 155 h 155"/>
                  <a:gd name="T54" fmla="*/ 8 w 234"/>
                  <a:gd name="T55" fmla="*/ 137 h 155"/>
                  <a:gd name="T56" fmla="*/ 24 w 234"/>
                  <a:gd name="T57" fmla="*/ 138 h 155"/>
                  <a:gd name="T58" fmla="*/ 32 w 234"/>
                  <a:gd name="T59" fmla="*/ 130 h 155"/>
                  <a:gd name="T60" fmla="*/ 44 w 234"/>
                  <a:gd name="T61" fmla="*/ 139 h 155"/>
                  <a:gd name="T62" fmla="*/ 61 w 234"/>
                  <a:gd name="T63" fmla="*/ 132 h 155"/>
                  <a:gd name="T64" fmla="*/ 70 w 234"/>
                  <a:gd name="T65" fmla="*/ 137 h 155"/>
                  <a:gd name="T66" fmla="*/ 97 w 234"/>
                  <a:gd name="T67" fmla="*/ 137 h 155"/>
                  <a:gd name="T68" fmla="*/ 95 w 234"/>
                  <a:gd name="T69" fmla="*/ 126 h 155"/>
                  <a:gd name="T70" fmla="*/ 104 w 234"/>
                  <a:gd name="T71" fmla="*/ 119 h 155"/>
                  <a:gd name="T72" fmla="*/ 106 w 234"/>
                  <a:gd name="T73" fmla="*/ 132 h 155"/>
                  <a:gd name="T74" fmla="*/ 144 w 234"/>
                  <a:gd name="T75" fmla="*/ 129 h 155"/>
                  <a:gd name="T76" fmla="*/ 165 w 234"/>
                  <a:gd name="T77" fmla="*/ 133 h 155"/>
                  <a:gd name="T78" fmla="*/ 178 w 234"/>
                  <a:gd name="T79" fmla="*/ 122 h 155"/>
                  <a:gd name="T80" fmla="*/ 172 w 234"/>
                  <a:gd name="T81" fmla="*/ 109 h 155"/>
                  <a:gd name="T82" fmla="*/ 192 w 234"/>
                  <a:gd name="T83" fmla="*/ 89 h 155"/>
                  <a:gd name="T84" fmla="*/ 217 w 234"/>
                  <a:gd name="T85" fmla="*/ 83 h 155"/>
                  <a:gd name="T86" fmla="*/ 234 w 234"/>
                  <a:gd name="T87" fmla="*/ 72 h 155"/>
                  <a:gd name="T88" fmla="*/ 228 w 234"/>
                  <a:gd name="T89" fmla="*/ 44 h 155"/>
                  <a:gd name="T90" fmla="*/ 234 w 234"/>
                  <a:gd name="T91" fmla="*/ 29 h 155"/>
                  <a:gd name="T92" fmla="*/ 207 w 234"/>
                  <a:gd name="T93" fmla="*/ 29 h 155"/>
                  <a:gd name="T94" fmla="*/ 189 w 234"/>
                  <a:gd name="T95" fmla="*/ 2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4" h="155">
                    <a:moveTo>
                      <a:pt x="189" y="26"/>
                    </a:moveTo>
                    <a:cubicBezTo>
                      <a:pt x="189" y="26"/>
                      <a:pt x="187" y="9"/>
                      <a:pt x="187" y="5"/>
                    </a:cubicBezTo>
                    <a:cubicBezTo>
                      <a:pt x="187" y="0"/>
                      <a:pt x="182" y="0"/>
                      <a:pt x="182" y="0"/>
                    </a:cubicBezTo>
                    <a:cubicBezTo>
                      <a:pt x="174" y="10"/>
                      <a:pt x="174" y="10"/>
                      <a:pt x="174" y="10"/>
                    </a:cubicBezTo>
                    <a:cubicBezTo>
                      <a:pt x="164" y="10"/>
                      <a:pt x="164" y="10"/>
                      <a:pt x="164" y="10"/>
                    </a:cubicBezTo>
                    <a:cubicBezTo>
                      <a:pt x="165" y="20"/>
                      <a:pt x="165" y="20"/>
                      <a:pt x="165" y="20"/>
                    </a:cubicBezTo>
                    <a:cubicBezTo>
                      <a:pt x="165" y="20"/>
                      <a:pt x="158" y="28"/>
                      <a:pt x="158" y="30"/>
                    </a:cubicBezTo>
                    <a:cubicBezTo>
                      <a:pt x="158" y="31"/>
                      <a:pt x="158" y="44"/>
                      <a:pt x="158" y="44"/>
                    </a:cubicBezTo>
                    <a:cubicBezTo>
                      <a:pt x="150" y="50"/>
                      <a:pt x="150" y="50"/>
                      <a:pt x="150" y="50"/>
                    </a:cubicBezTo>
                    <a:cubicBezTo>
                      <a:pt x="152" y="56"/>
                      <a:pt x="152" y="56"/>
                      <a:pt x="152" y="56"/>
                    </a:cubicBezTo>
                    <a:cubicBezTo>
                      <a:pt x="152" y="56"/>
                      <a:pt x="152" y="59"/>
                      <a:pt x="144" y="60"/>
                    </a:cubicBezTo>
                    <a:cubicBezTo>
                      <a:pt x="136" y="61"/>
                      <a:pt x="107" y="81"/>
                      <a:pt x="107" y="81"/>
                    </a:cubicBezTo>
                    <a:cubicBezTo>
                      <a:pt x="107" y="81"/>
                      <a:pt x="65" y="77"/>
                      <a:pt x="64" y="77"/>
                    </a:cubicBezTo>
                    <a:cubicBezTo>
                      <a:pt x="62" y="77"/>
                      <a:pt x="38" y="90"/>
                      <a:pt x="37" y="91"/>
                    </a:cubicBezTo>
                    <a:cubicBezTo>
                      <a:pt x="36" y="91"/>
                      <a:pt x="20" y="86"/>
                      <a:pt x="20" y="86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3" y="100"/>
                      <a:pt x="6" y="97"/>
                      <a:pt x="8" y="104"/>
                    </a:cubicBezTo>
                    <a:cubicBezTo>
                      <a:pt x="10" y="111"/>
                      <a:pt x="5" y="112"/>
                      <a:pt x="13" y="112"/>
                    </a:cubicBezTo>
                    <a:cubicBezTo>
                      <a:pt x="21" y="112"/>
                      <a:pt x="29" y="109"/>
                      <a:pt x="29" y="109"/>
                    </a:cubicBezTo>
                    <a:cubicBezTo>
                      <a:pt x="36" y="114"/>
                      <a:pt x="36" y="114"/>
                      <a:pt x="36" y="114"/>
                    </a:cubicBezTo>
                    <a:cubicBezTo>
                      <a:pt x="41" y="118"/>
                      <a:pt x="41" y="118"/>
                      <a:pt x="41" y="118"/>
                    </a:cubicBezTo>
                    <a:cubicBezTo>
                      <a:pt x="41" y="118"/>
                      <a:pt x="34" y="124"/>
                      <a:pt x="31" y="124"/>
                    </a:cubicBezTo>
                    <a:cubicBezTo>
                      <a:pt x="28" y="124"/>
                      <a:pt x="23" y="124"/>
                      <a:pt x="14" y="126"/>
                    </a:cubicBezTo>
                    <a:cubicBezTo>
                      <a:pt x="6" y="129"/>
                      <a:pt x="0" y="134"/>
                      <a:pt x="0" y="135"/>
                    </a:cubicBezTo>
                    <a:cubicBezTo>
                      <a:pt x="0" y="136"/>
                      <a:pt x="0" y="147"/>
                      <a:pt x="0" y="153"/>
                    </a:cubicBezTo>
                    <a:cubicBezTo>
                      <a:pt x="6" y="155"/>
                      <a:pt x="6" y="155"/>
                      <a:pt x="6" y="155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24" y="138"/>
                      <a:pt x="24" y="138"/>
                      <a:pt x="24" y="138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2" y="130"/>
                      <a:pt x="44" y="139"/>
                      <a:pt x="44" y="139"/>
                    </a:cubicBezTo>
                    <a:cubicBezTo>
                      <a:pt x="45" y="140"/>
                      <a:pt x="50" y="132"/>
                      <a:pt x="61" y="132"/>
                    </a:cubicBezTo>
                    <a:cubicBezTo>
                      <a:pt x="72" y="132"/>
                      <a:pt x="70" y="137"/>
                      <a:pt x="70" y="137"/>
                    </a:cubicBezTo>
                    <a:cubicBezTo>
                      <a:pt x="97" y="137"/>
                      <a:pt x="97" y="137"/>
                      <a:pt x="97" y="137"/>
                    </a:cubicBezTo>
                    <a:cubicBezTo>
                      <a:pt x="95" y="126"/>
                      <a:pt x="95" y="126"/>
                      <a:pt x="95" y="126"/>
                    </a:cubicBezTo>
                    <a:cubicBezTo>
                      <a:pt x="104" y="119"/>
                      <a:pt x="104" y="119"/>
                      <a:pt x="104" y="119"/>
                    </a:cubicBezTo>
                    <a:cubicBezTo>
                      <a:pt x="106" y="132"/>
                      <a:pt x="106" y="132"/>
                      <a:pt x="106" y="132"/>
                    </a:cubicBezTo>
                    <a:cubicBezTo>
                      <a:pt x="106" y="132"/>
                      <a:pt x="131" y="130"/>
                      <a:pt x="144" y="129"/>
                    </a:cubicBezTo>
                    <a:cubicBezTo>
                      <a:pt x="157" y="129"/>
                      <a:pt x="165" y="133"/>
                      <a:pt x="165" y="133"/>
                    </a:cubicBezTo>
                    <a:cubicBezTo>
                      <a:pt x="178" y="122"/>
                      <a:pt x="178" y="122"/>
                      <a:pt x="178" y="122"/>
                    </a:cubicBezTo>
                    <a:cubicBezTo>
                      <a:pt x="172" y="109"/>
                      <a:pt x="172" y="109"/>
                      <a:pt x="172" y="109"/>
                    </a:cubicBezTo>
                    <a:cubicBezTo>
                      <a:pt x="172" y="109"/>
                      <a:pt x="190" y="89"/>
                      <a:pt x="192" y="89"/>
                    </a:cubicBezTo>
                    <a:cubicBezTo>
                      <a:pt x="194" y="89"/>
                      <a:pt x="207" y="87"/>
                      <a:pt x="217" y="83"/>
                    </a:cubicBezTo>
                    <a:cubicBezTo>
                      <a:pt x="228" y="79"/>
                      <a:pt x="234" y="72"/>
                      <a:pt x="234" y="72"/>
                    </a:cubicBezTo>
                    <a:cubicBezTo>
                      <a:pt x="228" y="44"/>
                      <a:pt x="228" y="44"/>
                      <a:pt x="228" y="44"/>
                    </a:cubicBezTo>
                    <a:cubicBezTo>
                      <a:pt x="234" y="29"/>
                      <a:pt x="234" y="29"/>
                      <a:pt x="234" y="29"/>
                    </a:cubicBezTo>
                    <a:cubicBezTo>
                      <a:pt x="207" y="29"/>
                      <a:pt x="207" y="29"/>
                      <a:pt x="207" y="29"/>
                    </a:cubicBezTo>
                    <a:lnTo>
                      <a:pt x="189" y="2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46" name="Freeform 213">
                <a:extLst>
                  <a:ext uri="{FF2B5EF4-FFF2-40B4-BE49-F238E27FC236}">
                    <a16:creationId xmlns:a16="http://schemas.microsoft.com/office/drawing/2014/main" id="{9E347CA2-5C64-46F8-A03D-9A4D5D80267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199411" y="2970727"/>
                <a:ext cx="1380671" cy="1085334"/>
              </a:xfrm>
              <a:custGeom>
                <a:avLst/>
                <a:gdLst>
                  <a:gd name="T0" fmla="*/ 561 w 675"/>
                  <a:gd name="T1" fmla="*/ 367 h 531"/>
                  <a:gd name="T2" fmla="*/ 593 w 675"/>
                  <a:gd name="T3" fmla="*/ 349 h 531"/>
                  <a:gd name="T4" fmla="*/ 611 w 675"/>
                  <a:gd name="T5" fmla="*/ 304 h 531"/>
                  <a:gd name="T6" fmla="*/ 605 w 675"/>
                  <a:gd name="T7" fmla="*/ 273 h 531"/>
                  <a:gd name="T8" fmla="*/ 607 w 675"/>
                  <a:gd name="T9" fmla="*/ 241 h 531"/>
                  <a:gd name="T10" fmla="*/ 629 w 675"/>
                  <a:gd name="T11" fmla="*/ 236 h 531"/>
                  <a:gd name="T12" fmla="*/ 657 w 675"/>
                  <a:gd name="T13" fmla="*/ 224 h 531"/>
                  <a:gd name="T14" fmla="*/ 653 w 675"/>
                  <a:gd name="T15" fmla="*/ 170 h 531"/>
                  <a:gd name="T16" fmla="*/ 657 w 675"/>
                  <a:gd name="T17" fmla="*/ 149 h 531"/>
                  <a:gd name="T18" fmla="*/ 603 w 675"/>
                  <a:gd name="T19" fmla="*/ 98 h 531"/>
                  <a:gd name="T20" fmla="*/ 552 w 675"/>
                  <a:gd name="T21" fmla="*/ 59 h 531"/>
                  <a:gd name="T22" fmla="*/ 476 w 675"/>
                  <a:gd name="T23" fmla="*/ 34 h 531"/>
                  <a:gd name="T24" fmla="*/ 434 w 675"/>
                  <a:gd name="T25" fmla="*/ 12 h 531"/>
                  <a:gd name="T26" fmla="*/ 326 w 675"/>
                  <a:gd name="T27" fmla="*/ 52 h 531"/>
                  <a:gd name="T28" fmla="*/ 309 w 675"/>
                  <a:gd name="T29" fmla="*/ 55 h 531"/>
                  <a:gd name="T30" fmla="*/ 289 w 675"/>
                  <a:gd name="T31" fmla="*/ 49 h 531"/>
                  <a:gd name="T32" fmla="*/ 249 w 675"/>
                  <a:gd name="T33" fmla="*/ 54 h 531"/>
                  <a:gd name="T34" fmla="*/ 258 w 675"/>
                  <a:gd name="T35" fmla="*/ 108 h 531"/>
                  <a:gd name="T36" fmla="*/ 227 w 675"/>
                  <a:gd name="T37" fmla="*/ 130 h 531"/>
                  <a:gd name="T38" fmla="*/ 233 w 675"/>
                  <a:gd name="T39" fmla="*/ 175 h 531"/>
                  <a:gd name="T40" fmla="*/ 217 w 675"/>
                  <a:gd name="T41" fmla="*/ 226 h 531"/>
                  <a:gd name="T42" fmla="*/ 166 w 675"/>
                  <a:gd name="T43" fmla="*/ 252 h 531"/>
                  <a:gd name="T44" fmla="*/ 138 w 675"/>
                  <a:gd name="T45" fmla="*/ 258 h 531"/>
                  <a:gd name="T46" fmla="*/ 91 w 675"/>
                  <a:gd name="T47" fmla="*/ 263 h 531"/>
                  <a:gd name="T48" fmla="*/ 30 w 675"/>
                  <a:gd name="T49" fmla="*/ 306 h 531"/>
                  <a:gd name="T50" fmla="*/ 1 w 675"/>
                  <a:gd name="T51" fmla="*/ 336 h 531"/>
                  <a:gd name="T52" fmla="*/ 24 w 675"/>
                  <a:gd name="T53" fmla="*/ 351 h 531"/>
                  <a:gd name="T54" fmla="*/ 49 w 675"/>
                  <a:gd name="T55" fmla="*/ 346 h 531"/>
                  <a:gd name="T56" fmla="*/ 79 w 675"/>
                  <a:gd name="T57" fmla="*/ 349 h 531"/>
                  <a:gd name="T58" fmla="*/ 102 w 675"/>
                  <a:gd name="T59" fmla="*/ 364 h 531"/>
                  <a:gd name="T60" fmla="*/ 125 w 675"/>
                  <a:gd name="T61" fmla="*/ 370 h 531"/>
                  <a:gd name="T62" fmla="*/ 137 w 675"/>
                  <a:gd name="T63" fmla="*/ 361 h 531"/>
                  <a:gd name="T64" fmla="*/ 169 w 675"/>
                  <a:gd name="T65" fmla="*/ 358 h 531"/>
                  <a:gd name="T66" fmla="*/ 190 w 675"/>
                  <a:gd name="T67" fmla="*/ 361 h 531"/>
                  <a:gd name="T68" fmla="*/ 212 w 675"/>
                  <a:gd name="T69" fmla="*/ 355 h 531"/>
                  <a:gd name="T70" fmla="*/ 223 w 675"/>
                  <a:gd name="T71" fmla="*/ 380 h 531"/>
                  <a:gd name="T72" fmla="*/ 234 w 675"/>
                  <a:gd name="T73" fmla="*/ 420 h 531"/>
                  <a:gd name="T74" fmla="*/ 260 w 675"/>
                  <a:gd name="T75" fmla="*/ 438 h 531"/>
                  <a:gd name="T76" fmla="*/ 267 w 675"/>
                  <a:gd name="T77" fmla="*/ 473 h 531"/>
                  <a:gd name="T78" fmla="*/ 260 w 675"/>
                  <a:gd name="T79" fmla="*/ 493 h 531"/>
                  <a:gd name="T80" fmla="*/ 276 w 675"/>
                  <a:gd name="T81" fmla="*/ 519 h 531"/>
                  <a:gd name="T82" fmla="*/ 305 w 675"/>
                  <a:gd name="T83" fmla="*/ 525 h 531"/>
                  <a:gd name="T84" fmla="*/ 329 w 675"/>
                  <a:gd name="T85" fmla="*/ 514 h 531"/>
                  <a:gd name="T86" fmla="*/ 360 w 675"/>
                  <a:gd name="T87" fmla="*/ 503 h 531"/>
                  <a:gd name="T88" fmla="*/ 411 w 675"/>
                  <a:gd name="T89" fmla="*/ 492 h 531"/>
                  <a:gd name="T90" fmla="*/ 518 w 675"/>
                  <a:gd name="T91" fmla="*/ 461 h 531"/>
                  <a:gd name="T92" fmla="*/ 532 w 675"/>
                  <a:gd name="T93" fmla="*/ 445 h 531"/>
                  <a:gd name="T94" fmla="*/ 538 w 675"/>
                  <a:gd name="T95" fmla="*/ 411 h 531"/>
                  <a:gd name="T96" fmla="*/ 555 w 675"/>
                  <a:gd name="T97" fmla="*/ 39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75" h="531">
                    <a:moveTo>
                      <a:pt x="560" y="385"/>
                    </a:moveTo>
                    <a:cubicBezTo>
                      <a:pt x="553" y="377"/>
                      <a:pt x="553" y="377"/>
                      <a:pt x="553" y="377"/>
                    </a:cubicBezTo>
                    <a:cubicBezTo>
                      <a:pt x="561" y="367"/>
                      <a:pt x="561" y="367"/>
                      <a:pt x="561" y="367"/>
                    </a:cubicBezTo>
                    <a:cubicBezTo>
                      <a:pt x="586" y="366"/>
                      <a:pt x="586" y="366"/>
                      <a:pt x="586" y="366"/>
                    </a:cubicBezTo>
                    <a:cubicBezTo>
                      <a:pt x="587" y="353"/>
                      <a:pt x="587" y="353"/>
                      <a:pt x="587" y="353"/>
                    </a:cubicBezTo>
                    <a:cubicBezTo>
                      <a:pt x="593" y="349"/>
                      <a:pt x="593" y="349"/>
                      <a:pt x="593" y="349"/>
                    </a:cubicBezTo>
                    <a:cubicBezTo>
                      <a:pt x="597" y="334"/>
                      <a:pt x="597" y="334"/>
                      <a:pt x="597" y="334"/>
                    </a:cubicBezTo>
                    <a:cubicBezTo>
                      <a:pt x="597" y="334"/>
                      <a:pt x="612" y="328"/>
                      <a:pt x="612" y="322"/>
                    </a:cubicBezTo>
                    <a:cubicBezTo>
                      <a:pt x="612" y="316"/>
                      <a:pt x="620" y="309"/>
                      <a:pt x="611" y="304"/>
                    </a:cubicBezTo>
                    <a:cubicBezTo>
                      <a:pt x="602" y="299"/>
                      <a:pt x="591" y="285"/>
                      <a:pt x="591" y="285"/>
                    </a:cubicBezTo>
                    <a:cubicBezTo>
                      <a:pt x="612" y="283"/>
                      <a:pt x="612" y="283"/>
                      <a:pt x="612" y="283"/>
                    </a:cubicBezTo>
                    <a:cubicBezTo>
                      <a:pt x="612" y="283"/>
                      <a:pt x="605" y="275"/>
                      <a:pt x="605" y="273"/>
                    </a:cubicBezTo>
                    <a:cubicBezTo>
                      <a:pt x="605" y="272"/>
                      <a:pt x="608" y="265"/>
                      <a:pt x="608" y="265"/>
                    </a:cubicBezTo>
                    <a:cubicBezTo>
                      <a:pt x="598" y="258"/>
                      <a:pt x="598" y="258"/>
                      <a:pt x="598" y="258"/>
                    </a:cubicBezTo>
                    <a:cubicBezTo>
                      <a:pt x="598" y="258"/>
                      <a:pt x="599" y="241"/>
                      <a:pt x="607" y="241"/>
                    </a:cubicBezTo>
                    <a:cubicBezTo>
                      <a:pt x="615" y="241"/>
                      <a:pt x="617" y="241"/>
                      <a:pt x="617" y="241"/>
                    </a:cubicBezTo>
                    <a:cubicBezTo>
                      <a:pt x="617" y="241"/>
                      <a:pt x="616" y="236"/>
                      <a:pt x="617" y="236"/>
                    </a:cubicBezTo>
                    <a:cubicBezTo>
                      <a:pt x="619" y="236"/>
                      <a:pt x="629" y="236"/>
                      <a:pt x="629" y="236"/>
                    </a:cubicBezTo>
                    <a:cubicBezTo>
                      <a:pt x="629" y="230"/>
                      <a:pt x="629" y="230"/>
                      <a:pt x="629" y="230"/>
                    </a:cubicBezTo>
                    <a:cubicBezTo>
                      <a:pt x="654" y="229"/>
                      <a:pt x="654" y="229"/>
                      <a:pt x="654" y="229"/>
                    </a:cubicBezTo>
                    <a:cubicBezTo>
                      <a:pt x="657" y="224"/>
                      <a:pt x="657" y="224"/>
                      <a:pt x="657" y="224"/>
                    </a:cubicBezTo>
                    <a:cubicBezTo>
                      <a:pt x="629" y="197"/>
                      <a:pt x="629" y="197"/>
                      <a:pt x="629" y="197"/>
                    </a:cubicBezTo>
                    <a:cubicBezTo>
                      <a:pt x="635" y="171"/>
                      <a:pt x="635" y="171"/>
                      <a:pt x="635" y="171"/>
                    </a:cubicBezTo>
                    <a:cubicBezTo>
                      <a:pt x="653" y="170"/>
                      <a:pt x="653" y="170"/>
                      <a:pt x="653" y="170"/>
                    </a:cubicBezTo>
                    <a:cubicBezTo>
                      <a:pt x="645" y="160"/>
                      <a:pt x="645" y="160"/>
                      <a:pt x="645" y="160"/>
                    </a:cubicBezTo>
                    <a:cubicBezTo>
                      <a:pt x="650" y="149"/>
                      <a:pt x="650" y="149"/>
                      <a:pt x="650" y="149"/>
                    </a:cubicBezTo>
                    <a:cubicBezTo>
                      <a:pt x="657" y="149"/>
                      <a:pt x="657" y="149"/>
                      <a:pt x="657" y="149"/>
                    </a:cubicBezTo>
                    <a:cubicBezTo>
                      <a:pt x="657" y="149"/>
                      <a:pt x="670" y="132"/>
                      <a:pt x="672" y="123"/>
                    </a:cubicBezTo>
                    <a:cubicBezTo>
                      <a:pt x="675" y="114"/>
                      <a:pt x="622" y="94"/>
                      <a:pt x="614" y="92"/>
                    </a:cubicBezTo>
                    <a:cubicBezTo>
                      <a:pt x="606" y="89"/>
                      <a:pt x="603" y="98"/>
                      <a:pt x="603" y="98"/>
                    </a:cubicBezTo>
                    <a:cubicBezTo>
                      <a:pt x="586" y="98"/>
                      <a:pt x="586" y="98"/>
                      <a:pt x="586" y="98"/>
                    </a:cubicBezTo>
                    <a:cubicBezTo>
                      <a:pt x="586" y="85"/>
                      <a:pt x="586" y="85"/>
                      <a:pt x="586" y="85"/>
                    </a:cubicBezTo>
                    <a:cubicBezTo>
                      <a:pt x="552" y="59"/>
                      <a:pt x="552" y="59"/>
                      <a:pt x="552" y="59"/>
                    </a:cubicBezTo>
                    <a:cubicBezTo>
                      <a:pt x="552" y="59"/>
                      <a:pt x="548" y="65"/>
                      <a:pt x="547" y="66"/>
                    </a:cubicBezTo>
                    <a:cubicBezTo>
                      <a:pt x="546" y="68"/>
                      <a:pt x="521" y="62"/>
                      <a:pt x="521" y="62"/>
                    </a:cubicBezTo>
                    <a:cubicBezTo>
                      <a:pt x="521" y="62"/>
                      <a:pt x="487" y="36"/>
                      <a:pt x="476" y="34"/>
                    </a:cubicBezTo>
                    <a:cubicBezTo>
                      <a:pt x="465" y="32"/>
                      <a:pt x="457" y="41"/>
                      <a:pt x="457" y="41"/>
                    </a:cubicBezTo>
                    <a:cubicBezTo>
                      <a:pt x="429" y="28"/>
                      <a:pt x="429" y="28"/>
                      <a:pt x="429" y="28"/>
                    </a:cubicBezTo>
                    <a:cubicBezTo>
                      <a:pt x="429" y="28"/>
                      <a:pt x="434" y="25"/>
                      <a:pt x="434" y="12"/>
                    </a:cubicBezTo>
                    <a:cubicBezTo>
                      <a:pt x="433" y="0"/>
                      <a:pt x="393" y="13"/>
                      <a:pt x="393" y="13"/>
                    </a:cubicBezTo>
                    <a:cubicBezTo>
                      <a:pt x="393" y="13"/>
                      <a:pt x="369" y="28"/>
                      <a:pt x="364" y="34"/>
                    </a:cubicBezTo>
                    <a:cubicBezTo>
                      <a:pt x="358" y="40"/>
                      <a:pt x="332" y="51"/>
                      <a:pt x="326" y="52"/>
                    </a:cubicBezTo>
                    <a:cubicBezTo>
                      <a:pt x="320" y="52"/>
                      <a:pt x="300" y="71"/>
                      <a:pt x="300" y="71"/>
                    </a:cubicBezTo>
                    <a:cubicBezTo>
                      <a:pt x="300" y="71"/>
                      <a:pt x="297" y="64"/>
                      <a:pt x="297" y="63"/>
                    </a:cubicBezTo>
                    <a:cubicBezTo>
                      <a:pt x="297" y="62"/>
                      <a:pt x="309" y="55"/>
                      <a:pt x="309" y="55"/>
                    </a:cubicBezTo>
                    <a:cubicBezTo>
                      <a:pt x="301" y="49"/>
                      <a:pt x="301" y="49"/>
                      <a:pt x="301" y="49"/>
                    </a:cubicBezTo>
                    <a:cubicBezTo>
                      <a:pt x="301" y="46"/>
                      <a:pt x="301" y="46"/>
                      <a:pt x="301" y="46"/>
                    </a:cubicBezTo>
                    <a:cubicBezTo>
                      <a:pt x="289" y="49"/>
                      <a:pt x="289" y="49"/>
                      <a:pt x="289" y="49"/>
                    </a:cubicBezTo>
                    <a:cubicBezTo>
                      <a:pt x="289" y="49"/>
                      <a:pt x="287" y="44"/>
                      <a:pt x="274" y="38"/>
                    </a:cubicBezTo>
                    <a:cubicBezTo>
                      <a:pt x="261" y="32"/>
                      <a:pt x="272" y="59"/>
                      <a:pt x="272" y="60"/>
                    </a:cubicBezTo>
                    <a:cubicBezTo>
                      <a:pt x="272" y="62"/>
                      <a:pt x="252" y="52"/>
                      <a:pt x="249" y="54"/>
                    </a:cubicBezTo>
                    <a:cubicBezTo>
                      <a:pt x="245" y="57"/>
                      <a:pt x="254" y="78"/>
                      <a:pt x="254" y="78"/>
                    </a:cubicBezTo>
                    <a:cubicBezTo>
                      <a:pt x="244" y="84"/>
                      <a:pt x="244" y="84"/>
                      <a:pt x="244" y="84"/>
                    </a:cubicBezTo>
                    <a:cubicBezTo>
                      <a:pt x="258" y="108"/>
                      <a:pt x="258" y="108"/>
                      <a:pt x="258" y="108"/>
                    </a:cubicBezTo>
                    <a:cubicBezTo>
                      <a:pt x="237" y="109"/>
                      <a:pt x="237" y="109"/>
                      <a:pt x="237" y="109"/>
                    </a:cubicBezTo>
                    <a:cubicBezTo>
                      <a:pt x="225" y="116"/>
                      <a:pt x="225" y="116"/>
                      <a:pt x="225" y="116"/>
                    </a:cubicBezTo>
                    <a:cubicBezTo>
                      <a:pt x="225" y="116"/>
                      <a:pt x="227" y="130"/>
                      <a:pt x="227" y="130"/>
                    </a:cubicBezTo>
                    <a:cubicBezTo>
                      <a:pt x="227" y="131"/>
                      <a:pt x="221" y="134"/>
                      <a:pt x="218" y="139"/>
                    </a:cubicBezTo>
                    <a:cubicBezTo>
                      <a:pt x="214" y="145"/>
                      <a:pt x="229" y="157"/>
                      <a:pt x="231" y="158"/>
                    </a:cubicBezTo>
                    <a:cubicBezTo>
                      <a:pt x="232" y="159"/>
                      <a:pt x="235" y="170"/>
                      <a:pt x="233" y="175"/>
                    </a:cubicBezTo>
                    <a:cubicBezTo>
                      <a:pt x="231" y="179"/>
                      <a:pt x="213" y="199"/>
                      <a:pt x="212" y="201"/>
                    </a:cubicBezTo>
                    <a:cubicBezTo>
                      <a:pt x="211" y="203"/>
                      <a:pt x="220" y="206"/>
                      <a:pt x="228" y="211"/>
                    </a:cubicBezTo>
                    <a:cubicBezTo>
                      <a:pt x="236" y="216"/>
                      <a:pt x="217" y="226"/>
                      <a:pt x="217" y="226"/>
                    </a:cubicBezTo>
                    <a:cubicBezTo>
                      <a:pt x="227" y="236"/>
                      <a:pt x="227" y="236"/>
                      <a:pt x="227" y="236"/>
                    </a:cubicBezTo>
                    <a:cubicBezTo>
                      <a:pt x="227" y="236"/>
                      <a:pt x="189" y="263"/>
                      <a:pt x="188" y="264"/>
                    </a:cubicBezTo>
                    <a:cubicBezTo>
                      <a:pt x="188" y="265"/>
                      <a:pt x="166" y="252"/>
                      <a:pt x="166" y="252"/>
                    </a:cubicBezTo>
                    <a:cubicBezTo>
                      <a:pt x="154" y="258"/>
                      <a:pt x="154" y="258"/>
                      <a:pt x="154" y="258"/>
                    </a:cubicBezTo>
                    <a:cubicBezTo>
                      <a:pt x="146" y="252"/>
                      <a:pt x="146" y="252"/>
                      <a:pt x="146" y="252"/>
                    </a:cubicBezTo>
                    <a:cubicBezTo>
                      <a:pt x="138" y="258"/>
                      <a:pt x="138" y="258"/>
                      <a:pt x="138" y="258"/>
                    </a:cubicBezTo>
                    <a:cubicBezTo>
                      <a:pt x="119" y="255"/>
                      <a:pt x="119" y="255"/>
                      <a:pt x="119" y="255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1" y="263"/>
                      <a:pt x="91" y="263"/>
                      <a:pt x="91" y="263"/>
                    </a:cubicBezTo>
                    <a:cubicBezTo>
                      <a:pt x="91" y="263"/>
                      <a:pt x="78" y="271"/>
                      <a:pt x="76" y="273"/>
                    </a:cubicBezTo>
                    <a:cubicBezTo>
                      <a:pt x="74" y="274"/>
                      <a:pt x="68" y="274"/>
                      <a:pt x="44" y="277"/>
                    </a:cubicBezTo>
                    <a:cubicBezTo>
                      <a:pt x="19" y="281"/>
                      <a:pt x="30" y="306"/>
                      <a:pt x="30" y="306"/>
                    </a:cubicBezTo>
                    <a:cubicBezTo>
                      <a:pt x="30" y="306"/>
                      <a:pt x="20" y="306"/>
                      <a:pt x="17" y="306"/>
                    </a:cubicBezTo>
                    <a:cubicBezTo>
                      <a:pt x="14" y="306"/>
                      <a:pt x="9" y="330"/>
                      <a:pt x="9" y="331"/>
                    </a:cubicBezTo>
                    <a:cubicBezTo>
                      <a:pt x="9" y="332"/>
                      <a:pt x="1" y="336"/>
                      <a:pt x="1" y="336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6" y="356"/>
                      <a:pt x="15" y="349"/>
                      <a:pt x="15" y="349"/>
                    </a:cubicBezTo>
                    <a:cubicBezTo>
                      <a:pt x="24" y="351"/>
                      <a:pt x="24" y="351"/>
                      <a:pt x="24" y="351"/>
                    </a:cubicBezTo>
                    <a:cubicBezTo>
                      <a:pt x="24" y="351"/>
                      <a:pt x="33" y="341"/>
                      <a:pt x="34" y="341"/>
                    </a:cubicBezTo>
                    <a:cubicBezTo>
                      <a:pt x="35" y="342"/>
                      <a:pt x="40" y="349"/>
                      <a:pt x="40" y="349"/>
                    </a:cubicBezTo>
                    <a:cubicBezTo>
                      <a:pt x="49" y="346"/>
                      <a:pt x="49" y="346"/>
                      <a:pt x="49" y="346"/>
                    </a:cubicBezTo>
                    <a:cubicBezTo>
                      <a:pt x="49" y="346"/>
                      <a:pt x="50" y="353"/>
                      <a:pt x="51" y="353"/>
                    </a:cubicBezTo>
                    <a:cubicBezTo>
                      <a:pt x="52" y="353"/>
                      <a:pt x="72" y="353"/>
                      <a:pt x="72" y="353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93" y="350"/>
                      <a:pt x="93" y="350"/>
                      <a:pt x="93" y="350"/>
                    </a:cubicBezTo>
                    <a:cubicBezTo>
                      <a:pt x="93" y="350"/>
                      <a:pt x="96" y="355"/>
                      <a:pt x="97" y="355"/>
                    </a:cubicBezTo>
                    <a:cubicBezTo>
                      <a:pt x="98" y="355"/>
                      <a:pt x="102" y="364"/>
                      <a:pt x="102" y="364"/>
                    </a:cubicBezTo>
                    <a:cubicBezTo>
                      <a:pt x="102" y="364"/>
                      <a:pt x="105" y="374"/>
                      <a:pt x="112" y="374"/>
                    </a:cubicBezTo>
                    <a:cubicBezTo>
                      <a:pt x="118" y="374"/>
                      <a:pt x="120" y="364"/>
                      <a:pt x="120" y="364"/>
                    </a:cubicBezTo>
                    <a:cubicBezTo>
                      <a:pt x="120" y="364"/>
                      <a:pt x="125" y="365"/>
                      <a:pt x="125" y="370"/>
                    </a:cubicBezTo>
                    <a:cubicBezTo>
                      <a:pt x="125" y="375"/>
                      <a:pt x="123" y="383"/>
                      <a:pt x="127" y="383"/>
                    </a:cubicBezTo>
                    <a:cubicBezTo>
                      <a:pt x="132" y="383"/>
                      <a:pt x="132" y="367"/>
                      <a:pt x="132" y="367"/>
                    </a:cubicBezTo>
                    <a:cubicBezTo>
                      <a:pt x="137" y="361"/>
                      <a:pt x="137" y="361"/>
                      <a:pt x="137" y="361"/>
                    </a:cubicBezTo>
                    <a:cubicBezTo>
                      <a:pt x="137" y="361"/>
                      <a:pt x="143" y="369"/>
                      <a:pt x="146" y="366"/>
                    </a:cubicBezTo>
                    <a:cubicBezTo>
                      <a:pt x="149" y="362"/>
                      <a:pt x="169" y="363"/>
                      <a:pt x="169" y="363"/>
                    </a:cubicBezTo>
                    <a:cubicBezTo>
                      <a:pt x="169" y="358"/>
                      <a:pt x="169" y="358"/>
                      <a:pt x="169" y="358"/>
                    </a:cubicBezTo>
                    <a:cubicBezTo>
                      <a:pt x="169" y="358"/>
                      <a:pt x="176" y="364"/>
                      <a:pt x="180" y="363"/>
                    </a:cubicBezTo>
                    <a:cubicBezTo>
                      <a:pt x="183" y="363"/>
                      <a:pt x="183" y="359"/>
                      <a:pt x="183" y="359"/>
                    </a:cubicBezTo>
                    <a:cubicBezTo>
                      <a:pt x="190" y="361"/>
                      <a:pt x="190" y="361"/>
                      <a:pt x="190" y="361"/>
                    </a:cubicBezTo>
                    <a:cubicBezTo>
                      <a:pt x="190" y="361"/>
                      <a:pt x="191" y="353"/>
                      <a:pt x="197" y="353"/>
                    </a:cubicBezTo>
                    <a:cubicBezTo>
                      <a:pt x="204" y="354"/>
                      <a:pt x="206" y="359"/>
                      <a:pt x="206" y="359"/>
                    </a:cubicBezTo>
                    <a:cubicBezTo>
                      <a:pt x="212" y="355"/>
                      <a:pt x="212" y="355"/>
                      <a:pt x="212" y="355"/>
                    </a:cubicBezTo>
                    <a:cubicBezTo>
                      <a:pt x="212" y="355"/>
                      <a:pt x="215" y="359"/>
                      <a:pt x="219" y="361"/>
                    </a:cubicBezTo>
                    <a:cubicBezTo>
                      <a:pt x="222" y="362"/>
                      <a:pt x="229" y="368"/>
                      <a:pt x="229" y="368"/>
                    </a:cubicBezTo>
                    <a:cubicBezTo>
                      <a:pt x="223" y="380"/>
                      <a:pt x="223" y="380"/>
                      <a:pt x="223" y="380"/>
                    </a:cubicBezTo>
                    <a:cubicBezTo>
                      <a:pt x="223" y="380"/>
                      <a:pt x="238" y="394"/>
                      <a:pt x="237" y="396"/>
                    </a:cubicBezTo>
                    <a:cubicBezTo>
                      <a:pt x="236" y="397"/>
                      <a:pt x="227" y="399"/>
                      <a:pt x="228" y="407"/>
                    </a:cubicBezTo>
                    <a:cubicBezTo>
                      <a:pt x="229" y="414"/>
                      <a:pt x="233" y="413"/>
                      <a:pt x="234" y="420"/>
                    </a:cubicBezTo>
                    <a:cubicBezTo>
                      <a:pt x="234" y="427"/>
                      <a:pt x="239" y="427"/>
                      <a:pt x="241" y="431"/>
                    </a:cubicBezTo>
                    <a:cubicBezTo>
                      <a:pt x="243" y="435"/>
                      <a:pt x="243" y="443"/>
                      <a:pt x="243" y="443"/>
                    </a:cubicBezTo>
                    <a:cubicBezTo>
                      <a:pt x="243" y="443"/>
                      <a:pt x="247" y="435"/>
                      <a:pt x="260" y="438"/>
                    </a:cubicBezTo>
                    <a:cubicBezTo>
                      <a:pt x="273" y="440"/>
                      <a:pt x="273" y="452"/>
                      <a:pt x="271" y="454"/>
                    </a:cubicBezTo>
                    <a:cubicBezTo>
                      <a:pt x="269" y="456"/>
                      <a:pt x="262" y="468"/>
                      <a:pt x="262" y="468"/>
                    </a:cubicBezTo>
                    <a:cubicBezTo>
                      <a:pt x="267" y="473"/>
                      <a:pt x="267" y="473"/>
                      <a:pt x="267" y="473"/>
                    </a:cubicBezTo>
                    <a:cubicBezTo>
                      <a:pt x="259" y="477"/>
                      <a:pt x="259" y="477"/>
                      <a:pt x="259" y="477"/>
                    </a:cubicBezTo>
                    <a:cubicBezTo>
                      <a:pt x="268" y="482"/>
                      <a:pt x="268" y="482"/>
                      <a:pt x="268" y="482"/>
                    </a:cubicBezTo>
                    <a:cubicBezTo>
                      <a:pt x="268" y="482"/>
                      <a:pt x="264" y="493"/>
                      <a:pt x="260" y="493"/>
                    </a:cubicBezTo>
                    <a:cubicBezTo>
                      <a:pt x="256" y="493"/>
                      <a:pt x="258" y="500"/>
                      <a:pt x="264" y="502"/>
                    </a:cubicBezTo>
                    <a:cubicBezTo>
                      <a:pt x="269" y="503"/>
                      <a:pt x="276" y="507"/>
                      <a:pt x="276" y="507"/>
                    </a:cubicBezTo>
                    <a:cubicBezTo>
                      <a:pt x="276" y="519"/>
                      <a:pt x="276" y="519"/>
                      <a:pt x="276" y="519"/>
                    </a:cubicBezTo>
                    <a:cubicBezTo>
                      <a:pt x="286" y="530"/>
                      <a:pt x="286" y="530"/>
                      <a:pt x="286" y="530"/>
                    </a:cubicBezTo>
                    <a:cubicBezTo>
                      <a:pt x="300" y="531"/>
                      <a:pt x="300" y="531"/>
                      <a:pt x="300" y="531"/>
                    </a:cubicBezTo>
                    <a:cubicBezTo>
                      <a:pt x="305" y="525"/>
                      <a:pt x="305" y="525"/>
                      <a:pt x="305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22" y="511"/>
                      <a:pt x="322" y="511"/>
                      <a:pt x="322" y="511"/>
                    </a:cubicBezTo>
                    <a:cubicBezTo>
                      <a:pt x="329" y="514"/>
                      <a:pt x="329" y="514"/>
                      <a:pt x="329" y="514"/>
                    </a:cubicBezTo>
                    <a:cubicBezTo>
                      <a:pt x="331" y="510"/>
                      <a:pt x="331" y="510"/>
                      <a:pt x="331" y="510"/>
                    </a:cubicBezTo>
                    <a:cubicBezTo>
                      <a:pt x="331" y="510"/>
                      <a:pt x="340" y="516"/>
                      <a:pt x="347" y="514"/>
                    </a:cubicBezTo>
                    <a:cubicBezTo>
                      <a:pt x="353" y="511"/>
                      <a:pt x="360" y="503"/>
                      <a:pt x="360" y="503"/>
                    </a:cubicBezTo>
                    <a:cubicBezTo>
                      <a:pt x="375" y="502"/>
                      <a:pt x="375" y="502"/>
                      <a:pt x="375" y="502"/>
                    </a:cubicBezTo>
                    <a:cubicBezTo>
                      <a:pt x="394" y="487"/>
                      <a:pt x="394" y="487"/>
                      <a:pt x="394" y="487"/>
                    </a:cubicBezTo>
                    <a:cubicBezTo>
                      <a:pt x="394" y="487"/>
                      <a:pt x="410" y="492"/>
                      <a:pt x="411" y="492"/>
                    </a:cubicBezTo>
                    <a:cubicBezTo>
                      <a:pt x="412" y="491"/>
                      <a:pt x="436" y="478"/>
                      <a:pt x="438" y="478"/>
                    </a:cubicBezTo>
                    <a:cubicBezTo>
                      <a:pt x="439" y="478"/>
                      <a:pt x="481" y="482"/>
                      <a:pt x="481" y="482"/>
                    </a:cubicBezTo>
                    <a:cubicBezTo>
                      <a:pt x="481" y="482"/>
                      <a:pt x="510" y="462"/>
                      <a:pt x="518" y="461"/>
                    </a:cubicBezTo>
                    <a:cubicBezTo>
                      <a:pt x="526" y="460"/>
                      <a:pt x="526" y="457"/>
                      <a:pt x="526" y="457"/>
                    </a:cubicBezTo>
                    <a:cubicBezTo>
                      <a:pt x="524" y="451"/>
                      <a:pt x="524" y="451"/>
                      <a:pt x="524" y="451"/>
                    </a:cubicBezTo>
                    <a:cubicBezTo>
                      <a:pt x="532" y="445"/>
                      <a:pt x="532" y="445"/>
                      <a:pt x="532" y="445"/>
                    </a:cubicBezTo>
                    <a:cubicBezTo>
                      <a:pt x="532" y="445"/>
                      <a:pt x="532" y="432"/>
                      <a:pt x="532" y="431"/>
                    </a:cubicBezTo>
                    <a:cubicBezTo>
                      <a:pt x="532" y="429"/>
                      <a:pt x="539" y="421"/>
                      <a:pt x="539" y="421"/>
                    </a:cubicBezTo>
                    <a:cubicBezTo>
                      <a:pt x="538" y="411"/>
                      <a:pt x="538" y="411"/>
                      <a:pt x="538" y="411"/>
                    </a:cubicBezTo>
                    <a:cubicBezTo>
                      <a:pt x="548" y="411"/>
                      <a:pt x="548" y="411"/>
                      <a:pt x="548" y="411"/>
                    </a:cubicBezTo>
                    <a:cubicBezTo>
                      <a:pt x="556" y="401"/>
                      <a:pt x="556" y="401"/>
                      <a:pt x="556" y="401"/>
                    </a:cubicBezTo>
                    <a:cubicBezTo>
                      <a:pt x="556" y="397"/>
                      <a:pt x="555" y="393"/>
                      <a:pt x="555" y="393"/>
                    </a:cubicBezTo>
                    <a:lnTo>
                      <a:pt x="560" y="38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63" name="Freeform 214">
                <a:extLst>
                  <a:ext uri="{FF2B5EF4-FFF2-40B4-BE49-F238E27FC236}">
                    <a16:creationId xmlns:a16="http://schemas.microsoft.com/office/drawing/2014/main" id="{48B21F49-6184-4992-BF7A-3B435A86E1EE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330386" y="3439018"/>
                <a:ext cx="264384" cy="411362"/>
              </a:xfrm>
              <a:custGeom>
                <a:avLst/>
                <a:gdLst>
                  <a:gd name="T0" fmla="*/ 8 w 129"/>
                  <a:gd name="T1" fmla="*/ 177 h 201"/>
                  <a:gd name="T2" fmla="*/ 10 w 129"/>
                  <a:gd name="T3" fmla="*/ 198 h 201"/>
                  <a:gd name="T4" fmla="*/ 28 w 129"/>
                  <a:gd name="T5" fmla="*/ 201 h 201"/>
                  <a:gd name="T6" fmla="*/ 55 w 129"/>
                  <a:gd name="T7" fmla="*/ 201 h 201"/>
                  <a:gd name="T8" fmla="*/ 65 w 129"/>
                  <a:gd name="T9" fmla="*/ 177 h 201"/>
                  <a:gd name="T10" fmla="*/ 77 w 129"/>
                  <a:gd name="T11" fmla="*/ 178 h 201"/>
                  <a:gd name="T12" fmla="*/ 78 w 129"/>
                  <a:gd name="T13" fmla="*/ 165 h 201"/>
                  <a:gd name="T14" fmla="*/ 87 w 129"/>
                  <a:gd name="T15" fmla="*/ 165 h 201"/>
                  <a:gd name="T16" fmla="*/ 102 w 129"/>
                  <a:gd name="T17" fmla="*/ 140 h 201"/>
                  <a:gd name="T18" fmla="*/ 102 w 129"/>
                  <a:gd name="T19" fmla="*/ 124 h 201"/>
                  <a:gd name="T20" fmla="*/ 115 w 129"/>
                  <a:gd name="T21" fmla="*/ 107 h 201"/>
                  <a:gd name="T22" fmla="*/ 123 w 129"/>
                  <a:gd name="T23" fmla="*/ 109 h 201"/>
                  <a:gd name="T24" fmla="*/ 129 w 129"/>
                  <a:gd name="T25" fmla="*/ 92 h 201"/>
                  <a:gd name="T26" fmla="*/ 129 w 129"/>
                  <a:gd name="T27" fmla="*/ 22 h 201"/>
                  <a:gd name="T28" fmla="*/ 99 w 129"/>
                  <a:gd name="T29" fmla="*/ 4 h 201"/>
                  <a:gd name="T30" fmla="*/ 101 w 129"/>
                  <a:gd name="T31" fmla="*/ 0 h 201"/>
                  <a:gd name="T32" fmla="*/ 76 w 129"/>
                  <a:gd name="T33" fmla="*/ 1 h 201"/>
                  <a:gd name="T34" fmla="*/ 76 w 129"/>
                  <a:gd name="T35" fmla="*/ 7 h 201"/>
                  <a:gd name="T36" fmla="*/ 64 w 129"/>
                  <a:gd name="T37" fmla="*/ 7 h 201"/>
                  <a:gd name="T38" fmla="*/ 64 w 129"/>
                  <a:gd name="T39" fmla="*/ 12 h 201"/>
                  <a:gd name="T40" fmla="*/ 54 w 129"/>
                  <a:gd name="T41" fmla="*/ 12 h 201"/>
                  <a:gd name="T42" fmla="*/ 45 w 129"/>
                  <a:gd name="T43" fmla="*/ 29 h 201"/>
                  <a:gd name="T44" fmla="*/ 55 w 129"/>
                  <a:gd name="T45" fmla="*/ 36 h 201"/>
                  <a:gd name="T46" fmla="*/ 52 w 129"/>
                  <a:gd name="T47" fmla="*/ 44 h 201"/>
                  <a:gd name="T48" fmla="*/ 59 w 129"/>
                  <a:gd name="T49" fmla="*/ 54 h 201"/>
                  <a:gd name="T50" fmla="*/ 38 w 129"/>
                  <a:gd name="T51" fmla="*/ 56 h 201"/>
                  <a:gd name="T52" fmla="*/ 58 w 129"/>
                  <a:gd name="T53" fmla="*/ 75 h 201"/>
                  <a:gd name="T54" fmla="*/ 59 w 129"/>
                  <a:gd name="T55" fmla="*/ 93 h 201"/>
                  <a:gd name="T56" fmla="*/ 44 w 129"/>
                  <a:gd name="T57" fmla="*/ 105 h 201"/>
                  <a:gd name="T58" fmla="*/ 40 w 129"/>
                  <a:gd name="T59" fmla="*/ 120 h 201"/>
                  <a:gd name="T60" fmla="*/ 34 w 129"/>
                  <a:gd name="T61" fmla="*/ 124 h 201"/>
                  <a:gd name="T62" fmla="*/ 33 w 129"/>
                  <a:gd name="T63" fmla="*/ 137 h 201"/>
                  <a:gd name="T64" fmla="*/ 8 w 129"/>
                  <a:gd name="T65" fmla="*/ 138 h 201"/>
                  <a:gd name="T66" fmla="*/ 0 w 129"/>
                  <a:gd name="T67" fmla="*/ 148 h 201"/>
                  <a:gd name="T68" fmla="*/ 7 w 129"/>
                  <a:gd name="T69" fmla="*/ 156 h 201"/>
                  <a:gd name="T70" fmla="*/ 2 w 129"/>
                  <a:gd name="T71" fmla="*/ 164 h 201"/>
                  <a:gd name="T72" fmla="*/ 3 w 129"/>
                  <a:gd name="T73" fmla="*/ 172 h 201"/>
                  <a:gd name="T74" fmla="*/ 3 w 129"/>
                  <a:gd name="T75" fmla="*/ 172 h 201"/>
                  <a:gd name="T76" fmla="*/ 8 w 129"/>
                  <a:gd name="T77" fmla="*/ 177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201">
                    <a:moveTo>
                      <a:pt x="8" y="177"/>
                    </a:moveTo>
                    <a:cubicBezTo>
                      <a:pt x="8" y="181"/>
                      <a:pt x="10" y="198"/>
                      <a:pt x="10" y="198"/>
                    </a:cubicBezTo>
                    <a:cubicBezTo>
                      <a:pt x="28" y="201"/>
                      <a:pt x="28" y="201"/>
                      <a:pt x="28" y="201"/>
                    </a:cubicBezTo>
                    <a:cubicBezTo>
                      <a:pt x="55" y="201"/>
                      <a:pt x="55" y="201"/>
                      <a:pt x="55" y="201"/>
                    </a:cubicBezTo>
                    <a:cubicBezTo>
                      <a:pt x="65" y="177"/>
                      <a:pt x="65" y="177"/>
                      <a:pt x="65" y="177"/>
                    </a:cubicBezTo>
                    <a:cubicBezTo>
                      <a:pt x="77" y="178"/>
                      <a:pt x="77" y="178"/>
                      <a:pt x="77" y="178"/>
                    </a:cubicBezTo>
                    <a:cubicBezTo>
                      <a:pt x="78" y="165"/>
                      <a:pt x="78" y="165"/>
                      <a:pt x="78" y="165"/>
                    </a:cubicBezTo>
                    <a:cubicBezTo>
                      <a:pt x="87" y="165"/>
                      <a:pt x="87" y="165"/>
                      <a:pt x="87" y="165"/>
                    </a:cubicBezTo>
                    <a:cubicBezTo>
                      <a:pt x="102" y="140"/>
                      <a:pt x="102" y="140"/>
                      <a:pt x="102" y="140"/>
                    </a:cubicBezTo>
                    <a:cubicBezTo>
                      <a:pt x="102" y="140"/>
                      <a:pt x="102" y="126"/>
                      <a:pt x="102" y="124"/>
                    </a:cubicBezTo>
                    <a:cubicBezTo>
                      <a:pt x="102" y="121"/>
                      <a:pt x="107" y="114"/>
                      <a:pt x="115" y="107"/>
                    </a:cubicBezTo>
                    <a:cubicBezTo>
                      <a:pt x="123" y="101"/>
                      <a:pt x="123" y="109"/>
                      <a:pt x="123" y="109"/>
                    </a:cubicBezTo>
                    <a:cubicBezTo>
                      <a:pt x="129" y="92"/>
                      <a:pt x="129" y="92"/>
                      <a:pt x="129" y="92"/>
                    </a:cubicBezTo>
                    <a:cubicBezTo>
                      <a:pt x="129" y="22"/>
                      <a:pt x="129" y="22"/>
                      <a:pt x="129" y="22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66" y="7"/>
                      <a:pt x="64" y="7"/>
                    </a:cubicBezTo>
                    <a:cubicBezTo>
                      <a:pt x="63" y="7"/>
                      <a:pt x="64" y="12"/>
                      <a:pt x="64" y="12"/>
                    </a:cubicBezTo>
                    <a:cubicBezTo>
                      <a:pt x="64" y="12"/>
                      <a:pt x="62" y="12"/>
                      <a:pt x="54" y="12"/>
                    </a:cubicBezTo>
                    <a:cubicBezTo>
                      <a:pt x="46" y="12"/>
                      <a:pt x="45" y="29"/>
                      <a:pt x="45" y="29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2" y="43"/>
                      <a:pt x="52" y="44"/>
                    </a:cubicBezTo>
                    <a:cubicBezTo>
                      <a:pt x="52" y="46"/>
                      <a:pt x="59" y="54"/>
                      <a:pt x="59" y="54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49" y="70"/>
                      <a:pt x="58" y="75"/>
                    </a:cubicBezTo>
                    <a:cubicBezTo>
                      <a:pt x="67" y="80"/>
                      <a:pt x="59" y="87"/>
                      <a:pt x="59" y="93"/>
                    </a:cubicBezTo>
                    <a:cubicBezTo>
                      <a:pt x="59" y="99"/>
                      <a:pt x="44" y="105"/>
                      <a:pt x="44" y="105"/>
                    </a:cubicBezTo>
                    <a:cubicBezTo>
                      <a:pt x="40" y="120"/>
                      <a:pt x="40" y="120"/>
                      <a:pt x="40" y="120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8" y="138"/>
                      <a:pt x="8" y="138"/>
                      <a:pt x="8" y="138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7" y="156"/>
                      <a:pt x="7" y="156"/>
                      <a:pt x="7" y="156"/>
                    </a:cubicBezTo>
                    <a:cubicBezTo>
                      <a:pt x="2" y="164"/>
                      <a:pt x="2" y="164"/>
                      <a:pt x="2" y="164"/>
                    </a:cubicBezTo>
                    <a:cubicBezTo>
                      <a:pt x="2" y="164"/>
                      <a:pt x="3" y="168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3" y="172"/>
                      <a:pt x="8" y="172"/>
                      <a:pt x="8" y="17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64" name="Freeform 215">
                <a:extLst>
                  <a:ext uri="{FF2B5EF4-FFF2-40B4-BE49-F238E27FC236}">
                    <a16:creationId xmlns:a16="http://schemas.microsoft.com/office/drawing/2014/main" id="{954D725F-7020-4872-839B-CCE98C8A55C3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814471" y="1560344"/>
                <a:ext cx="703188" cy="1021059"/>
              </a:xfrm>
              <a:custGeom>
                <a:avLst/>
                <a:gdLst>
                  <a:gd name="T0" fmla="*/ 46 w 343"/>
                  <a:gd name="T1" fmla="*/ 488 h 499"/>
                  <a:gd name="T2" fmla="*/ 88 w 343"/>
                  <a:gd name="T3" fmla="*/ 478 h 499"/>
                  <a:gd name="T4" fmla="*/ 102 w 343"/>
                  <a:gd name="T5" fmla="*/ 474 h 499"/>
                  <a:gd name="T6" fmla="*/ 124 w 343"/>
                  <a:gd name="T7" fmla="*/ 465 h 499"/>
                  <a:gd name="T8" fmla="*/ 142 w 343"/>
                  <a:gd name="T9" fmla="*/ 435 h 499"/>
                  <a:gd name="T10" fmla="*/ 154 w 343"/>
                  <a:gd name="T11" fmla="*/ 395 h 499"/>
                  <a:gd name="T12" fmla="*/ 183 w 343"/>
                  <a:gd name="T13" fmla="*/ 404 h 499"/>
                  <a:gd name="T14" fmla="*/ 231 w 343"/>
                  <a:gd name="T15" fmla="*/ 396 h 499"/>
                  <a:gd name="T16" fmla="*/ 283 w 343"/>
                  <a:gd name="T17" fmla="*/ 384 h 499"/>
                  <a:gd name="T18" fmla="*/ 321 w 343"/>
                  <a:gd name="T19" fmla="*/ 318 h 499"/>
                  <a:gd name="T20" fmla="*/ 322 w 343"/>
                  <a:gd name="T21" fmla="*/ 288 h 499"/>
                  <a:gd name="T22" fmla="*/ 336 w 343"/>
                  <a:gd name="T23" fmla="*/ 268 h 499"/>
                  <a:gd name="T24" fmla="*/ 336 w 343"/>
                  <a:gd name="T25" fmla="*/ 254 h 499"/>
                  <a:gd name="T26" fmla="*/ 333 w 343"/>
                  <a:gd name="T27" fmla="*/ 242 h 499"/>
                  <a:gd name="T28" fmla="*/ 310 w 343"/>
                  <a:gd name="T29" fmla="*/ 203 h 499"/>
                  <a:gd name="T30" fmla="*/ 289 w 343"/>
                  <a:gd name="T31" fmla="*/ 135 h 499"/>
                  <a:gd name="T32" fmla="*/ 288 w 343"/>
                  <a:gd name="T33" fmla="*/ 113 h 499"/>
                  <a:gd name="T34" fmla="*/ 295 w 343"/>
                  <a:gd name="T35" fmla="*/ 79 h 499"/>
                  <a:gd name="T36" fmla="*/ 285 w 343"/>
                  <a:gd name="T37" fmla="*/ 67 h 499"/>
                  <a:gd name="T38" fmla="*/ 284 w 343"/>
                  <a:gd name="T39" fmla="*/ 57 h 499"/>
                  <a:gd name="T40" fmla="*/ 280 w 343"/>
                  <a:gd name="T41" fmla="*/ 43 h 499"/>
                  <a:gd name="T42" fmla="*/ 289 w 343"/>
                  <a:gd name="T43" fmla="*/ 23 h 499"/>
                  <a:gd name="T44" fmla="*/ 265 w 343"/>
                  <a:gd name="T45" fmla="*/ 12 h 499"/>
                  <a:gd name="T46" fmla="*/ 252 w 343"/>
                  <a:gd name="T47" fmla="*/ 0 h 499"/>
                  <a:gd name="T48" fmla="*/ 250 w 343"/>
                  <a:gd name="T49" fmla="*/ 30 h 499"/>
                  <a:gd name="T50" fmla="*/ 235 w 343"/>
                  <a:gd name="T51" fmla="*/ 45 h 499"/>
                  <a:gd name="T52" fmla="*/ 202 w 343"/>
                  <a:gd name="T53" fmla="*/ 74 h 499"/>
                  <a:gd name="T54" fmla="*/ 194 w 343"/>
                  <a:gd name="T55" fmla="*/ 107 h 499"/>
                  <a:gd name="T56" fmla="*/ 191 w 343"/>
                  <a:gd name="T57" fmla="*/ 142 h 499"/>
                  <a:gd name="T58" fmla="*/ 186 w 343"/>
                  <a:gd name="T59" fmla="*/ 164 h 499"/>
                  <a:gd name="T60" fmla="*/ 177 w 343"/>
                  <a:gd name="T61" fmla="*/ 179 h 499"/>
                  <a:gd name="T62" fmla="*/ 176 w 343"/>
                  <a:gd name="T63" fmla="*/ 196 h 499"/>
                  <a:gd name="T64" fmla="*/ 194 w 343"/>
                  <a:gd name="T65" fmla="*/ 217 h 499"/>
                  <a:gd name="T66" fmla="*/ 166 w 343"/>
                  <a:gd name="T67" fmla="*/ 246 h 499"/>
                  <a:gd name="T68" fmla="*/ 146 w 343"/>
                  <a:gd name="T69" fmla="*/ 243 h 499"/>
                  <a:gd name="T70" fmla="*/ 110 w 343"/>
                  <a:gd name="T71" fmla="*/ 262 h 499"/>
                  <a:gd name="T72" fmla="*/ 81 w 343"/>
                  <a:gd name="T73" fmla="*/ 284 h 499"/>
                  <a:gd name="T74" fmla="*/ 65 w 343"/>
                  <a:gd name="T75" fmla="*/ 291 h 499"/>
                  <a:gd name="T76" fmla="*/ 35 w 343"/>
                  <a:gd name="T77" fmla="*/ 304 h 499"/>
                  <a:gd name="T78" fmla="*/ 16 w 343"/>
                  <a:gd name="T79" fmla="*/ 343 h 499"/>
                  <a:gd name="T80" fmla="*/ 3 w 343"/>
                  <a:gd name="T81" fmla="*/ 373 h 499"/>
                  <a:gd name="T82" fmla="*/ 9 w 343"/>
                  <a:gd name="T83" fmla="*/ 403 h 499"/>
                  <a:gd name="T84" fmla="*/ 11 w 343"/>
                  <a:gd name="T85" fmla="*/ 411 h 499"/>
                  <a:gd name="T86" fmla="*/ 0 w 343"/>
                  <a:gd name="T87" fmla="*/ 454 h 499"/>
                  <a:gd name="T88" fmla="*/ 8 w 343"/>
                  <a:gd name="T89" fmla="*/ 459 h 499"/>
                  <a:gd name="T90" fmla="*/ 23 w 343"/>
                  <a:gd name="T91" fmla="*/ 453 h 499"/>
                  <a:gd name="T92" fmla="*/ 37 w 343"/>
                  <a:gd name="T93" fmla="*/ 464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43" h="499">
                    <a:moveTo>
                      <a:pt x="37" y="464"/>
                    </a:moveTo>
                    <a:cubicBezTo>
                      <a:pt x="37" y="471"/>
                      <a:pt x="36" y="487"/>
                      <a:pt x="46" y="488"/>
                    </a:cubicBezTo>
                    <a:cubicBezTo>
                      <a:pt x="56" y="489"/>
                      <a:pt x="56" y="499"/>
                      <a:pt x="69" y="496"/>
                    </a:cubicBezTo>
                    <a:cubicBezTo>
                      <a:pt x="82" y="493"/>
                      <a:pt x="88" y="478"/>
                      <a:pt x="88" y="478"/>
                    </a:cubicBezTo>
                    <a:cubicBezTo>
                      <a:pt x="100" y="481"/>
                      <a:pt x="100" y="481"/>
                      <a:pt x="100" y="481"/>
                    </a:cubicBezTo>
                    <a:cubicBezTo>
                      <a:pt x="102" y="474"/>
                      <a:pt x="102" y="474"/>
                      <a:pt x="102" y="474"/>
                    </a:cubicBezTo>
                    <a:cubicBezTo>
                      <a:pt x="102" y="474"/>
                      <a:pt x="114" y="481"/>
                      <a:pt x="115" y="479"/>
                    </a:cubicBezTo>
                    <a:cubicBezTo>
                      <a:pt x="115" y="478"/>
                      <a:pt x="124" y="465"/>
                      <a:pt x="124" y="465"/>
                    </a:cubicBezTo>
                    <a:cubicBezTo>
                      <a:pt x="124" y="465"/>
                      <a:pt x="135" y="465"/>
                      <a:pt x="135" y="463"/>
                    </a:cubicBezTo>
                    <a:cubicBezTo>
                      <a:pt x="135" y="461"/>
                      <a:pt x="144" y="443"/>
                      <a:pt x="142" y="435"/>
                    </a:cubicBezTo>
                    <a:cubicBezTo>
                      <a:pt x="140" y="427"/>
                      <a:pt x="129" y="422"/>
                      <a:pt x="133" y="416"/>
                    </a:cubicBezTo>
                    <a:cubicBezTo>
                      <a:pt x="137" y="410"/>
                      <a:pt x="154" y="395"/>
                      <a:pt x="154" y="395"/>
                    </a:cubicBezTo>
                    <a:cubicBezTo>
                      <a:pt x="173" y="407"/>
                      <a:pt x="173" y="407"/>
                      <a:pt x="173" y="407"/>
                    </a:cubicBezTo>
                    <a:cubicBezTo>
                      <a:pt x="183" y="404"/>
                      <a:pt x="183" y="404"/>
                      <a:pt x="183" y="404"/>
                    </a:cubicBezTo>
                    <a:cubicBezTo>
                      <a:pt x="183" y="404"/>
                      <a:pt x="185" y="415"/>
                      <a:pt x="194" y="414"/>
                    </a:cubicBezTo>
                    <a:cubicBezTo>
                      <a:pt x="203" y="413"/>
                      <a:pt x="231" y="396"/>
                      <a:pt x="231" y="396"/>
                    </a:cubicBezTo>
                    <a:cubicBezTo>
                      <a:pt x="256" y="394"/>
                      <a:pt x="256" y="394"/>
                      <a:pt x="256" y="394"/>
                    </a:cubicBezTo>
                    <a:cubicBezTo>
                      <a:pt x="256" y="394"/>
                      <a:pt x="276" y="389"/>
                      <a:pt x="283" y="384"/>
                    </a:cubicBezTo>
                    <a:cubicBezTo>
                      <a:pt x="291" y="379"/>
                      <a:pt x="313" y="365"/>
                      <a:pt x="313" y="365"/>
                    </a:cubicBezTo>
                    <a:cubicBezTo>
                      <a:pt x="313" y="365"/>
                      <a:pt x="321" y="328"/>
                      <a:pt x="321" y="318"/>
                    </a:cubicBezTo>
                    <a:cubicBezTo>
                      <a:pt x="321" y="308"/>
                      <a:pt x="327" y="302"/>
                      <a:pt x="326" y="298"/>
                    </a:cubicBezTo>
                    <a:cubicBezTo>
                      <a:pt x="324" y="294"/>
                      <a:pt x="322" y="289"/>
                      <a:pt x="322" y="288"/>
                    </a:cubicBezTo>
                    <a:cubicBezTo>
                      <a:pt x="322" y="288"/>
                      <a:pt x="335" y="281"/>
                      <a:pt x="335" y="281"/>
                    </a:cubicBezTo>
                    <a:cubicBezTo>
                      <a:pt x="335" y="281"/>
                      <a:pt x="329" y="272"/>
                      <a:pt x="336" y="268"/>
                    </a:cubicBezTo>
                    <a:cubicBezTo>
                      <a:pt x="342" y="264"/>
                      <a:pt x="339" y="258"/>
                      <a:pt x="339" y="258"/>
                    </a:cubicBezTo>
                    <a:cubicBezTo>
                      <a:pt x="336" y="254"/>
                      <a:pt x="336" y="254"/>
                      <a:pt x="336" y="254"/>
                    </a:cubicBezTo>
                    <a:cubicBezTo>
                      <a:pt x="336" y="254"/>
                      <a:pt x="343" y="251"/>
                      <a:pt x="340" y="249"/>
                    </a:cubicBezTo>
                    <a:cubicBezTo>
                      <a:pt x="337" y="246"/>
                      <a:pt x="333" y="242"/>
                      <a:pt x="333" y="242"/>
                    </a:cubicBezTo>
                    <a:cubicBezTo>
                      <a:pt x="322" y="243"/>
                      <a:pt x="322" y="243"/>
                      <a:pt x="322" y="243"/>
                    </a:cubicBezTo>
                    <a:cubicBezTo>
                      <a:pt x="310" y="203"/>
                      <a:pt x="310" y="203"/>
                      <a:pt x="310" y="203"/>
                    </a:cubicBezTo>
                    <a:cubicBezTo>
                      <a:pt x="309" y="151"/>
                      <a:pt x="309" y="151"/>
                      <a:pt x="309" y="151"/>
                    </a:cubicBezTo>
                    <a:cubicBezTo>
                      <a:pt x="289" y="135"/>
                      <a:pt x="289" y="135"/>
                      <a:pt x="289" y="135"/>
                    </a:cubicBezTo>
                    <a:cubicBezTo>
                      <a:pt x="293" y="123"/>
                      <a:pt x="293" y="123"/>
                      <a:pt x="293" y="123"/>
                    </a:cubicBezTo>
                    <a:cubicBezTo>
                      <a:pt x="293" y="123"/>
                      <a:pt x="288" y="114"/>
                      <a:pt x="288" y="113"/>
                    </a:cubicBezTo>
                    <a:cubicBezTo>
                      <a:pt x="288" y="112"/>
                      <a:pt x="297" y="98"/>
                      <a:pt x="297" y="98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88" y="78"/>
                      <a:pt x="288" y="78"/>
                      <a:pt x="288" y="78"/>
                    </a:cubicBezTo>
                    <a:cubicBezTo>
                      <a:pt x="285" y="67"/>
                      <a:pt x="285" y="67"/>
                      <a:pt x="285" y="67"/>
                    </a:cubicBezTo>
                    <a:cubicBezTo>
                      <a:pt x="290" y="61"/>
                      <a:pt x="290" y="61"/>
                      <a:pt x="290" y="61"/>
                    </a:cubicBezTo>
                    <a:cubicBezTo>
                      <a:pt x="284" y="57"/>
                      <a:pt x="284" y="57"/>
                      <a:pt x="284" y="57"/>
                    </a:cubicBezTo>
                    <a:cubicBezTo>
                      <a:pt x="284" y="44"/>
                      <a:pt x="284" y="44"/>
                      <a:pt x="284" y="44"/>
                    </a:cubicBezTo>
                    <a:cubicBezTo>
                      <a:pt x="280" y="43"/>
                      <a:pt x="280" y="43"/>
                      <a:pt x="280" y="43"/>
                    </a:cubicBezTo>
                    <a:cubicBezTo>
                      <a:pt x="281" y="29"/>
                      <a:pt x="281" y="29"/>
                      <a:pt x="281" y="29"/>
                    </a:cubicBezTo>
                    <a:cubicBezTo>
                      <a:pt x="289" y="23"/>
                      <a:pt x="289" y="23"/>
                      <a:pt x="289" y="23"/>
                    </a:cubicBezTo>
                    <a:cubicBezTo>
                      <a:pt x="287" y="12"/>
                      <a:pt x="287" y="12"/>
                      <a:pt x="287" y="12"/>
                    </a:cubicBezTo>
                    <a:cubicBezTo>
                      <a:pt x="275" y="12"/>
                      <a:pt x="265" y="12"/>
                      <a:pt x="265" y="12"/>
                    </a:cubicBezTo>
                    <a:cubicBezTo>
                      <a:pt x="255" y="2"/>
                      <a:pt x="255" y="2"/>
                      <a:pt x="255" y="2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56" y="17"/>
                      <a:pt x="256" y="17"/>
                      <a:pt x="256" y="17"/>
                    </a:cubicBezTo>
                    <a:cubicBezTo>
                      <a:pt x="250" y="30"/>
                      <a:pt x="250" y="30"/>
                      <a:pt x="250" y="30"/>
                    </a:cubicBezTo>
                    <a:cubicBezTo>
                      <a:pt x="239" y="31"/>
                      <a:pt x="239" y="31"/>
                      <a:pt x="239" y="31"/>
                    </a:cubicBezTo>
                    <a:cubicBezTo>
                      <a:pt x="239" y="31"/>
                      <a:pt x="238" y="39"/>
                      <a:pt x="235" y="45"/>
                    </a:cubicBezTo>
                    <a:cubicBezTo>
                      <a:pt x="232" y="50"/>
                      <a:pt x="215" y="47"/>
                      <a:pt x="211" y="49"/>
                    </a:cubicBezTo>
                    <a:cubicBezTo>
                      <a:pt x="206" y="51"/>
                      <a:pt x="203" y="72"/>
                      <a:pt x="202" y="74"/>
                    </a:cubicBezTo>
                    <a:cubicBezTo>
                      <a:pt x="202" y="76"/>
                      <a:pt x="184" y="90"/>
                      <a:pt x="185" y="94"/>
                    </a:cubicBezTo>
                    <a:cubicBezTo>
                      <a:pt x="185" y="98"/>
                      <a:pt x="194" y="107"/>
                      <a:pt x="194" y="107"/>
                    </a:cubicBezTo>
                    <a:cubicBezTo>
                      <a:pt x="194" y="107"/>
                      <a:pt x="187" y="116"/>
                      <a:pt x="187" y="123"/>
                    </a:cubicBezTo>
                    <a:cubicBezTo>
                      <a:pt x="186" y="131"/>
                      <a:pt x="191" y="142"/>
                      <a:pt x="191" y="142"/>
                    </a:cubicBezTo>
                    <a:cubicBezTo>
                      <a:pt x="194" y="160"/>
                      <a:pt x="194" y="160"/>
                      <a:pt x="194" y="16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86" y="171"/>
                      <a:pt x="186" y="171"/>
                      <a:pt x="186" y="171"/>
                    </a:cubicBezTo>
                    <a:cubicBezTo>
                      <a:pt x="186" y="171"/>
                      <a:pt x="181" y="175"/>
                      <a:pt x="177" y="179"/>
                    </a:cubicBezTo>
                    <a:cubicBezTo>
                      <a:pt x="173" y="183"/>
                      <a:pt x="182" y="191"/>
                      <a:pt x="182" y="191"/>
                    </a:cubicBezTo>
                    <a:cubicBezTo>
                      <a:pt x="176" y="196"/>
                      <a:pt x="176" y="196"/>
                      <a:pt x="176" y="196"/>
                    </a:cubicBezTo>
                    <a:cubicBezTo>
                      <a:pt x="181" y="206"/>
                      <a:pt x="181" y="206"/>
                      <a:pt x="181" y="206"/>
                    </a:cubicBezTo>
                    <a:cubicBezTo>
                      <a:pt x="194" y="217"/>
                      <a:pt x="194" y="217"/>
                      <a:pt x="194" y="217"/>
                    </a:cubicBezTo>
                    <a:cubicBezTo>
                      <a:pt x="194" y="217"/>
                      <a:pt x="186" y="241"/>
                      <a:pt x="185" y="244"/>
                    </a:cubicBezTo>
                    <a:cubicBezTo>
                      <a:pt x="184" y="248"/>
                      <a:pt x="170" y="246"/>
                      <a:pt x="166" y="246"/>
                    </a:cubicBezTo>
                    <a:cubicBezTo>
                      <a:pt x="162" y="246"/>
                      <a:pt x="154" y="250"/>
                      <a:pt x="154" y="250"/>
                    </a:cubicBezTo>
                    <a:cubicBezTo>
                      <a:pt x="154" y="250"/>
                      <a:pt x="149" y="246"/>
                      <a:pt x="146" y="243"/>
                    </a:cubicBezTo>
                    <a:cubicBezTo>
                      <a:pt x="143" y="241"/>
                      <a:pt x="123" y="244"/>
                      <a:pt x="123" y="244"/>
                    </a:cubicBezTo>
                    <a:cubicBezTo>
                      <a:pt x="123" y="244"/>
                      <a:pt x="118" y="251"/>
                      <a:pt x="110" y="262"/>
                    </a:cubicBezTo>
                    <a:cubicBezTo>
                      <a:pt x="102" y="274"/>
                      <a:pt x="89" y="271"/>
                      <a:pt x="88" y="273"/>
                    </a:cubicBezTo>
                    <a:cubicBezTo>
                      <a:pt x="87" y="275"/>
                      <a:pt x="81" y="284"/>
                      <a:pt x="81" y="284"/>
                    </a:cubicBezTo>
                    <a:cubicBezTo>
                      <a:pt x="70" y="284"/>
                      <a:pt x="70" y="284"/>
                      <a:pt x="70" y="284"/>
                    </a:cubicBezTo>
                    <a:cubicBezTo>
                      <a:pt x="65" y="291"/>
                      <a:pt x="65" y="291"/>
                      <a:pt x="65" y="291"/>
                    </a:cubicBezTo>
                    <a:cubicBezTo>
                      <a:pt x="52" y="291"/>
                      <a:pt x="52" y="291"/>
                      <a:pt x="52" y="291"/>
                    </a:cubicBezTo>
                    <a:cubicBezTo>
                      <a:pt x="52" y="291"/>
                      <a:pt x="45" y="295"/>
                      <a:pt x="35" y="304"/>
                    </a:cubicBezTo>
                    <a:cubicBezTo>
                      <a:pt x="25" y="312"/>
                      <a:pt x="30" y="328"/>
                      <a:pt x="30" y="328"/>
                    </a:cubicBezTo>
                    <a:cubicBezTo>
                      <a:pt x="30" y="328"/>
                      <a:pt x="19" y="341"/>
                      <a:pt x="16" y="343"/>
                    </a:cubicBezTo>
                    <a:cubicBezTo>
                      <a:pt x="14" y="346"/>
                      <a:pt x="12" y="364"/>
                      <a:pt x="12" y="364"/>
                    </a:cubicBezTo>
                    <a:cubicBezTo>
                      <a:pt x="12" y="364"/>
                      <a:pt x="4" y="369"/>
                      <a:pt x="3" y="373"/>
                    </a:cubicBezTo>
                    <a:cubicBezTo>
                      <a:pt x="2" y="378"/>
                      <a:pt x="8" y="390"/>
                      <a:pt x="8" y="390"/>
                    </a:cubicBezTo>
                    <a:cubicBezTo>
                      <a:pt x="8" y="390"/>
                      <a:pt x="9" y="402"/>
                      <a:pt x="9" y="403"/>
                    </a:cubicBezTo>
                    <a:cubicBezTo>
                      <a:pt x="10" y="404"/>
                      <a:pt x="18" y="408"/>
                      <a:pt x="18" y="408"/>
                    </a:cubicBezTo>
                    <a:cubicBezTo>
                      <a:pt x="11" y="411"/>
                      <a:pt x="11" y="411"/>
                      <a:pt x="11" y="411"/>
                    </a:cubicBezTo>
                    <a:cubicBezTo>
                      <a:pt x="11" y="440"/>
                      <a:pt x="11" y="440"/>
                      <a:pt x="11" y="440"/>
                    </a:cubicBezTo>
                    <a:cubicBezTo>
                      <a:pt x="0" y="454"/>
                      <a:pt x="0" y="454"/>
                      <a:pt x="0" y="454"/>
                    </a:cubicBezTo>
                    <a:cubicBezTo>
                      <a:pt x="1" y="454"/>
                      <a:pt x="2" y="454"/>
                      <a:pt x="2" y="454"/>
                    </a:cubicBezTo>
                    <a:cubicBezTo>
                      <a:pt x="8" y="459"/>
                      <a:pt x="8" y="459"/>
                      <a:pt x="8" y="459"/>
                    </a:cubicBezTo>
                    <a:cubicBezTo>
                      <a:pt x="22" y="449"/>
                      <a:pt x="22" y="449"/>
                      <a:pt x="22" y="449"/>
                    </a:cubicBezTo>
                    <a:cubicBezTo>
                      <a:pt x="23" y="453"/>
                      <a:pt x="23" y="453"/>
                      <a:pt x="23" y="453"/>
                    </a:cubicBezTo>
                    <a:cubicBezTo>
                      <a:pt x="29" y="450"/>
                      <a:pt x="29" y="450"/>
                      <a:pt x="29" y="450"/>
                    </a:cubicBezTo>
                    <a:cubicBezTo>
                      <a:pt x="29" y="450"/>
                      <a:pt x="37" y="458"/>
                      <a:pt x="37" y="46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66" name="Freeform 216">
                <a:extLst>
                  <a:ext uri="{FF2B5EF4-FFF2-40B4-BE49-F238E27FC236}">
                    <a16:creationId xmlns:a16="http://schemas.microsoft.com/office/drawing/2014/main" id="{1596B110-DEE4-470C-872E-ADEC42C11938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389138" y="1565853"/>
                <a:ext cx="510408" cy="629898"/>
              </a:xfrm>
              <a:custGeom>
                <a:avLst/>
                <a:gdLst>
                  <a:gd name="T0" fmla="*/ 76 w 250"/>
                  <a:gd name="T1" fmla="*/ 284 h 308"/>
                  <a:gd name="T2" fmla="*/ 98 w 250"/>
                  <a:gd name="T3" fmla="*/ 274 h 308"/>
                  <a:gd name="T4" fmla="*/ 113 w 250"/>
                  <a:gd name="T5" fmla="*/ 285 h 308"/>
                  <a:gd name="T6" fmla="*/ 125 w 250"/>
                  <a:gd name="T7" fmla="*/ 289 h 308"/>
                  <a:gd name="T8" fmla="*/ 129 w 250"/>
                  <a:gd name="T9" fmla="*/ 299 h 308"/>
                  <a:gd name="T10" fmla="*/ 132 w 250"/>
                  <a:gd name="T11" fmla="*/ 296 h 308"/>
                  <a:gd name="T12" fmla="*/ 148 w 250"/>
                  <a:gd name="T13" fmla="*/ 308 h 308"/>
                  <a:gd name="T14" fmla="*/ 154 w 250"/>
                  <a:gd name="T15" fmla="*/ 296 h 308"/>
                  <a:gd name="T16" fmla="*/ 161 w 250"/>
                  <a:gd name="T17" fmla="*/ 294 h 308"/>
                  <a:gd name="T18" fmla="*/ 167 w 250"/>
                  <a:gd name="T19" fmla="*/ 284 h 308"/>
                  <a:gd name="T20" fmla="*/ 172 w 250"/>
                  <a:gd name="T21" fmla="*/ 275 h 308"/>
                  <a:gd name="T22" fmla="*/ 164 w 250"/>
                  <a:gd name="T23" fmla="*/ 262 h 308"/>
                  <a:gd name="T24" fmla="*/ 157 w 250"/>
                  <a:gd name="T25" fmla="*/ 254 h 308"/>
                  <a:gd name="T26" fmla="*/ 167 w 250"/>
                  <a:gd name="T27" fmla="*/ 246 h 308"/>
                  <a:gd name="T28" fmla="*/ 167 w 250"/>
                  <a:gd name="T29" fmla="*/ 230 h 308"/>
                  <a:gd name="T30" fmla="*/ 175 w 250"/>
                  <a:gd name="T31" fmla="*/ 220 h 308"/>
                  <a:gd name="T32" fmla="*/ 179 w 250"/>
                  <a:gd name="T33" fmla="*/ 200 h 308"/>
                  <a:gd name="T34" fmla="*/ 194 w 250"/>
                  <a:gd name="T35" fmla="*/ 195 h 308"/>
                  <a:gd name="T36" fmla="*/ 201 w 250"/>
                  <a:gd name="T37" fmla="*/ 183 h 308"/>
                  <a:gd name="T38" fmla="*/ 205 w 250"/>
                  <a:gd name="T39" fmla="*/ 172 h 308"/>
                  <a:gd name="T40" fmla="*/ 214 w 250"/>
                  <a:gd name="T41" fmla="*/ 166 h 308"/>
                  <a:gd name="T42" fmla="*/ 214 w 250"/>
                  <a:gd name="T43" fmla="*/ 155 h 308"/>
                  <a:gd name="T44" fmla="*/ 220 w 250"/>
                  <a:gd name="T45" fmla="*/ 151 h 308"/>
                  <a:gd name="T46" fmla="*/ 224 w 250"/>
                  <a:gd name="T47" fmla="*/ 134 h 308"/>
                  <a:gd name="T48" fmla="*/ 250 w 250"/>
                  <a:gd name="T49" fmla="*/ 127 h 308"/>
                  <a:gd name="T50" fmla="*/ 250 w 250"/>
                  <a:gd name="T51" fmla="*/ 126 h 308"/>
                  <a:gd name="T52" fmla="*/ 240 w 250"/>
                  <a:gd name="T53" fmla="*/ 113 h 308"/>
                  <a:gd name="T54" fmla="*/ 229 w 250"/>
                  <a:gd name="T55" fmla="*/ 115 h 308"/>
                  <a:gd name="T56" fmla="*/ 183 w 250"/>
                  <a:gd name="T57" fmla="*/ 67 h 308"/>
                  <a:gd name="T58" fmla="*/ 179 w 250"/>
                  <a:gd name="T59" fmla="*/ 57 h 308"/>
                  <a:gd name="T60" fmla="*/ 160 w 250"/>
                  <a:gd name="T61" fmla="*/ 55 h 308"/>
                  <a:gd name="T62" fmla="*/ 158 w 250"/>
                  <a:gd name="T63" fmla="*/ 47 h 308"/>
                  <a:gd name="T64" fmla="*/ 148 w 250"/>
                  <a:gd name="T65" fmla="*/ 41 h 308"/>
                  <a:gd name="T66" fmla="*/ 128 w 250"/>
                  <a:gd name="T67" fmla="*/ 30 h 308"/>
                  <a:gd name="T68" fmla="*/ 102 w 250"/>
                  <a:gd name="T69" fmla="*/ 16 h 308"/>
                  <a:gd name="T70" fmla="*/ 90 w 250"/>
                  <a:gd name="T71" fmla="*/ 5 h 308"/>
                  <a:gd name="T72" fmla="*/ 56 w 250"/>
                  <a:gd name="T73" fmla="*/ 2 h 308"/>
                  <a:gd name="T74" fmla="*/ 33 w 250"/>
                  <a:gd name="T75" fmla="*/ 9 h 308"/>
                  <a:gd name="T76" fmla="*/ 7 w 250"/>
                  <a:gd name="T77" fmla="*/ 9 h 308"/>
                  <a:gd name="T78" fmla="*/ 9 w 250"/>
                  <a:gd name="T79" fmla="*/ 20 h 308"/>
                  <a:gd name="T80" fmla="*/ 1 w 250"/>
                  <a:gd name="T81" fmla="*/ 26 h 308"/>
                  <a:gd name="T82" fmla="*/ 0 w 250"/>
                  <a:gd name="T83" fmla="*/ 40 h 308"/>
                  <a:gd name="T84" fmla="*/ 4 w 250"/>
                  <a:gd name="T85" fmla="*/ 41 h 308"/>
                  <a:gd name="T86" fmla="*/ 4 w 250"/>
                  <a:gd name="T87" fmla="*/ 54 h 308"/>
                  <a:gd name="T88" fmla="*/ 10 w 250"/>
                  <a:gd name="T89" fmla="*/ 58 h 308"/>
                  <a:gd name="T90" fmla="*/ 5 w 250"/>
                  <a:gd name="T91" fmla="*/ 64 h 308"/>
                  <a:gd name="T92" fmla="*/ 8 w 250"/>
                  <a:gd name="T93" fmla="*/ 75 h 308"/>
                  <a:gd name="T94" fmla="*/ 15 w 250"/>
                  <a:gd name="T95" fmla="*/ 76 h 308"/>
                  <a:gd name="T96" fmla="*/ 17 w 250"/>
                  <a:gd name="T97" fmla="*/ 95 h 308"/>
                  <a:gd name="T98" fmla="*/ 8 w 250"/>
                  <a:gd name="T99" fmla="*/ 110 h 308"/>
                  <a:gd name="T100" fmla="*/ 13 w 250"/>
                  <a:gd name="T101" fmla="*/ 120 h 308"/>
                  <a:gd name="T102" fmla="*/ 9 w 250"/>
                  <a:gd name="T103" fmla="*/ 132 h 308"/>
                  <a:gd name="T104" fmla="*/ 29 w 250"/>
                  <a:gd name="T105" fmla="*/ 148 h 308"/>
                  <a:gd name="T106" fmla="*/ 30 w 250"/>
                  <a:gd name="T107" fmla="*/ 200 h 308"/>
                  <a:gd name="T108" fmla="*/ 42 w 250"/>
                  <a:gd name="T109" fmla="*/ 240 h 308"/>
                  <a:gd name="T110" fmla="*/ 53 w 250"/>
                  <a:gd name="T111" fmla="*/ 239 h 308"/>
                  <a:gd name="T112" fmla="*/ 60 w 250"/>
                  <a:gd name="T113" fmla="*/ 246 h 308"/>
                  <a:gd name="T114" fmla="*/ 56 w 250"/>
                  <a:gd name="T115" fmla="*/ 251 h 308"/>
                  <a:gd name="T116" fmla="*/ 59 w 250"/>
                  <a:gd name="T117" fmla="*/ 255 h 308"/>
                  <a:gd name="T118" fmla="*/ 56 w 250"/>
                  <a:gd name="T119" fmla="*/ 265 h 308"/>
                  <a:gd name="T120" fmla="*/ 54 w 250"/>
                  <a:gd name="T121" fmla="*/ 277 h 308"/>
                  <a:gd name="T122" fmla="*/ 70 w 250"/>
                  <a:gd name="T123" fmla="*/ 281 h 308"/>
                  <a:gd name="T124" fmla="*/ 76 w 250"/>
                  <a:gd name="T125" fmla="*/ 284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0" h="308">
                    <a:moveTo>
                      <a:pt x="76" y="284"/>
                    </a:moveTo>
                    <a:cubicBezTo>
                      <a:pt x="76" y="284"/>
                      <a:pt x="86" y="274"/>
                      <a:pt x="98" y="274"/>
                    </a:cubicBezTo>
                    <a:cubicBezTo>
                      <a:pt x="109" y="275"/>
                      <a:pt x="113" y="285"/>
                      <a:pt x="113" y="285"/>
                    </a:cubicBezTo>
                    <a:cubicBezTo>
                      <a:pt x="113" y="285"/>
                      <a:pt x="123" y="281"/>
                      <a:pt x="125" y="289"/>
                    </a:cubicBezTo>
                    <a:cubicBezTo>
                      <a:pt x="127" y="297"/>
                      <a:pt x="129" y="299"/>
                      <a:pt x="129" y="299"/>
                    </a:cubicBezTo>
                    <a:cubicBezTo>
                      <a:pt x="132" y="296"/>
                      <a:pt x="132" y="296"/>
                      <a:pt x="132" y="296"/>
                    </a:cubicBezTo>
                    <a:cubicBezTo>
                      <a:pt x="148" y="308"/>
                      <a:pt x="148" y="308"/>
                      <a:pt x="148" y="308"/>
                    </a:cubicBezTo>
                    <a:cubicBezTo>
                      <a:pt x="148" y="308"/>
                      <a:pt x="148" y="297"/>
                      <a:pt x="154" y="296"/>
                    </a:cubicBezTo>
                    <a:cubicBezTo>
                      <a:pt x="159" y="295"/>
                      <a:pt x="161" y="294"/>
                      <a:pt x="161" y="294"/>
                    </a:cubicBezTo>
                    <a:cubicBezTo>
                      <a:pt x="161" y="294"/>
                      <a:pt x="165" y="287"/>
                      <a:pt x="167" y="284"/>
                    </a:cubicBezTo>
                    <a:cubicBezTo>
                      <a:pt x="169" y="282"/>
                      <a:pt x="175" y="281"/>
                      <a:pt x="172" y="275"/>
                    </a:cubicBezTo>
                    <a:cubicBezTo>
                      <a:pt x="170" y="269"/>
                      <a:pt x="165" y="263"/>
                      <a:pt x="164" y="262"/>
                    </a:cubicBezTo>
                    <a:cubicBezTo>
                      <a:pt x="164" y="261"/>
                      <a:pt x="157" y="255"/>
                      <a:pt x="157" y="254"/>
                    </a:cubicBezTo>
                    <a:cubicBezTo>
                      <a:pt x="157" y="254"/>
                      <a:pt x="167" y="247"/>
                      <a:pt x="167" y="246"/>
                    </a:cubicBezTo>
                    <a:cubicBezTo>
                      <a:pt x="167" y="245"/>
                      <a:pt x="167" y="230"/>
                      <a:pt x="167" y="230"/>
                    </a:cubicBezTo>
                    <a:cubicBezTo>
                      <a:pt x="167" y="230"/>
                      <a:pt x="175" y="223"/>
                      <a:pt x="175" y="220"/>
                    </a:cubicBezTo>
                    <a:cubicBezTo>
                      <a:pt x="174" y="217"/>
                      <a:pt x="173" y="201"/>
                      <a:pt x="179" y="200"/>
                    </a:cubicBezTo>
                    <a:cubicBezTo>
                      <a:pt x="185" y="199"/>
                      <a:pt x="192" y="197"/>
                      <a:pt x="194" y="195"/>
                    </a:cubicBezTo>
                    <a:cubicBezTo>
                      <a:pt x="196" y="193"/>
                      <a:pt x="201" y="188"/>
                      <a:pt x="201" y="183"/>
                    </a:cubicBezTo>
                    <a:cubicBezTo>
                      <a:pt x="201" y="178"/>
                      <a:pt x="200" y="176"/>
                      <a:pt x="205" y="172"/>
                    </a:cubicBezTo>
                    <a:cubicBezTo>
                      <a:pt x="211" y="168"/>
                      <a:pt x="214" y="166"/>
                      <a:pt x="214" y="166"/>
                    </a:cubicBezTo>
                    <a:cubicBezTo>
                      <a:pt x="214" y="165"/>
                      <a:pt x="214" y="155"/>
                      <a:pt x="214" y="155"/>
                    </a:cubicBezTo>
                    <a:cubicBezTo>
                      <a:pt x="220" y="151"/>
                      <a:pt x="220" y="151"/>
                      <a:pt x="220" y="151"/>
                    </a:cubicBezTo>
                    <a:cubicBezTo>
                      <a:pt x="220" y="151"/>
                      <a:pt x="217" y="136"/>
                      <a:pt x="224" y="134"/>
                    </a:cubicBezTo>
                    <a:cubicBezTo>
                      <a:pt x="232" y="132"/>
                      <a:pt x="250" y="127"/>
                      <a:pt x="250" y="127"/>
                    </a:cubicBezTo>
                    <a:cubicBezTo>
                      <a:pt x="250" y="127"/>
                      <a:pt x="250" y="127"/>
                      <a:pt x="250" y="126"/>
                    </a:cubicBezTo>
                    <a:cubicBezTo>
                      <a:pt x="240" y="113"/>
                      <a:pt x="240" y="113"/>
                      <a:pt x="240" y="113"/>
                    </a:cubicBezTo>
                    <a:cubicBezTo>
                      <a:pt x="229" y="115"/>
                      <a:pt x="229" y="115"/>
                      <a:pt x="229" y="115"/>
                    </a:cubicBezTo>
                    <a:cubicBezTo>
                      <a:pt x="229" y="115"/>
                      <a:pt x="192" y="72"/>
                      <a:pt x="183" y="67"/>
                    </a:cubicBezTo>
                    <a:cubicBezTo>
                      <a:pt x="174" y="62"/>
                      <a:pt x="179" y="57"/>
                      <a:pt x="179" y="57"/>
                    </a:cubicBezTo>
                    <a:cubicBezTo>
                      <a:pt x="160" y="55"/>
                      <a:pt x="160" y="55"/>
                      <a:pt x="160" y="55"/>
                    </a:cubicBezTo>
                    <a:cubicBezTo>
                      <a:pt x="158" y="47"/>
                      <a:pt x="158" y="47"/>
                      <a:pt x="158" y="47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39" y="40"/>
                      <a:pt x="128" y="30"/>
                    </a:cubicBezTo>
                    <a:cubicBezTo>
                      <a:pt x="117" y="20"/>
                      <a:pt x="109" y="17"/>
                      <a:pt x="102" y="16"/>
                    </a:cubicBezTo>
                    <a:cubicBezTo>
                      <a:pt x="95" y="15"/>
                      <a:pt x="90" y="5"/>
                      <a:pt x="90" y="5"/>
                    </a:cubicBezTo>
                    <a:cubicBezTo>
                      <a:pt x="90" y="5"/>
                      <a:pt x="58" y="0"/>
                      <a:pt x="56" y="2"/>
                    </a:cubicBezTo>
                    <a:cubicBezTo>
                      <a:pt x="54" y="4"/>
                      <a:pt x="34" y="9"/>
                      <a:pt x="33" y="9"/>
                    </a:cubicBezTo>
                    <a:cubicBezTo>
                      <a:pt x="33" y="10"/>
                      <a:pt x="19" y="10"/>
                      <a:pt x="7" y="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8" y="109"/>
                      <a:pt x="8" y="110"/>
                    </a:cubicBezTo>
                    <a:cubicBezTo>
                      <a:pt x="8" y="111"/>
                      <a:pt x="13" y="120"/>
                      <a:pt x="13" y="120"/>
                    </a:cubicBezTo>
                    <a:cubicBezTo>
                      <a:pt x="9" y="132"/>
                      <a:pt x="9" y="132"/>
                      <a:pt x="9" y="132"/>
                    </a:cubicBezTo>
                    <a:cubicBezTo>
                      <a:pt x="29" y="148"/>
                      <a:pt x="29" y="148"/>
                      <a:pt x="29" y="148"/>
                    </a:cubicBezTo>
                    <a:cubicBezTo>
                      <a:pt x="30" y="200"/>
                      <a:pt x="30" y="200"/>
                      <a:pt x="30" y="200"/>
                    </a:cubicBezTo>
                    <a:cubicBezTo>
                      <a:pt x="42" y="240"/>
                      <a:pt x="42" y="240"/>
                      <a:pt x="42" y="240"/>
                    </a:cubicBezTo>
                    <a:cubicBezTo>
                      <a:pt x="53" y="239"/>
                      <a:pt x="53" y="239"/>
                      <a:pt x="53" y="239"/>
                    </a:cubicBezTo>
                    <a:cubicBezTo>
                      <a:pt x="53" y="239"/>
                      <a:pt x="57" y="243"/>
                      <a:pt x="60" y="246"/>
                    </a:cubicBezTo>
                    <a:cubicBezTo>
                      <a:pt x="63" y="248"/>
                      <a:pt x="56" y="251"/>
                      <a:pt x="56" y="251"/>
                    </a:cubicBezTo>
                    <a:cubicBezTo>
                      <a:pt x="59" y="255"/>
                      <a:pt x="59" y="255"/>
                      <a:pt x="59" y="255"/>
                    </a:cubicBezTo>
                    <a:cubicBezTo>
                      <a:pt x="59" y="255"/>
                      <a:pt x="62" y="261"/>
                      <a:pt x="56" y="265"/>
                    </a:cubicBezTo>
                    <a:cubicBezTo>
                      <a:pt x="51" y="268"/>
                      <a:pt x="53" y="275"/>
                      <a:pt x="54" y="277"/>
                    </a:cubicBezTo>
                    <a:cubicBezTo>
                      <a:pt x="70" y="281"/>
                      <a:pt x="70" y="281"/>
                      <a:pt x="70" y="281"/>
                    </a:cubicBezTo>
                    <a:lnTo>
                      <a:pt x="76" y="28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67" name="Freeform 217">
                <a:extLst>
                  <a:ext uri="{FF2B5EF4-FFF2-40B4-BE49-F238E27FC236}">
                    <a16:creationId xmlns:a16="http://schemas.microsoft.com/office/drawing/2014/main" id="{B82592DD-7369-43F4-8C93-E77033163F98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741650" y="1824790"/>
                <a:ext cx="442476" cy="268120"/>
              </a:xfrm>
              <a:custGeom>
                <a:avLst/>
                <a:gdLst>
                  <a:gd name="T0" fmla="*/ 16 w 216"/>
                  <a:gd name="T1" fmla="*/ 104 h 131"/>
                  <a:gd name="T2" fmla="*/ 19 w 216"/>
                  <a:gd name="T3" fmla="*/ 98 h 131"/>
                  <a:gd name="T4" fmla="*/ 25 w 216"/>
                  <a:gd name="T5" fmla="*/ 103 h 131"/>
                  <a:gd name="T6" fmla="*/ 32 w 216"/>
                  <a:gd name="T7" fmla="*/ 96 h 131"/>
                  <a:gd name="T8" fmla="*/ 41 w 216"/>
                  <a:gd name="T9" fmla="*/ 94 h 131"/>
                  <a:gd name="T10" fmla="*/ 48 w 216"/>
                  <a:gd name="T11" fmla="*/ 82 h 131"/>
                  <a:gd name="T12" fmla="*/ 63 w 216"/>
                  <a:gd name="T13" fmla="*/ 80 h 131"/>
                  <a:gd name="T14" fmla="*/ 78 w 216"/>
                  <a:gd name="T15" fmla="*/ 70 h 131"/>
                  <a:gd name="T16" fmla="*/ 83 w 216"/>
                  <a:gd name="T17" fmla="*/ 79 h 131"/>
                  <a:gd name="T18" fmla="*/ 77 w 216"/>
                  <a:gd name="T19" fmla="*/ 82 h 131"/>
                  <a:gd name="T20" fmla="*/ 69 w 216"/>
                  <a:gd name="T21" fmla="*/ 92 h 131"/>
                  <a:gd name="T22" fmla="*/ 71 w 216"/>
                  <a:gd name="T23" fmla="*/ 98 h 131"/>
                  <a:gd name="T24" fmla="*/ 64 w 216"/>
                  <a:gd name="T25" fmla="*/ 104 h 131"/>
                  <a:gd name="T26" fmla="*/ 63 w 216"/>
                  <a:gd name="T27" fmla="*/ 112 h 131"/>
                  <a:gd name="T28" fmla="*/ 81 w 216"/>
                  <a:gd name="T29" fmla="*/ 119 h 131"/>
                  <a:gd name="T30" fmla="*/ 103 w 216"/>
                  <a:gd name="T31" fmla="*/ 115 h 131"/>
                  <a:gd name="T32" fmla="*/ 108 w 216"/>
                  <a:gd name="T33" fmla="*/ 130 h 131"/>
                  <a:gd name="T34" fmla="*/ 123 w 216"/>
                  <a:gd name="T35" fmla="*/ 119 h 131"/>
                  <a:gd name="T36" fmla="*/ 121 w 216"/>
                  <a:gd name="T37" fmla="*/ 112 h 131"/>
                  <a:gd name="T38" fmla="*/ 125 w 216"/>
                  <a:gd name="T39" fmla="*/ 108 h 131"/>
                  <a:gd name="T40" fmla="*/ 120 w 216"/>
                  <a:gd name="T41" fmla="*/ 99 h 131"/>
                  <a:gd name="T42" fmla="*/ 131 w 216"/>
                  <a:gd name="T43" fmla="*/ 90 h 131"/>
                  <a:gd name="T44" fmla="*/ 153 w 216"/>
                  <a:gd name="T45" fmla="*/ 97 h 131"/>
                  <a:gd name="T46" fmla="*/ 188 w 216"/>
                  <a:gd name="T47" fmla="*/ 97 h 131"/>
                  <a:gd name="T48" fmla="*/ 193 w 216"/>
                  <a:gd name="T49" fmla="*/ 102 h 131"/>
                  <a:gd name="T50" fmla="*/ 216 w 216"/>
                  <a:gd name="T51" fmla="*/ 102 h 131"/>
                  <a:gd name="T52" fmla="*/ 215 w 216"/>
                  <a:gd name="T53" fmla="*/ 98 h 131"/>
                  <a:gd name="T54" fmla="*/ 209 w 216"/>
                  <a:gd name="T55" fmla="*/ 87 h 131"/>
                  <a:gd name="T56" fmla="*/ 208 w 216"/>
                  <a:gd name="T57" fmla="*/ 69 h 131"/>
                  <a:gd name="T58" fmla="*/ 201 w 216"/>
                  <a:gd name="T59" fmla="*/ 46 h 131"/>
                  <a:gd name="T60" fmla="*/ 181 w 216"/>
                  <a:gd name="T61" fmla="*/ 19 h 131"/>
                  <a:gd name="T62" fmla="*/ 160 w 216"/>
                  <a:gd name="T63" fmla="*/ 12 h 131"/>
                  <a:gd name="T64" fmla="*/ 138 w 216"/>
                  <a:gd name="T65" fmla="*/ 18 h 131"/>
                  <a:gd name="T66" fmla="*/ 128 w 216"/>
                  <a:gd name="T67" fmla="*/ 12 h 131"/>
                  <a:gd name="T68" fmla="*/ 115 w 216"/>
                  <a:gd name="T69" fmla="*/ 19 h 131"/>
                  <a:gd name="T70" fmla="*/ 101 w 216"/>
                  <a:gd name="T71" fmla="*/ 7 h 131"/>
                  <a:gd name="T72" fmla="*/ 82 w 216"/>
                  <a:gd name="T73" fmla="*/ 7 h 131"/>
                  <a:gd name="T74" fmla="*/ 77 w 216"/>
                  <a:gd name="T75" fmla="*/ 0 h 131"/>
                  <a:gd name="T76" fmla="*/ 77 w 216"/>
                  <a:gd name="T77" fmla="*/ 1 h 131"/>
                  <a:gd name="T78" fmla="*/ 51 w 216"/>
                  <a:gd name="T79" fmla="*/ 8 h 131"/>
                  <a:gd name="T80" fmla="*/ 47 w 216"/>
                  <a:gd name="T81" fmla="*/ 25 h 131"/>
                  <a:gd name="T82" fmla="*/ 41 w 216"/>
                  <a:gd name="T83" fmla="*/ 29 h 131"/>
                  <a:gd name="T84" fmla="*/ 41 w 216"/>
                  <a:gd name="T85" fmla="*/ 40 h 131"/>
                  <a:gd name="T86" fmla="*/ 32 w 216"/>
                  <a:gd name="T87" fmla="*/ 46 h 131"/>
                  <a:gd name="T88" fmla="*/ 28 w 216"/>
                  <a:gd name="T89" fmla="*/ 57 h 131"/>
                  <a:gd name="T90" fmla="*/ 21 w 216"/>
                  <a:gd name="T91" fmla="*/ 69 h 131"/>
                  <a:gd name="T92" fmla="*/ 6 w 216"/>
                  <a:gd name="T93" fmla="*/ 74 h 131"/>
                  <a:gd name="T94" fmla="*/ 2 w 216"/>
                  <a:gd name="T95" fmla="*/ 94 h 131"/>
                  <a:gd name="T96" fmla="*/ 2 w 216"/>
                  <a:gd name="T97" fmla="*/ 94 h 131"/>
                  <a:gd name="T98" fmla="*/ 10 w 216"/>
                  <a:gd name="T99" fmla="*/ 97 h 131"/>
                  <a:gd name="T100" fmla="*/ 16 w 216"/>
                  <a:gd name="T101" fmla="*/ 10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6" h="131">
                    <a:moveTo>
                      <a:pt x="16" y="104"/>
                    </a:moveTo>
                    <a:cubicBezTo>
                      <a:pt x="19" y="98"/>
                      <a:pt x="19" y="98"/>
                      <a:pt x="19" y="98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3"/>
                      <a:pt x="33" y="96"/>
                      <a:pt x="32" y="96"/>
                    </a:cubicBezTo>
                    <a:cubicBezTo>
                      <a:pt x="31" y="95"/>
                      <a:pt x="35" y="94"/>
                      <a:pt x="41" y="94"/>
                    </a:cubicBezTo>
                    <a:cubicBezTo>
                      <a:pt x="46" y="94"/>
                      <a:pt x="47" y="86"/>
                      <a:pt x="48" y="82"/>
                    </a:cubicBezTo>
                    <a:cubicBezTo>
                      <a:pt x="50" y="79"/>
                      <a:pt x="58" y="81"/>
                      <a:pt x="63" y="80"/>
                    </a:cubicBezTo>
                    <a:cubicBezTo>
                      <a:pt x="68" y="80"/>
                      <a:pt x="78" y="70"/>
                      <a:pt x="78" y="70"/>
                    </a:cubicBezTo>
                    <a:cubicBezTo>
                      <a:pt x="78" y="70"/>
                      <a:pt x="83" y="78"/>
                      <a:pt x="83" y="79"/>
                    </a:cubicBezTo>
                    <a:cubicBezTo>
                      <a:pt x="83" y="79"/>
                      <a:pt x="77" y="82"/>
                      <a:pt x="77" y="8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1" y="98"/>
                      <a:pt x="65" y="103"/>
                      <a:pt x="64" y="104"/>
                    </a:cubicBezTo>
                    <a:cubicBezTo>
                      <a:pt x="64" y="105"/>
                      <a:pt x="63" y="112"/>
                      <a:pt x="63" y="112"/>
                    </a:cubicBezTo>
                    <a:cubicBezTo>
                      <a:pt x="63" y="112"/>
                      <a:pt x="79" y="119"/>
                      <a:pt x="81" y="119"/>
                    </a:cubicBezTo>
                    <a:cubicBezTo>
                      <a:pt x="83" y="120"/>
                      <a:pt x="95" y="114"/>
                      <a:pt x="103" y="115"/>
                    </a:cubicBezTo>
                    <a:cubicBezTo>
                      <a:pt x="112" y="115"/>
                      <a:pt x="108" y="129"/>
                      <a:pt x="108" y="130"/>
                    </a:cubicBezTo>
                    <a:cubicBezTo>
                      <a:pt x="108" y="131"/>
                      <a:pt x="123" y="119"/>
                      <a:pt x="123" y="119"/>
                    </a:cubicBezTo>
                    <a:cubicBezTo>
                      <a:pt x="121" y="112"/>
                      <a:pt x="121" y="112"/>
                      <a:pt x="121" y="112"/>
                    </a:cubicBezTo>
                    <a:cubicBezTo>
                      <a:pt x="125" y="108"/>
                      <a:pt x="125" y="108"/>
                      <a:pt x="125" y="108"/>
                    </a:cubicBezTo>
                    <a:cubicBezTo>
                      <a:pt x="120" y="99"/>
                      <a:pt x="120" y="99"/>
                      <a:pt x="120" y="99"/>
                    </a:cubicBezTo>
                    <a:cubicBezTo>
                      <a:pt x="120" y="99"/>
                      <a:pt x="125" y="90"/>
                      <a:pt x="131" y="90"/>
                    </a:cubicBezTo>
                    <a:cubicBezTo>
                      <a:pt x="138" y="89"/>
                      <a:pt x="153" y="97"/>
                      <a:pt x="153" y="97"/>
                    </a:cubicBezTo>
                    <a:cubicBezTo>
                      <a:pt x="153" y="97"/>
                      <a:pt x="188" y="97"/>
                      <a:pt x="188" y="97"/>
                    </a:cubicBezTo>
                    <a:cubicBezTo>
                      <a:pt x="189" y="97"/>
                      <a:pt x="193" y="102"/>
                      <a:pt x="193" y="102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6" y="100"/>
                      <a:pt x="215" y="98"/>
                      <a:pt x="215" y="98"/>
                    </a:cubicBezTo>
                    <a:cubicBezTo>
                      <a:pt x="209" y="87"/>
                      <a:pt x="209" y="87"/>
                      <a:pt x="209" y="87"/>
                    </a:cubicBezTo>
                    <a:cubicBezTo>
                      <a:pt x="208" y="69"/>
                      <a:pt x="208" y="69"/>
                      <a:pt x="208" y="69"/>
                    </a:cubicBezTo>
                    <a:cubicBezTo>
                      <a:pt x="208" y="69"/>
                      <a:pt x="201" y="55"/>
                      <a:pt x="201" y="46"/>
                    </a:cubicBezTo>
                    <a:cubicBezTo>
                      <a:pt x="201" y="36"/>
                      <a:pt x="190" y="26"/>
                      <a:pt x="181" y="19"/>
                    </a:cubicBezTo>
                    <a:cubicBezTo>
                      <a:pt x="173" y="11"/>
                      <a:pt x="160" y="12"/>
                      <a:pt x="160" y="12"/>
                    </a:cubicBezTo>
                    <a:cubicBezTo>
                      <a:pt x="160" y="12"/>
                      <a:pt x="143" y="17"/>
                      <a:pt x="138" y="18"/>
                    </a:cubicBezTo>
                    <a:cubicBezTo>
                      <a:pt x="134" y="19"/>
                      <a:pt x="128" y="12"/>
                      <a:pt x="128" y="12"/>
                    </a:cubicBezTo>
                    <a:cubicBezTo>
                      <a:pt x="115" y="19"/>
                      <a:pt x="115" y="19"/>
                      <a:pt x="115" y="19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7" y="1"/>
                      <a:pt x="59" y="6"/>
                      <a:pt x="51" y="8"/>
                    </a:cubicBezTo>
                    <a:cubicBezTo>
                      <a:pt x="44" y="10"/>
                      <a:pt x="47" y="25"/>
                      <a:pt x="47" y="25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1" y="29"/>
                      <a:pt x="41" y="39"/>
                      <a:pt x="41" y="40"/>
                    </a:cubicBezTo>
                    <a:cubicBezTo>
                      <a:pt x="41" y="40"/>
                      <a:pt x="38" y="42"/>
                      <a:pt x="32" y="46"/>
                    </a:cubicBezTo>
                    <a:cubicBezTo>
                      <a:pt x="27" y="50"/>
                      <a:pt x="28" y="52"/>
                      <a:pt x="28" y="57"/>
                    </a:cubicBezTo>
                    <a:cubicBezTo>
                      <a:pt x="28" y="62"/>
                      <a:pt x="23" y="67"/>
                      <a:pt x="21" y="69"/>
                    </a:cubicBezTo>
                    <a:cubicBezTo>
                      <a:pt x="19" y="71"/>
                      <a:pt x="12" y="73"/>
                      <a:pt x="6" y="74"/>
                    </a:cubicBezTo>
                    <a:cubicBezTo>
                      <a:pt x="0" y="75"/>
                      <a:pt x="1" y="91"/>
                      <a:pt x="2" y="94"/>
                    </a:cubicBezTo>
                    <a:cubicBezTo>
                      <a:pt x="2" y="94"/>
                      <a:pt x="2" y="94"/>
                      <a:pt x="2" y="94"/>
                    </a:cubicBezTo>
                    <a:cubicBezTo>
                      <a:pt x="10" y="97"/>
                      <a:pt x="10" y="97"/>
                      <a:pt x="10" y="97"/>
                    </a:cubicBezTo>
                    <a:lnTo>
                      <a:pt x="16" y="10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69" name="Freeform 218">
                <a:extLst>
                  <a:ext uri="{FF2B5EF4-FFF2-40B4-BE49-F238E27FC236}">
                    <a16:creationId xmlns:a16="http://schemas.microsoft.com/office/drawing/2014/main" id="{4E5D645D-3039-425C-8856-10F9F4D3F6E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708602" y="1968032"/>
                <a:ext cx="490212" cy="288321"/>
              </a:xfrm>
              <a:custGeom>
                <a:avLst/>
                <a:gdLst>
                  <a:gd name="T0" fmla="*/ 34 w 239"/>
                  <a:gd name="T1" fmla="*/ 111 h 141"/>
                  <a:gd name="T2" fmla="*/ 48 w 239"/>
                  <a:gd name="T3" fmla="*/ 109 h 141"/>
                  <a:gd name="T4" fmla="*/ 71 w 239"/>
                  <a:gd name="T5" fmla="*/ 92 h 141"/>
                  <a:gd name="T6" fmla="*/ 93 w 239"/>
                  <a:gd name="T7" fmla="*/ 75 h 141"/>
                  <a:gd name="T8" fmla="*/ 97 w 239"/>
                  <a:gd name="T9" fmla="*/ 97 h 141"/>
                  <a:gd name="T10" fmla="*/ 93 w 239"/>
                  <a:gd name="T11" fmla="*/ 110 h 141"/>
                  <a:gd name="T12" fmla="*/ 100 w 239"/>
                  <a:gd name="T13" fmla="*/ 120 h 141"/>
                  <a:gd name="T14" fmla="*/ 112 w 239"/>
                  <a:gd name="T15" fmla="*/ 140 h 141"/>
                  <a:gd name="T16" fmla="*/ 131 w 239"/>
                  <a:gd name="T17" fmla="*/ 130 h 141"/>
                  <a:gd name="T18" fmla="*/ 142 w 239"/>
                  <a:gd name="T19" fmla="*/ 115 h 141"/>
                  <a:gd name="T20" fmla="*/ 176 w 239"/>
                  <a:gd name="T21" fmla="*/ 107 h 141"/>
                  <a:gd name="T22" fmla="*/ 202 w 239"/>
                  <a:gd name="T23" fmla="*/ 98 h 141"/>
                  <a:gd name="T24" fmla="*/ 219 w 239"/>
                  <a:gd name="T25" fmla="*/ 84 h 141"/>
                  <a:gd name="T26" fmla="*/ 237 w 239"/>
                  <a:gd name="T27" fmla="*/ 62 h 141"/>
                  <a:gd name="T28" fmla="*/ 209 w 239"/>
                  <a:gd name="T29" fmla="*/ 32 h 141"/>
                  <a:gd name="T30" fmla="*/ 169 w 239"/>
                  <a:gd name="T31" fmla="*/ 27 h 141"/>
                  <a:gd name="T32" fmla="*/ 136 w 239"/>
                  <a:gd name="T33" fmla="*/ 29 h 141"/>
                  <a:gd name="T34" fmla="*/ 137 w 239"/>
                  <a:gd name="T35" fmla="*/ 42 h 141"/>
                  <a:gd name="T36" fmla="*/ 124 w 239"/>
                  <a:gd name="T37" fmla="*/ 60 h 141"/>
                  <a:gd name="T38" fmla="*/ 97 w 239"/>
                  <a:gd name="T39" fmla="*/ 49 h 141"/>
                  <a:gd name="T40" fmla="*/ 80 w 239"/>
                  <a:gd name="T41" fmla="*/ 34 h 141"/>
                  <a:gd name="T42" fmla="*/ 85 w 239"/>
                  <a:gd name="T43" fmla="*/ 22 h 141"/>
                  <a:gd name="T44" fmla="*/ 99 w 239"/>
                  <a:gd name="T45" fmla="*/ 9 h 141"/>
                  <a:gd name="T46" fmla="*/ 79 w 239"/>
                  <a:gd name="T47" fmla="*/ 10 h 141"/>
                  <a:gd name="T48" fmla="*/ 57 w 239"/>
                  <a:gd name="T49" fmla="*/ 24 h 141"/>
                  <a:gd name="T50" fmla="*/ 41 w 239"/>
                  <a:gd name="T51" fmla="*/ 33 h 141"/>
                  <a:gd name="T52" fmla="*/ 32 w 239"/>
                  <a:gd name="T53" fmla="*/ 34 h 141"/>
                  <a:gd name="T54" fmla="*/ 18 w 239"/>
                  <a:gd name="T55" fmla="*/ 24 h 141"/>
                  <a:gd name="T56" fmla="*/ 10 w 239"/>
                  <a:gd name="T57" fmla="*/ 50 h 141"/>
                  <a:gd name="T58" fmla="*/ 7 w 239"/>
                  <a:gd name="T59" fmla="*/ 66 h 141"/>
                  <a:gd name="T60" fmla="*/ 10 w 239"/>
                  <a:gd name="T61" fmla="*/ 88 h 141"/>
                  <a:gd name="T62" fmla="*/ 16 w 239"/>
                  <a:gd name="T63" fmla="*/ 10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9" h="141">
                    <a:moveTo>
                      <a:pt x="27" y="100"/>
                    </a:moveTo>
                    <a:cubicBezTo>
                      <a:pt x="27" y="100"/>
                      <a:pt x="33" y="111"/>
                      <a:pt x="34" y="111"/>
                    </a:cubicBezTo>
                    <a:cubicBezTo>
                      <a:pt x="35" y="110"/>
                      <a:pt x="43" y="104"/>
                      <a:pt x="43" y="104"/>
                    </a:cubicBezTo>
                    <a:cubicBezTo>
                      <a:pt x="43" y="104"/>
                      <a:pt x="47" y="110"/>
                      <a:pt x="48" y="109"/>
                    </a:cubicBezTo>
                    <a:cubicBezTo>
                      <a:pt x="48" y="108"/>
                      <a:pt x="58" y="101"/>
                      <a:pt x="62" y="99"/>
                    </a:cubicBezTo>
                    <a:cubicBezTo>
                      <a:pt x="66" y="96"/>
                      <a:pt x="68" y="92"/>
                      <a:pt x="71" y="92"/>
                    </a:cubicBezTo>
                    <a:cubicBezTo>
                      <a:pt x="74" y="92"/>
                      <a:pt x="78" y="91"/>
                      <a:pt x="78" y="90"/>
                    </a:cubicBezTo>
                    <a:cubicBezTo>
                      <a:pt x="78" y="89"/>
                      <a:pt x="93" y="75"/>
                      <a:pt x="93" y="75"/>
                    </a:cubicBezTo>
                    <a:cubicBezTo>
                      <a:pt x="93" y="75"/>
                      <a:pt x="113" y="85"/>
                      <a:pt x="110" y="89"/>
                    </a:cubicBezTo>
                    <a:cubicBezTo>
                      <a:pt x="108" y="93"/>
                      <a:pt x="97" y="97"/>
                      <a:pt x="97" y="97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93" y="110"/>
                      <a:pt x="93" y="110"/>
                      <a:pt x="93" y="110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99" y="133"/>
                      <a:pt x="99" y="133"/>
                      <a:pt x="99" y="133"/>
                    </a:cubicBezTo>
                    <a:cubicBezTo>
                      <a:pt x="99" y="133"/>
                      <a:pt x="112" y="141"/>
                      <a:pt x="112" y="140"/>
                    </a:cubicBezTo>
                    <a:cubicBezTo>
                      <a:pt x="112" y="139"/>
                      <a:pt x="123" y="130"/>
                      <a:pt x="123" y="130"/>
                    </a:cubicBezTo>
                    <a:cubicBezTo>
                      <a:pt x="131" y="130"/>
                      <a:pt x="131" y="130"/>
                      <a:pt x="131" y="130"/>
                    </a:cubicBezTo>
                    <a:cubicBezTo>
                      <a:pt x="130" y="117"/>
                      <a:pt x="130" y="117"/>
                      <a:pt x="130" y="117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2" y="115"/>
                      <a:pt x="144" y="109"/>
                      <a:pt x="145" y="109"/>
                    </a:cubicBezTo>
                    <a:cubicBezTo>
                      <a:pt x="145" y="109"/>
                      <a:pt x="176" y="107"/>
                      <a:pt x="176" y="107"/>
                    </a:cubicBezTo>
                    <a:cubicBezTo>
                      <a:pt x="176" y="107"/>
                      <a:pt x="179" y="101"/>
                      <a:pt x="190" y="100"/>
                    </a:cubicBezTo>
                    <a:cubicBezTo>
                      <a:pt x="200" y="99"/>
                      <a:pt x="202" y="98"/>
                      <a:pt x="202" y="98"/>
                    </a:cubicBezTo>
                    <a:cubicBezTo>
                      <a:pt x="202" y="98"/>
                      <a:pt x="201" y="88"/>
                      <a:pt x="202" y="88"/>
                    </a:cubicBezTo>
                    <a:cubicBezTo>
                      <a:pt x="202" y="87"/>
                      <a:pt x="219" y="84"/>
                      <a:pt x="219" y="84"/>
                    </a:cubicBezTo>
                    <a:cubicBezTo>
                      <a:pt x="239" y="102"/>
                      <a:pt x="239" y="102"/>
                      <a:pt x="239" y="102"/>
                    </a:cubicBezTo>
                    <a:cubicBezTo>
                      <a:pt x="239" y="86"/>
                      <a:pt x="238" y="65"/>
                      <a:pt x="237" y="62"/>
                    </a:cubicBezTo>
                    <a:cubicBezTo>
                      <a:pt x="237" y="59"/>
                      <a:pt x="234" y="41"/>
                      <a:pt x="232" y="32"/>
                    </a:cubicBezTo>
                    <a:cubicBezTo>
                      <a:pt x="209" y="32"/>
                      <a:pt x="209" y="32"/>
                      <a:pt x="209" y="32"/>
                    </a:cubicBezTo>
                    <a:cubicBezTo>
                      <a:pt x="209" y="32"/>
                      <a:pt x="205" y="27"/>
                      <a:pt x="204" y="27"/>
                    </a:cubicBezTo>
                    <a:cubicBezTo>
                      <a:pt x="204" y="27"/>
                      <a:pt x="169" y="27"/>
                      <a:pt x="169" y="27"/>
                    </a:cubicBezTo>
                    <a:cubicBezTo>
                      <a:pt x="169" y="27"/>
                      <a:pt x="154" y="19"/>
                      <a:pt x="147" y="20"/>
                    </a:cubicBezTo>
                    <a:cubicBezTo>
                      <a:pt x="141" y="20"/>
                      <a:pt x="136" y="29"/>
                      <a:pt x="136" y="29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37" y="42"/>
                      <a:pt x="137" y="42"/>
                      <a:pt x="137" y="42"/>
                    </a:cubicBezTo>
                    <a:cubicBezTo>
                      <a:pt x="139" y="49"/>
                      <a:pt x="139" y="49"/>
                      <a:pt x="139" y="49"/>
                    </a:cubicBezTo>
                    <a:cubicBezTo>
                      <a:pt x="139" y="49"/>
                      <a:pt x="124" y="61"/>
                      <a:pt x="124" y="60"/>
                    </a:cubicBezTo>
                    <a:cubicBezTo>
                      <a:pt x="124" y="59"/>
                      <a:pt x="128" y="45"/>
                      <a:pt x="119" y="45"/>
                    </a:cubicBezTo>
                    <a:cubicBezTo>
                      <a:pt x="111" y="44"/>
                      <a:pt x="99" y="50"/>
                      <a:pt x="97" y="49"/>
                    </a:cubicBezTo>
                    <a:cubicBezTo>
                      <a:pt x="95" y="49"/>
                      <a:pt x="79" y="42"/>
                      <a:pt x="79" y="42"/>
                    </a:cubicBezTo>
                    <a:cubicBezTo>
                      <a:pt x="79" y="42"/>
                      <a:pt x="80" y="35"/>
                      <a:pt x="80" y="34"/>
                    </a:cubicBezTo>
                    <a:cubicBezTo>
                      <a:pt x="81" y="33"/>
                      <a:pt x="87" y="28"/>
                      <a:pt x="87" y="28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93" y="12"/>
                      <a:pt x="99" y="9"/>
                      <a:pt x="99" y="9"/>
                    </a:cubicBezTo>
                    <a:cubicBezTo>
                      <a:pt x="99" y="8"/>
                      <a:pt x="94" y="0"/>
                      <a:pt x="94" y="0"/>
                    </a:cubicBezTo>
                    <a:cubicBezTo>
                      <a:pt x="94" y="0"/>
                      <a:pt x="84" y="10"/>
                      <a:pt x="79" y="10"/>
                    </a:cubicBezTo>
                    <a:cubicBezTo>
                      <a:pt x="74" y="11"/>
                      <a:pt x="66" y="9"/>
                      <a:pt x="64" y="12"/>
                    </a:cubicBezTo>
                    <a:cubicBezTo>
                      <a:pt x="63" y="16"/>
                      <a:pt x="62" y="24"/>
                      <a:pt x="57" y="24"/>
                    </a:cubicBezTo>
                    <a:cubicBezTo>
                      <a:pt x="51" y="24"/>
                      <a:pt x="47" y="25"/>
                      <a:pt x="48" y="26"/>
                    </a:cubicBezTo>
                    <a:cubicBezTo>
                      <a:pt x="49" y="26"/>
                      <a:pt x="41" y="33"/>
                      <a:pt x="41" y="33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7" y="27"/>
                      <a:pt x="10" y="34"/>
                      <a:pt x="10" y="34"/>
                    </a:cubicBezTo>
                    <a:cubicBezTo>
                      <a:pt x="10" y="34"/>
                      <a:pt x="10" y="49"/>
                      <a:pt x="10" y="50"/>
                    </a:cubicBezTo>
                    <a:cubicBezTo>
                      <a:pt x="10" y="51"/>
                      <a:pt x="0" y="58"/>
                      <a:pt x="0" y="58"/>
                    </a:cubicBezTo>
                    <a:cubicBezTo>
                      <a:pt x="0" y="59"/>
                      <a:pt x="7" y="65"/>
                      <a:pt x="7" y="66"/>
                    </a:cubicBezTo>
                    <a:cubicBezTo>
                      <a:pt x="8" y="67"/>
                      <a:pt x="13" y="73"/>
                      <a:pt x="15" y="79"/>
                    </a:cubicBezTo>
                    <a:cubicBezTo>
                      <a:pt x="18" y="85"/>
                      <a:pt x="12" y="86"/>
                      <a:pt x="10" y="88"/>
                    </a:cubicBezTo>
                    <a:cubicBezTo>
                      <a:pt x="9" y="90"/>
                      <a:pt x="5" y="96"/>
                      <a:pt x="4" y="97"/>
                    </a:cubicBezTo>
                    <a:cubicBezTo>
                      <a:pt x="16" y="108"/>
                      <a:pt x="16" y="108"/>
                      <a:pt x="16" y="108"/>
                    </a:cubicBezTo>
                    <a:lnTo>
                      <a:pt x="27" y="1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0" name="Freeform 219">
                <a:extLst>
                  <a:ext uri="{FF2B5EF4-FFF2-40B4-BE49-F238E27FC236}">
                    <a16:creationId xmlns:a16="http://schemas.microsoft.com/office/drawing/2014/main" id="{E36CFA2B-6C6F-4330-836F-9705D43E9A4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411170" y="2120457"/>
                <a:ext cx="789480" cy="286484"/>
              </a:xfrm>
              <a:custGeom>
                <a:avLst/>
                <a:gdLst>
                  <a:gd name="T0" fmla="*/ 386 w 386"/>
                  <a:gd name="T1" fmla="*/ 43 h 140"/>
                  <a:gd name="T2" fmla="*/ 365 w 386"/>
                  <a:gd name="T3" fmla="*/ 9 h 140"/>
                  <a:gd name="T4" fmla="*/ 348 w 386"/>
                  <a:gd name="T5" fmla="*/ 23 h 140"/>
                  <a:gd name="T6" fmla="*/ 322 w 386"/>
                  <a:gd name="T7" fmla="*/ 32 h 140"/>
                  <a:gd name="T8" fmla="*/ 288 w 386"/>
                  <a:gd name="T9" fmla="*/ 40 h 140"/>
                  <a:gd name="T10" fmla="*/ 277 w 386"/>
                  <a:gd name="T11" fmla="*/ 55 h 140"/>
                  <a:gd name="T12" fmla="*/ 258 w 386"/>
                  <a:gd name="T13" fmla="*/ 65 h 140"/>
                  <a:gd name="T14" fmla="*/ 246 w 386"/>
                  <a:gd name="T15" fmla="*/ 45 h 140"/>
                  <a:gd name="T16" fmla="*/ 239 w 386"/>
                  <a:gd name="T17" fmla="*/ 35 h 140"/>
                  <a:gd name="T18" fmla="*/ 243 w 386"/>
                  <a:gd name="T19" fmla="*/ 22 h 140"/>
                  <a:gd name="T20" fmla="*/ 239 w 386"/>
                  <a:gd name="T21" fmla="*/ 0 h 140"/>
                  <a:gd name="T22" fmla="*/ 217 w 386"/>
                  <a:gd name="T23" fmla="*/ 17 h 140"/>
                  <a:gd name="T24" fmla="*/ 194 w 386"/>
                  <a:gd name="T25" fmla="*/ 34 h 140"/>
                  <a:gd name="T26" fmla="*/ 180 w 386"/>
                  <a:gd name="T27" fmla="*/ 36 h 140"/>
                  <a:gd name="T28" fmla="*/ 162 w 386"/>
                  <a:gd name="T29" fmla="*/ 33 h 140"/>
                  <a:gd name="T30" fmla="*/ 150 w 386"/>
                  <a:gd name="T31" fmla="*/ 23 h 140"/>
                  <a:gd name="T32" fmla="*/ 137 w 386"/>
                  <a:gd name="T33" fmla="*/ 37 h 140"/>
                  <a:gd name="T34" fmla="*/ 118 w 386"/>
                  <a:gd name="T35" fmla="*/ 28 h 140"/>
                  <a:gd name="T36" fmla="*/ 102 w 386"/>
                  <a:gd name="T37" fmla="*/ 14 h 140"/>
                  <a:gd name="T38" fmla="*/ 65 w 386"/>
                  <a:gd name="T39" fmla="*/ 13 h 140"/>
                  <a:gd name="T40" fmla="*/ 43 w 386"/>
                  <a:gd name="T41" fmla="*/ 6 h 140"/>
                  <a:gd name="T42" fmla="*/ 31 w 386"/>
                  <a:gd name="T43" fmla="*/ 14 h 140"/>
                  <a:gd name="T44" fmla="*/ 30 w 386"/>
                  <a:gd name="T45" fmla="*/ 44 h 140"/>
                  <a:gd name="T46" fmla="*/ 0 w 386"/>
                  <a:gd name="T47" fmla="*/ 105 h 140"/>
                  <a:gd name="T48" fmla="*/ 35 w 386"/>
                  <a:gd name="T49" fmla="*/ 137 h 140"/>
                  <a:gd name="T50" fmla="*/ 60 w 386"/>
                  <a:gd name="T51" fmla="*/ 111 h 140"/>
                  <a:gd name="T52" fmla="*/ 82 w 386"/>
                  <a:gd name="T53" fmla="*/ 104 h 140"/>
                  <a:gd name="T54" fmla="*/ 91 w 386"/>
                  <a:gd name="T55" fmla="*/ 94 h 140"/>
                  <a:gd name="T56" fmla="*/ 112 w 386"/>
                  <a:gd name="T57" fmla="*/ 77 h 140"/>
                  <a:gd name="T58" fmla="*/ 154 w 386"/>
                  <a:gd name="T59" fmla="*/ 104 h 140"/>
                  <a:gd name="T60" fmla="*/ 167 w 386"/>
                  <a:gd name="T61" fmla="*/ 110 h 140"/>
                  <a:gd name="T62" fmla="*/ 178 w 386"/>
                  <a:gd name="T63" fmla="*/ 111 h 140"/>
                  <a:gd name="T64" fmla="*/ 183 w 386"/>
                  <a:gd name="T65" fmla="*/ 127 h 140"/>
                  <a:gd name="T66" fmla="*/ 207 w 386"/>
                  <a:gd name="T67" fmla="*/ 98 h 140"/>
                  <a:gd name="T68" fmla="*/ 226 w 386"/>
                  <a:gd name="T69" fmla="*/ 105 h 140"/>
                  <a:gd name="T70" fmla="*/ 239 w 386"/>
                  <a:gd name="T71" fmla="*/ 121 h 140"/>
                  <a:gd name="T72" fmla="*/ 258 w 386"/>
                  <a:gd name="T73" fmla="*/ 130 h 140"/>
                  <a:gd name="T74" fmla="*/ 283 w 386"/>
                  <a:gd name="T75" fmla="*/ 125 h 140"/>
                  <a:gd name="T76" fmla="*/ 302 w 386"/>
                  <a:gd name="T77" fmla="*/ 117 h 140"/>
                  <a:gd name="T78" fmla="*/ 324 w 386"/>
                  <a:gd name="T79" fmla="*/ 96 h 140"/>
                  <a:gd name="T80" fmla="*/ 342 w 386"/>
                  <a:gd name="T81" fmla="*/ 97 h 140"/>
                  <a:gd name="T82" fmla="*/ 377 w 386"/>
                  <a:gd name="T83" fmla="*/ 76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6" h="140">
                    <a:moveTo>
                      <a:pt x="375" y="65"/>
                    </a:moveTo>
                    <a:cubicBezTo>
                      <a:pt x="386" y="43"/>
                      <a:pt x="386" y="43"/>
                      <a:pt x="386" y="43"/>
                    </a:cubicBezTo>
                    <a:cubicBezTo>
                      <a:pt x="386" y="43"/>
                      <a:pt x="386" y="36"/>
                      <a:pt x="385" y="27"/>
                    </a:cubicBezTo>
                    <a:cubicBezTo>
                      <a:pt x="365" y="9"/>
                      <a:pt x="365" y="9"/>
                      <a:pt x="365" y="9"/>
                    </a:cubicBezTo>
                    <a:cubicBezTo>
                      <a:pt x="365" y="9"/>
                      <a:pt x="348" y="12"/>
                      <a:pt x="348" y="13"/>
                    </a:cubicBezTo>
                    <a:cubicBezTo>
                      <a:pt x="347" y="13"/>
                      <a:pt x="348" y="23"/>
                      <a:pt x="348" y="23"/>
                    </a:cubicBezTo>
                    <a:cubicBezTo>
                      <a:pt x="348" y="23"/>
                      <a:pt x="346" y="24"/>
                      <a:pt x="336" y="25"/>
                    </a:cubicBezTo>
                    <a:cubicBezTo>
                      <a:pt x="325" y="26"/>
                      <a:pt x="322" y="32"/>
                      <a:pt x="322" y="32"/>
                    </a:cubicBezTo>
                    <a:cubicBezTo>
                      <a:pt x="322" y="32"/>
                      <a:pt x="291" y="34"/>
                      <a:pt x="291" y="34"/>
                    </a:cubicBezTo>
                    <a:cubicBezTo>
                      <a:pt x="290" y="34"/>
                      <a:pt x="288" y="40"/>
                      <a:pt x="288" y="40"/>
                    </a:cubicBezTo>
                    <a:cubicBezTo>
                      <a:pt x="276" y="42"/>
                      <a:pt x="276" y="42"/>
                      <a:pt x="276" y="42"/>
                    </a:cubicBezTo>
                    <a:cubicBezTo>
                      <a:pt x="277" y="55"/>
                      <a:pt x="277" y="55"/>
                      <a:pt x="277" y="55"/>
                    </a:cubicBezTo>
                    <a:cubicBezTo>
                      <a:pt x="269" y="55"/>
                      <a:pt x="269" y="55"/>
                      <a:pt x="269" y="55"/>
                    </a:cubicBezTo>
                    <a:cubicBezTo>
                      <a:pt x="269" y="55"/>
                      <a:pt x="258" y="64"/>
                      <a:pt x="258" y="65"/>
                    </a:cubicBezTo>
                    <a:cubicBezTo>
                      <a:pt x="258" y="66"/>
                      <a:pt x="245" y="58"/>
                      <a:pt x="245" y="58"/>
                    </a:cubicBezTo>
                    <a:cubicBezTo>
                      <a:pt x="246" y="45"/>
                      <a:pt x="246" y="45"/>
                      <a:pt x="246" y="45"/>
                    </a:cubicBezTo>
                    <a:cubicBezTo>
                      <a:pt x="236" y="45"/>
                      <a:pt x="236" y="45"/>
                      <a:pt x="236" y="45"/>
                    </a:cubicBezTo>
                    <a:cubicBezTo>
                      <a:pt x="239" y="35"/>
                      <a:pt x="239" y="35"/>
                      <a:pt x="239" y="35"/>
                    </a:cubicBezTo>
                    <a:cubicBezTo>
                      <a:pt x="246" y="31"/>
                      <a:pt x="246" y="31"/>
                      <a:pt x="246" y="31"/>
                    </a:cubicBezTo>
                    <a:cubicBezTo>
                      <a:pt x="243" y="22"/>
                      <a:pt x="243" y="22"/>
                      <a:pt x="243" y="22"/>
                    </a:cubicBezTo>
                    <a:cubicBezTo>
                      <a:pt x="243" y="22"/>
                      <a:pt x="254" y="18"/>
                      <a:pt x="256" y="14"/>
                    </a:cubicBezTo>
                    <a:cubicBezTo>
                      <a:pt x="259" y="10"/>
                      <a:pt x="239" y="0"/>
                      <a:pt x="239" y="0"/>
                    </a:cubicBezTo>
                    <a:cubicBezTo>
                      <a:pt x="239" y="0"/>
                      <a:pt x="224" y="14"/>
                      <a:pt x="224" y="15"/>
                    </a:cubicBezTo>
                    <a:cubicBezTo>
                      <a:pt x="224" y="16"/>
                      <a:pt x="220" y="17"/>
                      <a:pt x="217" y="17"/>
                    </a:cubicBezTo>
                    <a:cubicBezTo>
                      <a:pt x="214" y="17"/>
                      <a:pt x="212" y="21"/>
                      <a:pt x="208" y="24"/>
                    </a:cubicBezTo>
                    <a:cubicBezTo>
                      <a:pt x="204" y="26"/>
                      <a:pt x="194" y="33"/>
                      <a:pt x="194" y="34"/>
                    </a:cubicBezTo>
                    <a:cubicBezTo>
                      <a:pt x="193" y="35"/>
                      <a:pt x="189" y="29"/>
                      <a:pt x="189" y="29"/>
                    </a:cubicBezTo>
                    <a:cubicBezTo>
                      <a:pt x="189" y="29"/>
                      <a:pt x="181" y="35"/>
                      <a:pt x="180" y="36"/>
                    </a:cubicBezTo>
                    <a:cubicBezTo>
                      <a:pt x="179" y="36"/>
                      <a:pt x="173" y="25"/>
                      <a:pt x="173" y="25"/>
                    </a:cubicBezTo>
                    <a:cubicBezTo>
                      <a:pt x="162" y="33"/>
                      <a:pt x="162" y="33"/>
                      <a:pt x="162" y="33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0" y="23"/>
                      <a:pt x="150" y="23"/>
                      <a:pt x="150" y="23"/>
                    </a:cubicBezTo>
                    <a:cubicBezTo>
                      <a:pt x="150" y="23"/>
                      <a:pt x="148" y="24"/>
                      <a:pt x="143" y="25"/>
                    </a:cubicBezTo>
                    <a:cubicBezTo>
                      <a:pt x="137" y="26"/>
                      <a:pt x="137" y="37"/>
                      <a:pt x="137" y="37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18" y="28"/>
                      <a:pt x="118" y="28"/>
                      <a:pt x="118" y="28"/>
                    </a:cubicBezTo>
                    <a:cubicBezTo>
                      <a:pt x="118" y="28"/>
                      <a:pt x="116" y="26"/>
                      <a:pt x="114" y="18"/>
                    </a:cubicBezTo>
                    <a:cubicBezTo>
                      <a:pt x="112" y="10"/>
                      <a:pt x="102" y="14"/>
                      <a:pt x="102" y="14"/>
                    </a:cubicBezTo>
                    <a:cubicBezTo>
                      <a:pt x="102" y="14"/>
                      <a:pt x="98" y="4"/>
                      <a:pt x="87" y="3"/>
                    </a:cubicBezTo>
                    <a:cubicBezTo>
                      <a:pt x="75" y="3"/>
                      <a:pt x="65" y="13"/>
                      <a:pt x="65" y="13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31" y="14"/>
                      <a:pt x="31" y="14"/>
                    </a:cubicBezTo>
                    <a:cubicBezTo>
                      <a:pt x="31" y="15"/>
                      <a:pt x="33" y="20"/>
                      <a:pt x="35" y="24"/>
                    </a:cubicBezTo>
                    <a:cubicBezTo>
                      <a:pt x="36" y="28"/>
                      <a:pt x="30" y="34"/>
                      <a:pt x="30" y="44"/>
                    </a:cubicBezTo>
                    <a:cubicBezTo>
                      <a:pt x="30" y="54"/>
                      <a:pt x="22" y="91"/>
                      <a:pt x="22" y="91"/>
                    </a:cubicBezTo>
                    <a:cubicBezTo>
                      <a:pt x="22" y="91"/>
                      <a:pt x="10" y="98"/>
                      <a:pt x="0" y="105"/>
                    </a:cubicBezTo>
                    <a:cubicBezTo>
                      <a:pt x="9" y="106"/>
                      <a:pt x="18" y="108"/>
                      <a:pt x="20" y="115"/>
                    </a:cubicBezTo>
                    <a:cubicBezTo>
                      <a:pt x="24" y="126"/>
                      <a:pt x="28" y="140"/>
                      <a:pt x="35" y="137"/>
                    </a:cubicBezTo>
                    <a:cubicBezTo>
                      <a:pt x="41" y="135"/>
                      <a:pt x="55" y="123"/>
                      <a:pt x="56" y="118"/>
                    </a:cubicBezTo>
                    <a:cubicBezTo>
                      <a:pt x="58" y="114"/>
                      <a:pt x="60" y="111"/>
                      <a:pt x="60" y="111"/>
                    </a:cubicBezTo>
                    <a:cubicBezTo>
                      <a:pt x="60" y="111"/>
                      <a:pt x="60" y="114"/>
                      <a:pt x="68" y="111"/>
                    </a:cubicBezTo>
                    <a:cubicBezTo>
                      <a:pt x="75" y="109"/>
                      <a:pt x="82" y="105"/>
                      <a:pt x="82" y="104"/>
                    </a:cubicBezTo>
                    <a:cubicBezTo>
                      <a:pt x="82" y="103"/>
                      <a:pt x="81" y="96"/>
                      <a:pt x="81" y="96"/>
                    </a:cubicBezTo>
                    <a:cubicBezTo>
                      <a:pt x="91" y="94"/>
                      <a:pt x="91" y="94"/>
                      <a:pt x="91" y="94"/>
                    </a:cubicBezTo>
                    <a:cubicBezTo>
                      <a:pt x="91" y="94"/>
                      <a:pt x="92" y="86"/>
                      <a:pt x="92" y="85"/>
                    </a:cubicBezTo>
                    <a:cubicBezTo>
                      <a:pt x="92" y="85"/>
                      <a:pt x="112" y="77"/>
                      <a:pt x="112" y="77"/>
                    </a:cubicBezTo>
                    <a:cubicBezTo>
                      <a:pt x="112" y="77"/>
                      <a:pt x="122" y="87"/>
                      <a:pt x="127" y="89"/>
                    </a:cubicBezTo>
                    <a:cubicBezTo>
                      <a:pt x="133" y="91"/>
                      <a:pt x="154" y="104"/>
                      <a:pt x="154" y="104"/>
                    </a:cubicBezTo>
                    <a:cubicBezTo>
                      <a:pt x="154" y="104"/>
                      <a:pt x="165" y="94"/>
                      <a:pt x="165" y="96"/>
                    </a:cubicBezTo>
                    <a:cubicBezTo>
                      <a:pt x="165" y="97"/>
                      <a:pt x="167" y="110"/>
                      <a:pt x="167" y="110"/>
                    </a:cubicBezTo>
                    <a:cubicBezTo>
                      <a:pt x="176" y="107"/>
                      <a:pt x="176" y="107"/>
                      <a:pt x="176" y="107"/>
                    </a:cubicBezTo>
                    <a:cubicBezTo>
                      <a:pt x="178" y="111"/>
                      <a:pt x="178" y="111"/>
                      <a:pt x="178" y="111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83" y="127"/>
                      <a:pt x="183" y="127"/>
                      <a:pt x="183" y="127"/>
                    </a:cubicBezTo>
                    <a:cubicBezTo>
                      <a:pt x="183" y="127"/>
                      <a:pt x="188" y="120"/>
                      <a:pt x="194" y="116"/>
                    </a:cubicBezTo>
                    <a:cubicBezTo>
                      <a:pt x="200" y="112"/>
                      <a:pt x="207" y="98"/>
                      <a:pt x="207" y="98"/>
                    </a:cubicBezTo>
                    <a:cubicBezTo>
                      <a:pt x="207" y="98"/>
                      <a:pt x="214" y="107"/>
                      <a:pt x="215" y="107"/>
                    </a:cubicBezTo>
                    <a:cubicBezTo>
                      <a:pt x="216" y="107"/>
                      <a:pt x="226" y="105"/>
                      <a:pt x="226" y="105"/>
                    </a:cubicBezTo>
                    <a:cubicBezTo>
                      <a:pt x="235" y="114"/>
                      <a:pt x="235" y="114"/>
                      <a:pt x="235" y="114"/>
                    </a:cubicBezTo>
                    <a:cubicBezTo>
                      <a:pt x="239" y="121"/>
                      <a:pt x="239" y="121"/>
                      <a:pt x="239" y="121"/>
                    </a:cubicBezTo>
                    <a:cubicBezTo>
                      <a:pt x="249" y="123"/>
                      <a:pt x="249" y="123"/>
                      <a:pt x="249" y="123"/>
                    </a:cubicBezTo>
                    <a:cubicBezTo>
                      <a:pt x="258" y="130"/>
                      <a:pt x="258" y="130"/>
                      <a:pt x="258" y="130"/>
                    </a:cubicBezTo>
                    <a:cubicBezTo>
                      <a:pt x="263" y="122"/>
                      <a:pt x="263" y="122"/>
                      <a:pt x="263" y="122"/>
                    </a:cubicBezTo>
                    <a:cubicBezTo>
                      <a:pt x="263" y="122"/>
                      <a:pt x="277" y="127"/>
                      <a:pt x="283" y="125"/>
                    </a:cubicBezTo>
                    <a:cubicBezTo>
                      <a:pt x="289" y="122"/>
                      <a:pt x="291" y="117"/>
                      <a:pt x="291" y="117"/>
                    </a:cubicBezTo>
                    <a:cubicBezTo>
                      <a:pt x="302" y="117"/>
                      <a:pt x="302" y="117"/>
                      <a:pt x="302" y="117"/>
                    </a:cubicBezTo>
                    <a:cubicBezTo>
                      <a:pt x="302" y="117"/>
                      <a:pt x="306" y="103"/>
                      <a:pt x="311" y="101"/>
                    </a:cubicBezTo>
                    <a:cubicBezTo>
                      <a:pt x="316" y="100"/>
                      <a:pt x="323" y="96"/>
                      <a:pt x="324" y="96"/>
                    </a:cubicBezTo>
                    <a:cubicBezTo>
                      <a:pt x="324" y="96"/>
                      <a:pt x="334" y="101"/>
                      <a:pt x="334" y="101"/>
                    </a:cubicBezTo>
                    <a:cubicBezTo>
                      <a:pt x="342" y="97"/>
                      <a:pt x="342" y="97"/>
                      <a:pt x="342" y="97"/>
                    </a:cubicBezTo>
                    <a:cubicBezTo>
                      <a:pt x="370" y="97"/>
                      <a:pt x="370" y="97"/>
                      <a:pt x="370" y="97"/>
                    </a:cubicBezTo>
                    <a:cubicBezTo>
                      <a:pt x="377" y="86"/>
                      <a:pt x="377" y="76"/>
                      <a:pt x="377" y="76"/>
                    </a:cubicBezTo>
                    <a:lnTo>
                      <a:pt x="375" y="6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1" name="Freeform 220">
                <a:extLst>
                  <a:ext uri="{FF2B5EF4-FFF2-40B4-BE49-F238E27FC236}">
                    <a16:creationId xmlns:a16="http://schemas.microsoft.com/office/drawing/2014/main" id="{74785B5A-9DAC-43BD-9CCE-054FEB43849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783878" y="2316955"/>
                <a:ext cx="383724" cy="207517"/>
              </a:xfrm>
              <a:custGeom>
                <a:avLst/>
                <a:gdLst>
                  <a:gd name="T0" fmla="*/ 109 w 188"/>
                  <a:gd name="T1" fmla="*/ 101 h 101"/>
                  <a:gd name="T2" fmla="*/ 184 w 188"/>
                  <a:gd name="T3" fmla="*/ 7 h 101"/>
                  <a:gd name="T4" fmla="*/ 188 w 188"/>
                  <a:gd name="T5" fmla="*/ 1 h 101"/>
                  <a:gd name="T6" fmla="*/ 160 w 188"/>
                  <a:gd name="T7" fmla="*/ 1 h 101"/>
                  <a:gd name="T8" fmla="*/ 152 w 188"/>
                  <a:gd name="T9" fmla="*/ 5 h 101"/>
                  <a:gd name="T10" fmla="*/ 142 w 188"/>
                  <a:gd name="T11" fmla="*/ 0 h 101"/>
                  <a:gd name="T12" fmla="*/ 129 w 188"/>
                  <a:gd name="T13" fmla="*/ 5 h 101"/>
                  <a:gd name="T14" fmla="*/ 120 w 188"/>
                  <a:gd name="T15" fmla="*/ 21 h 101"/>
                  <a:gd name="T16" fmla="*/ 109 w 188"/>
                  <a:gd name="T17" fmla="*/ 21 h 101"/>
                  <a:gd name="T18" fmla="*/ 101 w 188"/>
                  <a:gd name="T19" fmla="*/ 29 h 101"/>
                  <a:gd name="T20" fmla="*/ 81 w 188"/>
                  <a:gd name="T21" fmla="*/ 26 h 101"/>
                  <a:gd name="T22" fmla="*/ 76 w 188"/>
                  <a:gd name="T23" fmla="*/ 34 h 101"/>
                  <a:gd name="T24" fmla="*/ 67 w 188"/>
                  <a:gd name="T25" fmla="*/ 27 h 101"/>
                  <a:gd name="T26" fmla="*/ 57 w 188"/>
                  <a:gd name="T27" fmla="*/ 25 h 101"/>
                  <a:gd name="T28" fmla="*/ 53 w 188"/>
                  <a:gd name="T29" fmla="*/ 18 h 101"/>
                  <a:gd name="T30" fmla="*/ 44 w 188"/>
                  <a:gd name="T31" fmla="*/ 9 h 101"/>
                  <a:gd name="T32" fmla="*/ 33 w 188"/>
                  <a:gd name="T33" fmla="*/ 11 h 101"/>
                  <a:gd name="T34" fmla="*/ 25 w 188"/>
                  <a:gd name="T35" fmla="*/ 2 h 101"/>
                  <a:gd name="T36" fmla="*/ 12 w 188"/>
                  <a:gd name="T37" fmla="*/ 20 h 101"/>
                  <a:gd name="T38" fmla="*/ 1 w 188"/>
                  <a:gd name="T39" fmla="*/ 31 h 101"/>
                  <a:gd name="T40" fmla="*/ 0 w 188"/>
                  <a:gd name="T41" fmla="*/ 30 h 101"/>
                  <a:gd name="T42" fmla="*/ 0 w 188"/>
                  <a:gd name="T43" fmla="*/ 36 h 101"/>
                  <a:gd name="T44" fmla="*/ 12 w 188"/>
                  <a:gd name="T45" fmla="*/ 40 h 101"/>
                  <a:gd name="T46" fmla="*/ 12 w 188"/>
                  <a:gd name="T47" fmla="*/ 45 h 101"/>
                  <a:gd name="T48" fmla="*/ 26 w 188"/>
                  <a:gd name="T49" fmla="*/ 47 h 101"/>
                  <a:gd name="T50" fmla="*/ 42 w 188"/>
                  <a:gd name="T51" fmla="*/ 57 h 101"/>
                  <a:gd name="T52" fmla="*/ 52 w 188"/>
                  <a:gd name="T53" fmla="*/ 59 h 101"/>
                  <a:gd name="T54" fmla="*/ 63 w 188"/>
                  <a:gd name="T55" fmla="*/ 67 h 101"/>
                  <a:gd name="T56" fmla="*/ 74 w 188"/>
                  <a:gd name="T57" fmla="*/ 72 h 101"/>
                  <a:gd name="T58" fmla="*/ 80 w 188"/>
                  <a:gd name="T59" fmla="*/ 84 h 101"/>
                  <a:gd name="T60" fmla="*/ 98 w 188"/>
                  <a:gd name="T61" fmla="*/ 88 h 101"/>
                  <a:gd name="T62" fmla="*/ 102 w 188"/>
                  <a:gd name="T63" fmla="*/ 94 h 101"/>
                  <a:gd name="T64" fmla="*/ 102 w 188"/>
                  <a:gd name="T65" fmla="*/ 100 h 101"/>
                  <a:gd name="T66" fmla="*/ 109 w 188"/>
                  <a:gd name="T6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8" h="101">
                    <a:moveTo>
                      <a:pt x="109" y="101"/>
                    </a:moveTo>
                    <a:cubicBezTo>
                      <a:pt x="109" y="101"/>
                      <a:pt x="174" y="21"/>
                      <a:pt x="184" y="7"/>
                    </a:cubicBezTo>
                    <a:cubicBezTo>
                      <a:pt x="186" y="5"/>
                      <a:pt x="187" y="3"/>
                      <a:pt x="188" y="1"/>
                    </a:cubicBezTo>
                    <a:cubicBezTo>
                      <a:pt x="160" y="1"/>
                      <a:pt x="160" y="1"/>
                      <a:pt x="160" y="1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2" y="5"/>
                      <a:pt x="142" y="0"/>
                      <a:pt x="142" y="0"/>
                    </a:cubicBezTo>
                    <a:cubicBezTo>
                      <a:pt x="141" y="0"/>
                      <a:pt x="134" y="4"/>
                      <a:pt x="129" y="5"/>
                    </a:cubicBezTo>
                    <a:cubicBezTo>
                      <a:pt x="124" y="7"/>
                      <a:pt x="120" y="21"/>
                      <a:pt x="120" y="21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1"/>
                      <a:pt x="107" y="26"/>
                      <a:pt x="101" y="29"/>
                    </a:cubicBezTo>
                    <a:cubicBezTo>
                      <a:pt x="95" y="31"/>
                      <a:pt x="81" y="26"/>
                      <a:pt x="81" y="26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9"/>
                      <a:pt x="34" y="11"/>
                      <a:pt x="33" y="11"/>
                    </a:cubicBezTo>
                    <a:cubicBezTo>
                      <a:pt x="32" y="11"/>
                      <a:pt x="25" y="2"/>
                      <a:pt x="25" y="2"/>
                    </a:cubicBezTo>
                    <a:cubicBezTo>
                      <a:pt x="25" y="2"/>
                      <a:pt x="18" y="16"/>
                      <a:pt x="12" y="20"/>
                    </a:cubicBezTo>
                    <a:cubicBezTo>
                      <a:pt x="6" y="24"/>
                      <a:pt x="1" y="31"/>
                      <a:pt x="1" y="3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12" y="36"/>
                      <a:pt x="12" y="40"/>
                    </a:cubicBezTo>
                    <a:cubicBezTo>
                      <a:pt x="12" y="44"/>
                      <a:pt x="12" y="45"/>
                      <a:pt x="12" y="45"/>
                    </a:cubicBezTo>
                    <a:cubicBezTo>
                      <a:pt x="12" y="45"/>
                      <a:pt x="21" y="45"/>
                      <a:pt x="26" y="47"/>
                    </a:cubicBezTo>
                    <a:cubicBezTo>
                      <a:pt x="31" y="50"/>
                      <a:pt x="42" y="57"/>
                      <a:pt x="42" y="57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7" y="66"/>
                      <a:pt x="63" y="67"/>
                    </a:cubicBezTo>
                    <a:cubicBezTo>
                      <a:pt x="68" y="69"/>
                      <a:pt x="74" y="72"/>
                      <a:pt x="74" y="72"/>
                    </a:cubicBezTo>
                    <a:cubicBezTo>
                      <a:pt x="74" y="72"/>
                      <a:pt x="72" y="79"/>
                      <a:pt x="80" y="84"/>
                    </a:cubicBezTo>
                    <a:cubicBezTo>
                      <a:pt x="88" y="88"/>
                      <a:pt x="98" y="88"/>
                      <a:pt x="98" y="88"/>
                    </a:cubicBezTo>
                    <a:cubicBezTo>
                      <a:pt x="98" y="88"/>
                      <a:pt x="103" y="94"/>
                      <a:pt x="102" y="94"/>
                    </a:cubicBezTo>
                    <a:cubicBezTo>
                      <a:pt x="102" y="94"/>
                      <a:pt x="102" y="97"/>
                      <a:pt x="102" y="100"/>
                    </a:cubicBezTo>
                    <a:cubicBezTo>
                      <a:pt x="106" y="99"/>
                      <a:pt x="109" y="101"/>
                      <a:pt x="109" y="10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2" name="Freeform 221">
                <a:extLst>
                  <a:ext uri="{FF2B5EF4-FFF2-40B4-BE49-F238E27FC236}">
                    <a16:creationId xmlns:a16="http://schemas.microsoft.com/office/drawing/2014/main" id="{D0CBFFB1-9B55-43B4-A2DC-863D090EB93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4783878" y="2401431"/>
                <a:ext cx="211140" cy="255265"/>
              </a:xfrm>
              <a:custGeom>
                <a:avLst/>
                <a:gdLst>
                  <a:gd name="T0" fmla="*/ 102 w 103"/>
                  <a:gd name="T1" fmla="*/ 59 h 125"/>
                  <a:gd name="T2" fmla="*/ 102 w 103"/>
                  <a:gd name="T3" fmla="*/ 53 h 125"/>
                  <a:gd name="T4" fmla="*/ 98 w 103"/>
                  <a:gd name="T5" fmla="*/ 47 h 125"/>
                  <a:gd name="T6" fmla="*/ 80 w 103"/>
                  <a:gd name="T7" fmla="*/ 43 h 125"/>
                  <a:gd name="T8" fmla="*/ 74 w 103"/>
                  <a:gd name="T9" fmla="*/ 31 h 125"/>
                  <a:gd name="T10" fmla="*/ 63 w 103"/>
                  <a:gd name="T11" fmla="*/ 26 h 125"/>
                  <a:gd name="T12" fmla="*/ 52 w 103"/>
                  <a:gd name="T13" fmla="*/ 18 h 125"/>
                  <a:gd name="T14" fmla="*/ 42 w 103"/>
                  <a:gd name="T15" fmla="*/ 16 h 125"/>
                  <a:gd name="T16" fmla="*/ 26 w 103"/>
                  <a:gd name="T17" fmla="*/ 6 h 125"/>
                  <a:gd name="T18" fmla="*/ 12 w 103"/>
                  <a:gd name="T19" fmla="*/ 4 h 125"/>
                  <a:gd name="T20" fmla="*/ 12 w 103"/>
                  <a:gd name="T21" fmla="*/ 0 h 125"/>
                  <a:gd name="T22" fmla="*/ 8 w 103"/>
                  <a:gd name="T23" fmla="*/ 5 h 125"/>
                  <a:gd name="T24" fmla="*/ 12 w 103"/>
                  <a:gd name="T25" fmla="*/ 9 h 125"/>
                  <a:gd name="T26" fmla="*/ 7 w 103"/>
                  <a:gd name="T27" fmla="*/ 13 h 125"/>
                  <a:gd name="T28" fmla="*/ 12 w 103"/>
                  <a:gd name="T29" fmla="*/ 19 h 125"/>
                  <a:gd name="T30" fmla="*/ 13 w 103"/>
                  <a:gd name="T31" fmla="*/ 27 h 125"/>
                  <a:gd name="T32" fmla="*/ 21 w 103"/>
                  <a:gd name="T33" fmla="*/ 31 h 125"/>
                  <a:gd name="T34" fmla="*/ 31 w 103"/>
                  <a:gd name="T35" fmla="*/ 40 h 125"/>
                  <a:gd name="T36" fmla="*/ 28 w 103"/>
                  <a:gd name="T37" fmla="*/ 51 h 125"/>
                  <a:gd name="T38" fmla="*/ 19 w 103"/>
                  <a:gd name="T39" fmla="*/ 56 h 125"/>
                  <a:gd name="T40" fmla="*/ 24 w 103"/>
                  <a:gd name="T41" fmla="*/ 62 h 125"/>
                  <a:gd name="T42" fmla="*/ 23 w 103"/>
                  <a:gd name="T43" fmla="*/ 70 h 125"/>
                  <a:gd name="T44" fmla="*/ 13 w 103"/>
                  <a:gd name="T45" fmla="*/ 76 h 125"/>
                  <a:gd name="T46" fmla="*/ 7 w 103"/>
                  <a:gd name="T47" fmla="*/ 70 h 125"/>
                  <a:gd name="T48" fmla="*/ 0 w 103"/>
                  <a:gd name="T49" fmla="*/ 72 h 125"/>
                  <a:gd name="T50" fmla="*/ 1 w 103"/>
                  <a:gd name="T51" fmla="*/ 88 h 125"/>
                  <a:gd name="T52" fmla="*/ 4 w 103"/>
                  <a:gd name="T53" fmla="*/ 95 h 125"/>
                  <a:gd name="T54" fmla="*/ 10 w 103"/>
                  <a:gd name="T55" fmla="*/ 102 h 125"/>
                  <a:gd name="T56" fmla="*/ 10 w 103"/>
                  <a:gd name="T57" fmla="*/ 114 h 125"/>
                  <a:gd name="T58" fmla="*/ 21 w 103"/>
                  <a:gd name="T59" fmla="*/ 116 h 125"/>
                  <a:gd name="T60" fmla="*/ 26 w 103"/>
                  <a:gd name="T61" fmla="*/ 124 h 125"/>
                  <a:gd name="T62" fmla="*/ 49 w 103"/>
                  <a:gd name="T63" fmla="*/ 125 h 125"/>
                  <a:gd name="T64" fmla="*/ 89 w 103"/>
                  <a:gd name="T65" fmla="*/ 66 h 125"/>
                  <a:gd name="T66" fmla="*/ 102 w 103"/>
                  <a:gd name="T67" fmla="*/ 5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3" h="125">
                    <a:moveTo>
                      <a:pt x="102" y="59"/>
                    </a:moveTo>
                    <a:cubicBezTo>
                      <a:pt x="102" y="56"/>
                      <a:pt x="102" y="53"/>
                      <a:pt x="102" y="53"/>
                    </a:cubicBezTo>
                    <a:cubicBezTo>
                      <a:pt x="103" y="53"/>
                      <a:pt x="98" y="47"/>
                      <a:pt x="98" y="47"/>
                    </a:cubicBezTo>
                    <a:cubicBezTo>
                      <a:pt x="98" y="47"/>
                      <a:pt x="88" y="47"/>
                      <a:pt x="80" y="43"/>
                    </a:cubicBezTo>
                    <a:cubicBezTo>
                      <a:pt x="72" y="38"/>
                      <a:pt x="74" y="31"/>
                      <a:pt x="74" y="31"/>
                    </a:cubicBezTo>
                    <a:cubicBezTo>
                      <a:pt x="74" y="31"/>
                      <a:pt x="68" y="28"/>
                      <a:pt x="63" y="26"/>
                    </a:cubicBezTo>
                    <a:cubicBezTo>
                      <a:pt x="57" y="25"/>
                      <a:pt x="52" y="18"/>
                      <a:pt x="52" y="18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31" y="9"/>
                      <a:pt x="26" y="6"/>
                    </a:cubicBezTo>
                    <a:cubicBezTo>
                      <a:pt x="21" y="4"/>
                      <a:pt x="12" y="4"/>
                      <a:pt x="12" y="4"/>
                    </a:cubicBezTo>
                    <a:cubicBezTo>
                      <a:pt x="12" y="4"/>
                      <a:pt x="12" y="3"/>
                      <a:pt x="12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4" y="93"/>
                      <a:pt x="4" y="95"/>
                    </a:cubicBezTo>
                    <a:cubicBezTo>
                      <a:pt x="4" y="98"/>
                      <a:pt x="10" y="102"/>
                      <a:pt x="10" y="10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21" y="116"/>
                      <a:pt x="21" y="116"/>
                      <a:pt x="21" y="116"/>
                    </a:cubicBezTo>
                    <a:cubicBezTo>
                      <a:pt x="26" y="124"/>
                      <a:pt x="26" y="124"/>
                      <a:pt x="26" y="124"/>
                    </a:cubicBezTo>
                    <a:cubicBezTo>
                      <a:pt x="49" y="125"/>
                      <a:pt x="49" y="125"/>
                      <a:pt x="49" y="125"/>
                    </a:cubicBezTo>
                    <a:cubicBezTo>
                      <a:pt x="64" y="100"/>
                      <a:pt x="82" y="74"/>
                      <a:pt x="89" y="66"/>
                    </a:cubicBezTo>
                    <a:cubicBezTo>
                      <a:pt x="94" y="61"/>
                      <a:pt x="98" y="59"/>
                      <a:pt x="102" y="5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3" name="Freeform 222">
                <a:extLst>
                  <a:ext uri="{FF2B5EF4-FFF2-40B4-BE49-F238E27FC236}">
                    <a16:creationId xmlns:a16="http://schemas.microsoft.com/office/drawing/2014/main" id="{B0468A69-0262-46EC-8839-715143A6A669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232459" y="1863356"/>
                <a:ext cx="633420" cy="1032077"/>
              </a:xfrm>
              <a:custGeom>
                <a:avLst/>
                <a:gdLst>
                  <a:gd name="T0" fmla="*/ 9 w 310"/>
                  <a:gd name="T1" fmla="*/ 363 h 504"/>
                  <a:gd name="T2" fmla="*/ 2 w 310"/>
                  <a:gd name="T3" fmla="*/ 400 h 504"/>
                  <a:gd name="T4" fmla="*/ 8 w 310"/>
                  <a:gd name="T5" fmla="*/ 434 h 504"/>
                  <a:gd name="T6" fmla="*/ 39 w 310"/>
                  <a:gd name="T7" fmla="*/ 437 h 504"/>
                  <a:gd name="T8" fmla="*/ 52 w 310"/>
                  <a:gd name="T9" fmla="*/ 473 h 504"/>
                  <a:gd name="T10" fmla="*/ 100 w 310"/>
                  <a:gd name="T11" fmla="*/ 461 h 504"/>
                  <a:gd name="T12" fmla="*/ 118 w 310"/>
                  <a:gd name="T13" fmla="*/ 465 h 504"/>
                  <a:gd name="T14" fmla="*/ 129 w 310"/>
                  <a:gd name="T15" fmla="*/ 491 h 504"/>
                  <a:gd name="T16" fmla="*/ 141 w 310"/>
                  <a:gd name="T17" fmla="*/ 495 h 504"/>
                  <a:gd name="T18" fmla="*/ 160 w 310"/>
                  <a:gd name="T19" fmla="*/ 493 h 504"/>
                  <a:gd name="T20" fmla="*/ 187 w 310"/>
                  <a:gd name="T21" fmla="*/ 504 h 504"/>
                  <a:gd name="T22" fmla="*/ 189 w 310"/>
                  <a:gd name="T23" fmla="*/ 480 h 504"/>
                  <a:gd name="T24" fmla="*/ 212 w 310"/>
                  <a:gd name="T25" fmla="*/ 483 h 504"/>
                  <a:gd name="T26" fmla="*/ 237 w 310"/>
                  <a:gd name="T27" fmla="*/ 473 h 504"/>
                  <a:gd name="T28" fmla="*/ 264 w 310"/>
                  <a:gd name="T29" fmla="*/ 468 h 504"/>
                  <a:gd name="T30" fmla="*/ 264 w 310"/>
                  <a:gd name="T31" fmla="*/ 429 h 504"/>
                  <a:gd name="T32" fmla="*/ 278 w 310"/>
                  <a:gd name="T33" fmla="*/ 407 h 504"/>
                  <a:gd name="T34" fmla="*/ 279 w 310"/>
                  <a:gd name="T35" fmla="*/ 390 h 504"/>
                  <a:gd name="T36" fmla="*/ 249 w 310"/>
                  <a:gd name="T37" fmla="*/ 370 h 504"/>
                  <a:gd name="T38" fmla="*/ 272 w 310"/>
                  <a:gd name="T39" fmla="*/ 329 h 504"/>
                  <a:gd name="T40" fmla="*/ 310 w 310"/>
                  <a:gd name="T41" fmla="*/ 309 h 504"/>
                  <a:gd name="T42" fmla="*/ 293 w 310"/>
                  <a:gd name="T43" fmla="*/ 311 h 504"/>
                  <a:gd name="T44" fmla="*/ 264 w 310"/>
                  <a:gd name="T45" fmla="*/ 301 h 504"/>
                  <a:gd name="T46" fmla="*/ 248 w 310"/>
                  <a:gd name="T47" fmla="*/ 280 h 504"/>
                  <a:gd name="T48" fmla="*/ 240 w 310"/>
                  <a:gd name="T49" fmla="*/ 254 h 504"/>
                  <a:gd name="T50" fmla="*/ 221 w 310"/>
                  <a:gd name="T51" fmla="*/ 236 h 504"/>
                  <a:gd name="T52" fmla="*/ 238 w 310"/>
                  <a:gd name="T53" fmla="*/ 201 h 504"/>
                  <a:gd name="T54" fmla="*/ 258 w 310"/>
                  <a:gd name="T55" fmla="*/ 170 h 504"/>
                  <a:gd name="T56" fmla="*/ 179 w 310"/>
                  <a:gd name="T57" fmla="*/ 124 h 504"/>
                  <a:gd name="T58" fmla="*/ 204 w 310"/>
                  <a:gd name="T59" fmla="*/ 68 h 504"/>
                  <a:gd name="T60" fmla="*/ 175 w 310"/>
                  <a:gd name="T61" fmla="*/ 14 h 504"/>
                  <a:gd name="T62" fmla="*/ 161 w 310"/>
                  <a:gd name="T63" fmla="*/ 11 h 504"/>
                  <a:gd name="T64" fmla="*/ 130 w 310"/>
                  <a:gd name="T65" fmla="*/ 14 h 504"/>
                  <a:gd name="T66" fmla="*/ 119 w 310"/>
                  <a:gd name="T67" fmla="*/ 14 h 504"/>
                  <a:gd name="T68" fmla="*/ 146 w 310"/>
                  <a:gd name="T69" fmla="*/ 23 h 504"/>
                  <a:gd name="T70" fmla="*/ 152 w 310"/>
                  <a:gd name="T71" fmla="*/ 40 h 504"/>
                  <a:gd name="T72" fmla="*/ 143 w 310"/>
                  <a:gd name="T73" fmla="*/ 51 h 504"/>
                  <a:gd name="T74" fmla="*/ 140 w 310"/>
                  <a:gd name="T75" fmla="*/ 63 h 504"/>
                  <a:gd name="T76" fmla="*/ 130 w 310"/>
                  <a:gd name="T77" fmla="*/ 79 h 504"/>
                  <a:gd name="T78" fmla="*/ 106 w 310"/>
                  <a:gd name="T79" fmla="*/ 97 h 504"/>
                  <a:gd name="T80" fmla="*/ 96 w 310"/>
                  <a:gd name="T81" fmla="*/ 130 h 504"/>
                  <a:gd name="T82" fmla="*/ 86 w 310"/>
                  <a:gd name="T83" fmla="*/ 149 h 504"/>
                  <a:gd name="T84" fmla="*/ 91 w 310"/>
                  <a:gd name="T85" fmla="*/ 173 h 504"/>
                  <a:gd name="T86" fmla="*/ 69 w 310"/>
                  <a:gd name="T87" fmla="*/ 222 h 504"/>
                  <a:gd name="T88" fmla="*/ 53 w 310"/>
                  <a:gd name="T89" fmla="*/ 240 h 504"/>
                  <a:gd name="T90" fmla="*/ 31 w 310"/>
                  <a:gd name="T91" fmla="*/ 283 h 504"/>
                  <a:gd name="T92" fmla="*/ 10 w 310"/>
                  <a:gd name="T93" fmla="*/ 332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0" h="504">
                    <a:moveTo>
                      <a:pt x="10" y="332"/>
                    </a:moveTo>
                    <a:cubicBezTo>
                      <a:pt x="7" y="343"/>
                      <a:pt x="9" y="363"/>
                      <a:pt x="9" y="363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2" y="400"/>
                      <a:pt x="2" y="400"/>
                      <a:pt x="2" y="400"/>
                    </a:cubicBezTo>
                    <a:cubicBezTo>
                      <a:pt x="3" y="430"/>
                      <a:pt x="3" y="430"/>
                      <a:pt x="3" y="430"/>
                    </a:cubicBezTo>
                    <a:cubicBezTo>
                      <a:pt x="8" y="434"/>
                      <a:pt x="8" y="434"/>
                      <a:pt x="8" y="434"/>
                    </a:cubicBezTo>
                    <a:cubicBezTo>
                      <a:pt x="11" y="463"/>
                      <a:pt x="11" y="463"/>
                      <a:pt x="11" y="463"/>
                    </a:cubicBezTo>
                    <a:cubicBezTo>
                      <a:pt x="39" y="437"/>
                      <a:pt x="39" y="437"/>
                      <a:pt x="39" y="437"/>
                    </a:cubicBezTo>
                    <a:cubicBezTo>
                      <a:pt x="27" y="468"/>
                      <a:pt x="27" y="468"/>
                      <a:pt x="27" y="468"/>
                    </a:cubicBezTo>
                    <a:cubicBezTo>
                      <a:pt x="52" y="473"/>
                      <a:pt x="52" y="473"/>
                      <a:pt x="52" y="473"/>
                    </a:cubicBezTo>
                    <a:cubicBezTo>
                      <a:pt x="85" y="492"/>
                      <a:pt x="85" y="492"/>
                      <a:pt x="85" y="492"/>
                    </a:cubicBezTo>
                    <a:cubicBezTo>
                      <a:pt x="100" y="461"/>
                      <a:pt x="100" y="461"/>
                      <a:pt x="100" y="461"/>
                    </a:cubicBezTo>
                    <a:cubicBezTo>
                      <a:pt x="108" y="472"/>
                      <a:pt x="108" y="472"/>
                      <a:pt x="108" y="472"/>
                    </a:cubicBezTo>
                    <a:cubicBezTo>
                      <a:pt x="118" y="465"/>
                      <a:pt x="118" y="465"/>
                      <a:pt x="118" y="465"/>
                    </a:cubicBezTo>
                    <a:cubicBezTo>
                      <a:pt x="133" y="481"/>
                      <a:pt x="133" y="481"/>
                      <a:pt x="133" y="481"/>
                    </a:cubicBezTo>
                    <a:cubicBezTo>
                      <a:pt x="129" y="491"/>
                      <a:pt x="129" y="491"/>
                      <a:pt x="129" y="491"/>
                    </a:cubicBezTo>
                    <a:cubicBezTo>
                      <a:pt x="140" y="488"/>
                      <a:pt x="140" y="488"/>
                      <a:pt x="140" y="488"/>
                    </a:cubicBezTo>
                    <a:cubicBezTo>
                      <a:pt x="141" y="495"/>
                      <a:pt x="141" y="495"/>
                      <a:pt x="141" y="495"/>
                    </a:cubicBezTo>
                    <a:cubicBezTo>
                      <a:pt x="152" y="486"/>
                      <a:pt x="152" y="486"/>
                      <a:pt x="152" y="486"/>
                    </a:cubicBezTo>
                    <a:cubicBezTo>
                      <a:pt x="160" y="493"/>
                      <a:pt x="160" y="493"/>
                      <a:pt x="160" y="493"/>
                    </a:cubicBezTo>
                    <a:cubicBezTo>
                      <a:pt x="172" y="492"/>
                      <a:pt x="172" y="492"/>
                      <a:pt x="172" y="492"/>
                    </a:cubicBezTo>
                    <a:cubicBezTo>
                      <a:pt x="187" y="504"/>
                      <a:pt x="187" y="504"/>
                      <a:pt x="187" y="504"/>
                    </a:cubicBezTo>
                    <a:cubicBezTo>
                      <a:pt x="193" y="497"/>
                      <a:pt x="193" y="497"/>
                      <a:pt x="193" y="497"/>
                    </a:cubicBezTo>
                    <a:cubicBezTo>
                      <a:pt x="189" y="480"/>
                      <a:pt x="189" y="480"/>
                      <a:pt x="189" y="480"/>
                    </a:cubicBezTo>
                    <a:cubicBezTo>
                      <a:pt x="205" y="489"/>
                      <a:pt x="205" y="489"/>
                      <a:pt x="205" y="489"/>
                    </a:cubicBezTo>
                    <a:cubicBezTo>
                      <a:pt x="212" y="483"/>
                      <a:pt x="212" y="483"/>
                      <a:pt x="212" y="483"/>
                    </a:cubicBezTo>
                    <a:cubicBezTo>
                      <a:pt x="224" y="485"/>
                      <a:pt x="224" y="485"/>
                      <a:pt x="224" y="485"/>
                    </a:cubicBezTo>
                    <a:cubicBezTo>
                      <a:pt x="237" y="473"/>
                      <a:pt x="237" y="473"/>
                      <a:pt x="237" y="473"/>
                    </a:cubicBezTo>
                    <a:cubicBezTo>
                      <a:pt x="266" y="468"/>
                      <a:pt x="266" y="468"/>
                      <a:pt x="266" y="468"/>
                    </a:cubicBezTo>
                    <a:cubicBezTo>
                      <a:pt x="265" y="468"/>
                      <a:pt x="265" y="468"/>
                      <a:pt x="264" y="468"/>
                    </a:cubicBezTo>
                    <a:cubicBezTo>
                      <a:pt x="263" y="468"/>
                      <a:pt x="274" y="453"/>
                      <a:pt x="276" y="444"/>
                    </a:cubicBezTo>
                    <a:cubicBezTo>
                      <a:pt x="279" y="436"/>
                      <a:pt x="264" y="429"/>
                      <a:pt x="264" y="429"/>
                    </a:cubicBezTo>
                    <a:cubicBezTo>
                      <a:pt x="266" y="413"/>
                      <a:pt x="266" y="413"/>
                      <a:pt x="266" y="413"/>
                    </a:cubicBezTo>
                    <a:cubicBezTo>
                      <a:pt x="278" y="407"/>
                      <a:pt x="278" y="407"/>
                      <a:pt x="278" y="407"/>
                    </a:cubicBezTo>
                    <a:cubicBezTo>
                      <a:pt x="268" y="401"/>
                      <a:pt x="268" y="401"/>
                      <a:pt x="268" y="401"/>
                    </a:cubicBezTo>
                    <a:cubicBezTo>
                      <a:pt x="279" y="390"/>
                      <a:pt x="279" y="390"/>
                      <a:pt x="279" y="390"/>
                    </a:cubicBezTo>
                    <a:cubicBezTo>
                      <a:pt x="279" y="390"/>
                      <a:pt x="269" y="387"/>
                      <a:pt x="259" y="386"/>
                    </a:cubicBezTo>
                    <a:cubicBezTo>
                      <a:pt x="250" y="386"/>
                      <a:pt x="249" y="370"/>
                      <a:pt x="249" y="370"/>
                    </a:cubicBezTo>
                    <a:cubicBezTo>
                      <a:pt x="269" y="348"/>
                      <a:pt x="269" y="348"/>
                      <a:pt x="269" y="348"/>
                    </a:cubicBezTo>
                    <a:cubicBezTo>
                      <a:pt x="272" y="329"/>
                      <a:pt x="272" y="329"/>
                      <a:pt x="272" y="329"/>
                    </a:cubicBezTo>
                    <a:cubicBezTo>
                      <a:pt x="272" y="329"/>
                      <a:pt x="275" y="329"/>
                      <a:pt x="281" y="329"/>
                    </a:cubicBezTo>
                    <a:cubicBezTo>
                      <a:pt x="287" y="329"/>
                      <a:pt x="310" y="309"/>
                      <a:pt x="310" y="309"/>
                    </a:cubicBezTo>
                    <a:cubicBezTo>
                      <a:pt x="307" y="301"/>
                      <a:pt x="307" y="301"/>
                      <a:pt x="307" y="301"/>
                    </a:cubicBezTo>
                    <a:cubicBezTo>
                      <a:pt x="293" y="311"/>
                      <a:pt x="293" y="311"/>
                      <a:pt x="293" y="311"/>
                    </a:cubicBezTo>
                    <a:cubicBezTo>
                      <a:pt x="287" y="306"/>
                      <a:pt x="287" y="306"/>
                      <a:pt x="287" y="306"/>
                    </a:cubicBezTo>
                    <a:cubicBezTo>
                      <a:pt x="287" y="306"/>
                      <a:pt x="283" y="310"/>
                      <a:pt x="264" y="301"/>
                    </a:cubicBezTo>
                    <a:cubicBezTo>
                      <a:pt x="244" y="292"/>
                      <a:pt x="258" y="283"/>
                      <a:pt x="258" y="283"/>
                    </a:cubicBezTo>
                    <a:cubicBezTo>
                      <a:pt x="248" y="280"/>
                      <a:pt x="248" y="280"/>
                      <a:pt x="248" y="280"/>
                    </a:cubicBezTo>
                    <a:cubicBezTo>
                      <a:pt x="257" y="267"/>
                      <a:pt x="257" y="267"/>
                      <a:pt x="257" y="267"/>
                    </a:cubicBezTo>
                    <a:cubicBezTo>
                      <a:pt x="240" y="254"/>
                      <a:pt x="240" y="254"/>
                      <a:pt x="240" y="254"/>
                    </a:cubicBezTo>
                    <a:cubicBezTo>
                      <a:pt x="238" y="243"/>
                      <a:pt x="238" y="243"/>
                      <a:pt x="238" y="243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33" y="225"/>
                      <a:pt x="233" y="225"/>
                      <a:pt x="233" y="225"/>
                    </a:cubicBezTo>
                    <a:cubicBezTo>
                      <a:pt x="233" y="225"/>
                      <a:pt x="232" y="211"/>
                      <a:pt x="238" y="201"/>
                    </a:cubicBezTo>
                    <a:cubicBezTo>
                      <a:pt x="244" y="192"/>
                      <a:pt x="249" y="195"/>
                      <a:pt x="249" y="195"/>
                    </a:cubicBezTo>
                    <a:cubicBezTo>
                      <a:pt x="249" y="195"/>
                      <a:pt x="263" y="184"/>
                      <a:pt x="258" y="170"/>
                    </a:cubicBezTo>
                    <a:cubicBezTo>
                      <a:pt x="253" y="156"/>
                      <a:pt x="226" y="176"/>
                      <a:pt x="226" y="176"/>
                    </a:cubicBezTo>
                    <a:cubicBezTo>
                      <a:pt x="179" y="124"/>
                      <a:pt x="179" y="124"/>
                      <a:pt x="179" y="124"/>
                    </a:cubicBezTo>
                    <a:cubicBezTo>
                      <a:pt x="179" y="124"/>
                      <a:pt x="183" y="122"/>
                      <a:pt x="189" y="120"/>
                    </a:cubicBezTo>
                    <a:cubicBezTo>
                      <a:pt x="194" y="118"/>
                      <a:pt x="204" y="68"/>
                      <a:pt x="204" y="68"/>
                    </a:cubicBezTo>
                    <a:cubicBezTo>
                      <a:pt x="204" y="68"/>
                      <a:pt x="196" y="22"/>
                      <a:pt x="196" y="20"/>
                    </a:cubicBezTo>
                    <a:cubicBezTo>
                      <a:pt x="196" y="19"/>
                      <a:pt x="175" y="14"/>
                      <a:pt x="175" y="14"/>
                    </a:cubicBezTo>
                    <a:cubicBezTo>
                      <a:pt x="173" y="5"/>
                      <a:pt x="173" y="5"/>
                      <a:pt x="173" y="5"/>
                    </a:cubicBezTo>
                    <a:cubicBezTo>
                      <a:pt x="173" y="5"/>
                      <a:pt x="167" y="9"/>
                      <a:pt x="161" y="11"/>
                    </a:cubicBezTo>
                    <a:cubicBezTo>
                      <a:pt x="155" y="14"/>
                      <a:pt x="144" y="0"/>
                      <a:pt x="144" y="0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3" y="10"/>
                      <a:pt x="123" y="10"/>
                      <a:pt x="123" y="10"/>
                    </a:cubicBezTo>
                    <a:cubicBezTo>
                      <a:pt x="120" y="12"/>
                      <a:pt x="119" y="14"/>
                      <a:pt x="119" y="14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59" y="33"/>
                      <a:pt x="159" y="33"/>
                      <a:pt x="159" y="33"/>
                    </a:cubicBezTo>
                    <a:cubicBezTo>
                      <a:pt x="159" y="33"/>
                      <a:pt x="152" y="37"/>
                      <a:pt x="152" y="40"/>
                    </a:cubicBezTo>
                    <a:cubicBezTo>
                      <a:pt x="151" y="44"/>
                      <a:pt x="155" y="50"/>
                      <a:pt x="155" y="50"/>
                    </a:cubicBezTo>
                    <a:cubicBezTo>
                      <a:pt x="143" y="51"/>
                      <a:pt x="143" y="51"/>
                      <a:pt x="143" y="51"/>
                    </a:cubicBezTo>
                    <a:cubicBezTo>
                      <a:pt x="151" y="62"/>
                      <a:pt x="151" y="62"/>
                      <a:pt x="151" y="62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40" y="74"/>
                      <a:pt x="140" y="74"/>
                      <a:pt x="140" y="74"/>
                    </a:cubicBezTo>
                    <a:cubicBezTo>
                      <a:pt x="140" y="74"/>
                      <a:pt x="143" y="77"/>
                      <a:pt x="130" y="79"/>
                    </a:cubicBezTo>
                    <a:cubicBezTo>
                      <a:pt x="117" y="81"/>
                      <a:pt x="130" y="87"/>
                      <a:pt x="123" y="93"/>
                    </a:cubicBezTo>
                    <a:cubicBezTo>
                      <a:pt x="116" y="99"/>
                      <a:pt x="106" y="97"/>
                      <a:pt x="106" y="97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96" y="130"/>
                      <a:pt x="96" y="130"/>
                      <a:pt x="96" y="130"/>
                    </a:cubicBezTo>
                    <a:cubicBezTo>
                      <a:pt x="86" y="135"/>
                      <a:pt x="86" y="135"/>
                      <a:pt x="86" y="135"/>
                    </a:cubicBezTo>
                    <a:cubicBezTo>
                      <a:pt x="86" y="149"/>
                      <a:pt x="86" y="149"/>
                      <a:pt x="86" y="149"/>
                    </a:cubicBezTo>
                    <a:cubicBezTo>
                      <a:pt x="99" y="162"/>
                      <a:pt x="99" y="162"/>
                      <a:pt x="99" y="162"/>
                    </a:cubicBezTo>
                    <a:cubicBezTo>
                      <a:pt x="91" y="173"/>
                      <a:pt x="91" y="173"/>
                      <a:pt x="91" y="173"/>
                    </a:cubicBezTo>
                    <a:cubicBezTo>
                      <a:pt x="91" y="173"/>
                      <a:pt x="91" y="185"/>
                      <a:pt x="91" y="191"/>
                    </a:cubicBezTo>
                    <a:cubicBezTo>
                      <a:pt x="91" y="197"/>
                      <a:pt x="69" y="222"/>
                      <a:pt x="69" y="222"/>
                    </a:cubicBezTo>
                    <a:cubicBezTo>
                      <a:pt x="66" y="222"/>
                      <a:pt x="66" y="222"/>
                      <a:pt x="66" y="222"/>
                    </a:cubicBezTo>
                    <a:cubicBezTo>
                      <a:pt x="53" y="240"/>
                      <a:pt x="53" y="240"/>
                      <a:pt x="53" y="240"/>
                    </a:cubicBezTo>
                    <a:cubicBezTo>
                      <a:pt x="53" y="240"/>
                      <a:pt x="40" y="255"/>
                      <a:pt x="38" y="270"/>
                    </a:cubicBezTo>
                    <a:cubicBezTo>
                      <a:pt x="37" y="276"/>
                      <a:pt x="34" y="280"/>
                      <a:pt x="31" y="283"/>
                    </a:cubicBezTo>
                    <a:cubicBezTo>
                      <a:pt x="32" y="283"/>
                      <a:pt x="32" y="283"/>
                      <a:pt x="32" y="283"/>
                    </a:cubicBezTo>
                    <a:cubicBezTo>
                      <a:pt x="32" y="283"/>
                      <a:pt x="14" y="321"/>
                      <a:pt x="10" y="33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5" name="Freeform 223">
                <a:extLst>
                  <a:ext uri="{FF2B5EF4-FFF2-40B4-BE49-F238E27FC236}">
                    <a16:creationId xmlns:a16="http://schemas.microsoft.com/office/drawing/2014/main" id="{3C40C0DD-5032-47F2-AB10-01F2AC832B0D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386063" y="4572099"/>
                <a:ext cx="984096" cy="819051"/>
              </a:xfrm>
              <a:custGeom>
                <a:avLst/>
                <a:gdLst>
                  <a:gd name="T0" fmla="*/ 455 w 481"/>
                  <a:gd name="T1" fmla="*/ 134 h 400"/>
                  <a:gd name="T2" fmla="*/ 451 w 481"/>
                  <a:gd name="T3" fmla="*/ 129 h 400"/>
                  <a:gd name="T4" fmla="*/ 460 w 481"/>
                  <a:gd name="T5" fmla="*/ 123 h 400"/>
                  <a:gd name="T6" fmla="*/ 462 w 481"/>
                  <a:gd name="T7" fmla="*/ 108 h 400"/>
                  <a:gd name="T8" fmla="*/ 476 w 481"/>
                  <a:gd name="T9" fmla="*/ 92 h 400"/>
                  <a:gd name="T10" fmla="*/ 477 w 481"/>
                  <a:gd name="T11" fmla="*/ 83 h 400"/>
                  <a:gd name="T12" fmla="*/ 429 w 481"/>
                  <a:gd name="T13" fmla="*/ 83 h 400"/>
                  <a:gd name="T14" fmla="*/ 389 w 481"/>
                  <a:gd name="T15" fmla="*/ 42 h 400"/>
                  <a:gd name="T16" fmla="*/ 371 w 481"/>
                  <a:gd name="T17" fmla="*/ 23 h 400"/>
                  <a:gd name="T18" fmla="*/ 352 w 481"/>
                  <a:gd name="T19" fmla="*/ 25 h 400"/>
                  <a:gd name="T20" fmla="*/ 299 w 481"/>
                  <a:gd name="T21" fmla="*/ 8 h 400"/>
                  <a:gd name="T22" fmla="*/ 283 w 481"/>
                  <a:gd name="T23" fmla="*/ 9 h 400"/>
                  <a:gd name="T24" fmla="*/ 276 w 481"/>
                  <a:gd name="T25" fmla="*/ 0 h 400"/>
                  <a:gd name="T26" fmla="*/ 264 w 481"/>
                  <a:gd name="T27" fmla="*/ 8 h 400"/>
                  <a:gd name="T28" fmla="*/ 256 w 481"/>
                  <a:gd name="T29" fmla="*/ 0 h 400"/>
                  <a:gd name="T30" fmla="*/ 246 w 481"/>
                  <a:gd name="T31" fmla="*/ 8 h 400"/>
                  <a:gd name="T32" fmla="*/ 233 w 481"/>
                  <a:gd name="T33" fmla="*/ 0 h 400"/>
                  <a:gd name="T34" fmla="*/ 228 w 481"/>
                  <a:gd name="T35" fmla="*/ 7 h 400"/>
                  <a:gd name="T36" fmla="*/ 206 w 481"/>
                  <a:gd name="T37" fmla="*/ 21 h 400"/>
                  <a:gd name="T38" fmla="*/ 188 w 481"/>
                  <a:gd name="T39" fmla="*/ 21 h 400"/>
                  <a:gd name="T40" fmla="*/ 181 w 481"/>
                  <a:gd name="T41" fmla="*/ 31 h 400"/>
                  <a:gd name="T42" fmla="*/ 172 w 481"/>
                  <a:gd name="T43" fmla="*/ 30 h 400"/>
                  <a:gd name="T44" fmla="*/ 160 w 481"/>
                  <a:gd name="T45" fmla="*/ 48 h 400"/>
                  <a:gd name="T46" fmla="*/ 151 w 481"/>
                  <a:gd name="T47" fmla="*/ 47 h 400"/>
                  <a:gd name="T48" fmla="*/ 111 w 481"/>
                  <a:gd name="T49" fmla="*/ 68 h 400"/>
                  <a:gd name="T50" fmla="*/ 115 w 481"/>
                  <a:gd name="T51" fmla="*/ 79 h 400"/>
                  <a:gd name="T52" fmla="*/ 100 w 481"/>
                  <a:gd name="T53" fmla="*/ 82 h 400"/>
                  <a:gd name="T54" fmla="*/ 74 w 481"/>
                  <a:gd name="T55" fmla="*/ 110 h 400"/>
                  <a:gd name="T56" fmla="*/ 73 w 481"/>
                  <a:gd name="T57" fmla="*/ 123 h 400"/>
                  <a:gd name="T58" fmla="*/ 60 w 481"/>
                  <a:gd name="T59" fmla="*/ 123 h 400"/>
                  <a:gd name="T60" fmla="*/ 54 w 481"/>
                  <a:gd name="T61" fmla="*/ 135 h 400"/>
                  <a:gd name="T62" fmla="*/ 38 w 481"/>
                  <a:gd name="T63" fmla="*/ 155 h 400"/>
                  <a:gd name="T64" fmla="*/ 18 w 481"/>
                  <a:gd name="T65" fmla="*/ 166 h 400"/>
                  <a:gd name="T66" fmla="*/ 17 w 481"/>
                  <a:gd name="T67" fmla="*/ 175 h 400"/>
                  <a:gd name="T68" fmla="*/ 0 w 481"/>
                  <a:gd name="T69" fmla="*/ 187 h 400"/>
                  <a:gd name="T70" fmla="*/ 8 w 481"/>
                  <a:gd name="T71" fmla="*/ 195 h 400"/>
                  <a:gd name="T72" fmla="*/ 25 w 481"/>
                  <a:gd name="T73" fmla="*/ 195 h 400"/>
                  <a:gd name="T74" fmla="*/ 34 w 481"/>
                  <a:gd name="T75" fmla="*/ 179 h 400"/>
                  <a:gd name="T76" fmla="*/ 48 w 481"/>
                  <a:gd name="T77" fmla="*/ 181 h 400"/>
                  <a:gd name="T78" fmla="*/ 97 w 481"/>
                  <a:gd name="T79" fmla="*/ 225 h 400"/>
                  <a:gd name="T80" fmla="*/ 99 w 481"/>
                  <a:gd name="T81" fmla="*/ 242 h 400"/>
                  <a:gd name="T82" fmla="*/ 123 w 481"/>
                  <a:gd name="T83" fmla="*/ 226 h 400"/>
                  <a:gd name="T84" fmla="*/ 145 w 481"/>
                  <a:gd name="T85" fmla="*/ 251 h 400"/>
                  <a:gd name="T86" fmla="*/ 167 w 481"/>
                  <a:gd name="T87" fmla="*/ 263 h 400"/>
                  <a:gd name="T88" fmla="*/ 190 w 481"/>
                  <a:gd name="T89" fmla="*/ 264 h 400"/>
                  <a:gd name="T90" fmla="*/ 191 w 481"/>
                  <a:gd name="T91" fmla="*/ 272 h 400"/>
                  <a:gd name="T92" fmla="*/ 214 w 481"/>
                  <a:gd name="T93" fmla="*/ 290 h 400"/>
                  <a:gd name="T94" fmla="*/ 236 w 481"/>
                  <a:gd name="T95" fmla="*/ 305 h 400"/>
                  <a:gd name="T96" fmla="*/ 245 w 481"/>
                  <a:gd name="T97" fmla="*/ 324 h 400"/>
                  <a:gd name="T98" fmla="*/ 265 w 481"/>
                  <a:gd name="T99" fmla="*/ 333 h 400"/>
                  <a:gd name="T100" fmla="*/ 277 w 481"/>
                  <a:gd name="T101" fmla="*/ 342 h 400"/>
                  <a:gd name="T102" fmla="*/ 247 w 481"/>
                  <a:gd name="T103" fmla="*/ 364 h 400"/>
                  <a:gd name="T104" fmla="*/ 248 w 481"/>
                  <a:gd name="T105" fmla="*/ 396 h 400"/>
                  <a:gd name="T106" fmla="*/ 259 w 481"/>
                  <a:gd name="T107" fmla="*/ 400 h 400"/>
                  <a:gd name="T108" fmla="*/ 301 w 481"/>
                  <a:gd name="T109" fmla="*/ 361 h 400"/>
                  <a:gd name="T110" fmla="*/ 316 w 481"/>
                  <a:gd name="T111" fmla="*/ 325 h 400"/>
                  <a:gd name="T112" fmla="*/ 344 w 481"/>
                  <a:gd name="T113" fmla="*/ 295 h 400"/>
                  <a:gd name="T114" fmla="*/ 393 w 481"/>
                  <a:gd name="T115" fmla="*/ 261 h 400"/>
                  <a:gd name="T116" fmla="*/ 436 w 481"/>
                  <a:gd name="T117" fmla="*/ 210 h 400"/>
                  <a:gd name="T118" fmla="*/ 471 w 481"/>
                  <a:gd name="T119" fmla="*/ 142 h 400"/>
                  <a:gd name="T120" fmla="*/ 476 w 481"/>
                  <a:gd name="T121" fmla="*/ 135 h 400"/>
                  <a:gd name="T122" fmla="*/ 464 w 481"/>
                  <a:gd name="T123" fmla="*/ 128 h 400"/>
                  <a:gd name="T124" fmla="*/ 455 w 481"/>
                  <a:gd name="T125" fmla="*/ 134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81" h="400">
                    <a:moveTo>
                      <a:pt x="455" y="134"/>
                    </a:moveTo>
                    <a:cubicBezTo>
                      <a:pt x="451" y="129"/>
                      <a:pt x="451" y="129"/>
                      <a:pt x="451" y="129"/>
                    </a:cubicBezTo>
                    <a:cubicBezTo>
                      <a:pt x="460" y="123"/>
                      <a:pt x="460" y="123"/>
                      <a:pt x="460" y="123"/>
                    </a:cubicBezTo>
                    <a:cubicBezTo>
                      <a:pt x="462" y="108"/>
                      <a:pt x="462" y="108"/>
                      <a:pt x="462" y="108"/>
                    </a:cubicBezTo>
                    <a:cubicBezTo>
                      <a:pt x="462" y="108"/>
                      <a:pt x="471" y="94"/>
                      <a:pt x="476" y="92"/>
                    </a:cubicBezTo>
                    <a:cubicBezTo>
                      <a:pt x="481" y="90"/>
                      <a:pt x="477" y="84"/>
                      <a:pt x="477" y="83"/>
                    </a:cubicBezTo>
                    <a:cubicBezTo>
                      <a:pt x="478" y="83"/>
                      <a:pt x="429" y="83"/>
                      <a:pt x="429" y="83"/>
                    </a:cubicBezTo>
                    <a:cubicBezTo>
                      <a:pt x="389" y="42"/>
                      <a:pt x="389" y="42"/>
                      <a:pt x="389" y="42"/>
                    </a:cubicBezTo>
                    <a:cubicBezTo>
                      <a:pt x="389" y="42"/>
                      <a:pt x="380" y="31"/>
                      <a:pt x="371" y="23"/>
                    </a:cubicBezTo>
                    <a:cubicBezTo>
                      <a:pt x="363" y="14"/>
                      <a:pt x="352" y="25"/>
                      <a:pt x="352" y="25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299" y="8"/>
                      <a:pt x="284" y="9"/>
                      <a:pt x="283" y="9"/>
                    </a:cubicBezTo>
                    <a:cubicBezTo>
                      <a:pt x="283" y="9"/>
                      <a:pt x="276" y="0"/>
                      <a:pt x="276" y="0"/>
                    </a:cubicBezTo>
                    <a:cubicBezTo>
                      <a:pt x="264" y="8"/>
                      <a:pt x="264" y="8"/>
                      <a:pt x="264" y="8"/>
                    </a:cubicBezTo>
                    <a:cubicBezTo>
                      <a:pt x="256" y="0"/>
                      <a:pt x="256" y="0"/>
                      <a:pt x="256" y="0"/>
                    </a:cubicBezTo>
                    <a:cubicBezTo>
                      <a:pt x="256" y="0"/>
                      <a:pt x="250" y="8"/>
                      <a:pt x="246" y="8"/>
                    </a:cubicBezTo>
                    <a:cubicBezTo>
                      <a:pt x="243" y="8"/>
                      <a:pt x="237" y="4"/>
                      <a:pt x="233" y="0"/>
                    </a:cubicBezTo>
                    <a:cubicBezTo>
                      <a:pt x="232" y="4"/>
                      <a:pt x="230" y="6"/>
                      <a:pt x="228" y="7"/>
                    </a:cubicBezTo>
                    <a:cubicBezTo>
                      <a:pt x="223" y="9"/>
                      <a:pt x="206" y="21"/>
                      <a:pt x="206" y="21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1" y="31"/>
                      <a:pt x="181" y="31"/>
                      <a:pt x="181" y="31"/>
                    </a:cubicBezTo>
                    <a:cubicBezTo>
                      <a:pt x="181" y="31"/>
                      <a:pt x="174" y="30"/>
                      <a:pt x="172" y="30"/>
                    </a:cubicBezTo>
                    <a:cubicBezTo>
                      <a:pt x="170" y="31"/>
                      <a:pt x="160" y="47"/>
                      <a:pt x="160" y="48"/>
                    </a:cubicBezTo>
                    <a:cubicBezTo>
                      <a:pt x="160" y="49"/>
                      <a:pt x="159" y="48"/>
                      <a:pt x="151" y="47"/>
                    </a:cubicBezTo>
                    <a:cubicBezTo>
                      <a:pt x="143" y="47"/>
                      <a:pt x="111" y="68"/>
                      <a:pt x="111" y="68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9"/>
                      <a:pt x="101" y="82"/>
                      <a:pt x="100" y="82"/>
                    </a:cubicBezTo>
                    <a:cubicBezTo>
                      <a:pt x="99" y="81"/>
                      <a:pt x="74" y="110"/>
                      <a:pt x="74" y="110"/>
                    </a:cubicBezTo>
                    <a:cubicBezTo>
                      <a:pt x="73" y="123"/>
                      <a:pt x="73" y="123"/>
                      <a:pt x="73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54" y="135"/>
                      <a:pt x="54" y="135"/>
                      <a:pt x="54" y="135"/>
                    </a:cubicBezTo>
                    <a:cubicBezTo>
                      <a:pt x="54" y="135"/>
                      <a:pt x="50" y="142"/>
                      <a:pt x="38" y="155"/>
                    </a:cubicBezTo>
                    <a:cubicBezTo>
                      <a:pt x="26" y="168"/>
                      <a:pt x="18" y="166"/>
                      <a:pt x="18" y="166"/>
                    </a:cubicBezTo>
                    <a:cubicBezTo>
                      <a:pt x="17" y="166"/>
                      <a:pt x="18" y="169"/>
                      <a:pt x="17" y="175"/>
                    </a:cubicBezTo>
                    <a:cubicBezTo>
                      <a:pt x="16" y="181"/>
                      <a:pt x="0" y="187"/>
                      <a:pt x="0" y="187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25" y="195"/>
                      <a:pt x="25" y="195"/>
                      <a:pt x="25" y="195"/>
                    </a:cubicBezTo>
                    <a:cubicBezTo>
                      <a:pt x="25" y="195"/>
                      <a:pt x="29" y="183"/>
                      <a:pt x="34" y="179"/>
                    </a:cubicBezTo>
                    <a:cubicBezTo>
                      <a:pt x="39" y="176"/>
                      <a:pt x="48" y="181"/>
                      <a:pt x="48" y="181"/>
                    </a:cubicBezTo>
                    <a:cubicBezTo>
                      <a:pt x="97" y="225"/>
                      <a:pt x="97" y="225"/>
                      <a:pt x="97" y="225"/>
                    </a:cubicBezTo>
                    <a:cubicBezTo>
                      <a:pt x="99" y="242"/>
                      <a:pt x="99" y="242"/>
                      <a:pt x="99" y="242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123" y="226"/>
                      <a:pt x="144" y="246"/>
                      <a:pt x="145" y="251"/>
                    </a:cubicBezTo>
                    <a:cubicBezTo>
                      <a:pt x="146" y="256"/>
                      <a:pt x="167" y="263"/>
                      <a:pt x="167" y="263"/>
                    </a:cubicBezTo>
                    <a:cubicBezTo>
                      <a:pt x="190" y="264"/>
                      <a:pt x="190" y="264"/>
                      <a:pt x="190" y="264"/>
                    </a:cubicBezTo>
                    <a:cubicBezTo>
                      <a:pt x="190" y="264"/>
                      <a:pt x="191" y="269"/>
                      <a:pt x="191" y="272"/>
                    </a:cubicBezTo>
                    <a:cubicBezTo>
                      <a:pt x="191" y="275"/>
                      <a:pt x="201" y="284"/>
                      <a:pt x="214" y="290"/>
                    </a:cubicBezTo>
                    <a:cubicBezTo>
                      <a:pt x="228" y="296"/>
                      <a:pt x="235" y="301"/>
                      <a:pt x="236" y="305"/>
                    </a:cubicBezTo>
                    <a:cubicBezTo>
                      <a:pt x="237" y="310"/>
                      <a:pt x="240" y="317"/>
                      <a:pt x="245" y="324"/>
                    </a:cubicBezTo>
                    <a:cubicBezTo>
                      <a:pt x="250" y="331"/>
                      <a:pt x="265" y="333"/>
                      <a:pt x="265" y="333"/>
                    </a:cubicBezTo>
                    <a:cubicBezTo>
                      <a:pt x="277" y="342"/>
                      <a:pt x="277" y="342"/>
                      <a:pt x="277" y="342"/>
                    </a:cubicBezTo>
                    <a:cubicBezTo>
                      <a:pt x="247" y="364"/>
                      <a:pt x="247" y="364"/>
                      <a:pt x="247" y="364"/>
                    </a:cubicBezTo>
                    <a:cubicBezTo>
                      <a:pt x="248" y="396"/>
                      <a:pt x="248" y="396"/>
                      <a:pt x="248" y="396"/>
                    </a:cubicBezTo>
                    <a:cubicBezTo>
                      <a:pt x="259" y="400"/>
                      <a:pt x="259" y="400"/>
                      <a:pt x="259" y="400"/>
                    </a:cubicBezTo>
                    <a:cubicBezTo>
                      <a:pt x="259" y="400"/>
                      <a:pt x="286" y="377"/>
                      <a:pt x="301" y="361"/>
                    </a:cubicBezTo>
                    <a:cubicBezTo>
                      <a:pt x="317" y="346"/>
                      <a:pt x="315" y="328"/>
                      <a:pt x="316" y="325"/>
                    </a:cubicBezTo>
                    <a:cubicBezTo>
                      <a:pt x="316" y="322"/>
                      <a:pt x="334" y="302"/>
                      <a:pt x="344" y="295"/>
                    </a:cubicBezTo>
                    <a:cubicBezTo>
                      <a:pt x="354" y="288"/>
                      <a:pt x="376" y="276"/>
                      <a:pt x="393" y="261"/>
                    </a:cubicBezTo>
                    <a:cubicBezTo>
                      <a:pt x="411" y="246"/>
                      <a:pt x="420" y="235"/>
                      <a:pt x="436" y="210"/>
                    </a:cubicBezTo>
                    <a:cubicBezTo>
                      <a:pt x="452" y="184"/>
                      <a:pt x="458" y="162"/>
                      <a:pt x="471" y="142"/>
                    </a:cubicBezTo>
                    <a:cubicBezTo>
                      <a:pt x="472" y="140"/>
                      <a:pt x="474" y="137"/>
                      <a:pt x="476" y="135"/>
                    </a:cubicBezTo>
                    <a:cubicBezTo>
                      <a:pt x="464" y="128"/>
                      <a:pt x="464" y="128"/>
                      <a:pt x="464" y="128"/>
                    </a:cubicBezTo>
                    <a:lnTo>
                      <a:pt x="455" y="13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81" name="Freeform 224">
                <a:extLst>
                  <a:ext uri="{FF2B5EF4-FFF2-40B4-BE49-F238E27FC236}">
                    <a16:creationId xmlns:a16="http://schemas.microsoft.com/office/drawing/2014/main" id="{5862466C-3350-4C1C-8F17-1D6EABDE986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480319" y="1360172"/>
                <a:ext cx="859248" cy="1131245"/>
              </a:xfrm>
              <a:custGeom>
                <a:avLst/>
                <a:gdLst>
                  <a:gd name="T0" fmla="*/ 182 w 420"/>
                  <a:gd name="T1" fmla="*/ 506 h 553"/>
                  <a:gd name="T2" fmla="*/ 172 w 420"/>
                  <a:gd name="T3" fmla="*/ 488 h 553"/>
                  <a:gd name="T4" fmla="*/ 176 w 420"/>
                  <a:gd name="T5" fmla="*/ 462 h 553"/>
                  <a:gd name="T6" fmla="*/ 194 w 420"/>
                  <a:gd name="T7" fmla="*/ 426 h 553"/>
                  <a:gd name="T8" fmla="*/ 216 w 420"/>
                  <a:gd name="T9" fmla="*/ 389 h 553"/>
                  <a:gd name="T10" fmla="*/ 234 w 420"/>
                  <a:gd name="T11" fmla="*/ 382 h 553"/>
                  <a:gd name="T12" fmla="*/ 252 w 420"/>
                  <a:gd name="T13" fmla="*/ 371 h 553"/>
                  <a:gd name="T14" fmla="*/ 287 w 420"/>
                  <a:gd name="T15" fmla="*/ 342 h 553"/>
                  <a:gd name="T16" fmla="*/ 318 w 420"/>
                  <a:gd name="T17" fmla="*/ 348 h 553"/>
                  <a:gd name="T18" fmla="*/ 349 w 420"/>
                  <a:gd name="T19" fmla="*/ 342 h 553"/>
                  <a:gd name="T20" fmla="*/ 345 w 420"/>
                  <a:gd name="T21" fmla="*/ 304 h 553"/>
                  <a:gd name="T22" fmla="*/ 346 w 420"/>
                  <a:gd name="T23" fmla="*/ 289 h 553"/>
                  <a:gd name="T24" fmla="*/ 350 w 420"/>
                  <a:gd name="T25" fmla="*/ 269 h 553"/>
                  <a:gd name="T26" fmla="*/ 358 w 420"/>
                  <a:gd name="T27" fmla="*/ 258 h 553"/>
                  <a:gd name="T28" fmla="*/ 351 w 420"/>
                  <a:gd name="T29" fmla="*/ 221 h 553"/>
                  <a:gd name="T30" fmla="*/ 349 w 420"/>
                  <a:gd name="T31" fmla="*/ 192 h 553"/>
                  <a:gd name="T32" fmla="*/ 375 w 420"/>
                  <a:gd name="T33" fmla="*/ 147 h 553"/>
                  <a:gd name="T34" fmla="*/ 403 w 420"/>
                  <a:gd name="T35" fmla="*/ 129 h 553"/>
                  <a:gd name="T36" fmla="*/ 420 w 420"/>
                  <a:gd name="T37" fmla="*/ 115 h 553"/>
                  <a:gd name="T38" fmla="*/ 406 w 420"/>
                  <a:gd name="T39" fmla="*/ 94 h 553"/>
                  <a:gd name="T40" fmla="*/ 396 w 420"/>
                  <a:gd name="T41" fmla="*/ 96 h 553"/>
                  <a:gd name="T42" fmla="*/ 336 w 420"/>
                  <a:gd name="T43" fmla="*/ 77 h 553"/>
                  <a:gd name="T44" fmla="*/ 310 w 420"/>
                  <a:gd name="T45" fmla="*/ 69 h 553"/>
                  <a:gd name="T46" fmla="*/ 283 w 420"/>
                  <a:gd name="T47" fmla="*/ 84 h 553"/>
                  <a:gd name="T48" fmla="*/ 276 w 420"/>
                  <a:gd name="T49" fmla="*/ 85 h 553"/>
                  <a:gd name="T50" fmla="*/ 262 w 420"/>
                  <a:gd name="T51" fmla="*/ 66 h 553"/>
                  <a:gd name="T52" fmla="*/ 236 w 420"/>
                  <a:gd name="T53" fmla="*/ 32 h 553"/>
                  <a:gd name="T54" fmla="*/ 207 w 420"/>
                  <a:gd name="T55" fmla="*/ 35 h 553"/>
                  <a:gd name="T56" fmla="*/ 193 w 420"/>
                  <a:gd name="T57" fmla="*/ 10 h 553"/>
                  <a:gd name="T58" fmla="*/ 170 w 420"/>
                  <a:gd name="T59" fmla="*/ 3 h 553"/>
                  <a:gd name="T60" fmla="*/ 156 w 420"/>
                  <a:gd name="T61" fmla="*/ 0 h 553"/>
                  <a:gd name="T62" fmla="*/ 149 w 420"/>
                  <a:gd name="T63" fmla="*/ 39 h 553"/>
                  <a:gd name="T64" fmla="*/ 140 w 420"/>
                  <a:gd name="T65" fmla="*/ 75 h 553"/>
                  <a:gd name="T66" fmla="*/ 126 w 420"/>
                  <a:gd name="T67" fmla="*/ 97 h 553"/>
                  <a:gd name="T68" fmla="*/ 103 w 420"/>
                  <a:gd name="T69" fmla="*/ 150 h 553"/>
                  <a:gd name="T70" fmla="*/ 83 w 420"/>
                  <a:gd name="T71" fmla="*/ 184 h 553"/>
                  <a:gd name="T72" fmla="*/ 51 w 420"/>
                  <a:gd name="T73" fmla="*/ 213 h 553"/>
                  <a:gd name="T74" fmla="*/ 9 w 420"/>
                  <a:gd name="T75" fmla="*/ 260 h 553"/>
                  <a:gd name="T76" fmla="*/ 40 w 420"/>
                  <a:gd name="T77" fmla="*/ 257 h 553"/>
                  <a:gd name="T78" fmla="*/ 54 w 420"/>
                  <a:gd name="T79" fmla="*/ 260 h 553"/>
                  <a:gd name="T80" fmla="*/ 83 w 420"/>
                  <a:gd name="T81" fmla="*/ 314 h 553"/>
                  <a:gd name="T82" fmla="*/ 58 w 420"/>
                  <a:gd name="T83" fmla="*/ 370 h 553"/>
                  <a:gd name="T84" fmla="*/ 137 w 420"/>
                  <a:gd name="T85" fmla="*/ 416 h 553"/>
                  <a:gd name="T86" fmla="*/ 117 w 420"/>
                  <a:gd name="T87" fmla="*/ 447 h 553"/>
                  <a:gd name="T88" fmla="*/ 100 w 420"/>
                  <a:gd name="T89" fmla="*/ 482 h 553"/>
                  <a:gd name="T90" fmla="*/ 119 w 420"/>
                  <a:gd name="T91" fmla="*/ 500 h 553"/>
                  <a:gd name="T92" fmla="*/ 127 w 420"/>
                  <a:gd name="T93" fmla="*/ 526 h 553"/>
                  <a:gd name="T94" fmla="*/ 143 w 420"/>
                  <a:gd name="T95" fmla="*/ 547 h 553"/>
                  <a:gd name="T96" fmla="*/ 175 w 420"/>
                  <a:gd name="T97" fmla="*/ 538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0" h="553">
                    <a:moveTo>
                      <a:pt x="175" y="509"/>
                    </a:moveTo>
                    <a:cubicBezTo>
                      <a:pt x="182" y="506"/>
                      <a:pt x="182" y="506"/>
                      <a:pt x="182" y="506"/>
                    </a:cubicBezTo>
                    <a:cubicBezTo>
                      <a:pt x="182" y="506"/>
                      <a:pt x="174" y="502"/>
                      <a:pt x="173" y="501"/>
                    </a:cubicBezTo>
                    <a:cubicBezTo>
                      <a:pt x="173" y="500"/>
                      <a:pt x="172" y="488"/>
                      <a:pt x="172" y="488"/>
                    </a:cubicBezTo>
                    <a:cubicBezTo>
                      <a:pt x="172" y="488"/>
                      <a:pt x="166" y="476"/>
                      <a:pt x="167" y="471"/>
                    </a:cubicBezTo>
                    <a:cubicBezTo>
                      <a:pt x="168" y="467"/>
                      <a:pt x="176" y="462"/>
                      <a:pt x="176" y="462"/>
                    </a:cubicBezTo>
                    <a:cubicBezTo>
                      <a:pt x="176" y="462"/>
                      <a:pt x="178" y="444"/>
                      <a:pt x="180" y="441"/>
                    </a:cubicBezTo>
                    <a:cubicBezTo>
                      <a:pt x="183" y="439"/>
                      <a:pt x="194" y="426"/>
                      <a:pt x="194" y="426"/>
                    </a:cubicBezTo>
                    <a:cubicBezTo>
                      <a:pt x="194" y="426"/>
                      <a:pt x="189" y="410"/>
                      <a:pt x="199" y="402"/>
                    </a:cubicBezTo>
                    <a:cubicBezTo>
                      <a:pt x="209" y="393"/>
                      <a:pt x="216" y="389"/>
                      <a:pt x="216" y="389"/>
                    </a:cubicBezTo>
                    <a:cubicBezTo>
                      <a:pt x="229" y="389"/>
                      <a:pt x="229" y="389"/>
                      <a:pt x="229" y="389"/>
                    </a:cubicBezTo>
                    <a:cubicBezTo>
                      <a:pt x="234" y="382"/>
                      <a:pt x="234" y="382"/>
                      <a:pt x="234" y="382"/>
                    </a:cubicBezTo>
                    <a:cubicBezTo>
                      <a:pt x="245" y="382"/>
                      <a:pt x="245" y="382"/>
                      <a:pt x="245" y="382"/>
                    </a:cubicBezTo>
                    <a:cubicBezTo>
                      <a:pt x="245" y="382"/>
                      <a:pt x="251" y="373"/>
                      <a:pt x="252" y="371"/>
                    </a:cubicBezTo>
                    <a:cubicBezTo>
                      <a:pt x="253" y="369"/>
                      <a:pt x="266" y="372"/>
                      <a:pt x="274" y="360"/>
                    </a:cubicBezTo>
                    <a:cubicBezTo>
                      <a:pt x="282" y="349"/>
                      <a:pt x="287" y="342"/>
                      <a:pt x="287" y="342"/>
                    </a:cubicBezTo>
                    <a:cubicBezTo>
                      <a:pt x="287" y="342"/>
                      <a:pt x="307" y="339"/>
                      <a:pt x="310" y="341"/>
                    </a:cubicBezTo>
                    <a:cubicBezTo>
                      <a:pt x="313" y="344"/>
                      <a:pt x="318" y="348"/>
                      <a:pt x="318" y="348"/>
                    </a:cubicBezTo>
                    <a:cubicBezTo>
                      <a:pt x="318" y="348"/>
                      <a:pt x="326" y="344"/>
                      <a:pt x="330" y="344"/>
                    </a:cubicBezTo>
                    <a:cubicBezTo>
                      <a:pt x="334" y="344"/>
                      <a:pt x="348" y="346"/>
                      <a:pt x="349" y="342"/>
                    </a:cubicBezTo>
                    <a:cubicBezTo>
                      <a:pt x="350" y="339"/>
                      <a:pt x="358" y="315"/>
                      <a:pt x="358" y="315"/>
                    </a:cubicBezTo>
                    <a:cubicBezTo>
                      <a:pt x="345" y="304"/>
                      <a:pt x="345" y="304"/>
                      <a:pt x="345" y="304"/>
                    </a:cubicBezTo>
                    <a:cubicBezTo>
                      <a:pt x="340" y="294"/>
                      <a:pt x="340" y="294"/>
                      <a:pt x="340" y="294"/>
                    </a:cubicBezTo>
                    <a:cubicBezTo>
                      <a:pt x="346" y="289"/>
                      <a:pt x="346" y="289"/>
                      <a:pt x="346" y="289"/>
                    </a:cubicBezTo>
                    <a:cubicBezTo>
                      <a:pt x="346" y="289"/>
                      <a:pt x="337" y="281"/>
                      <a:pt x="341" y="277"/>
                    </a:cubicBezTo>
                    <a:cubicBezTo>
                      <a:pt x="345" y="273"/>
                      <a:pt x="350" y="269"/>
                      <a:pt x="350" y="269"/>
                    </a:cubicBezTo>
                    <a:cubicBezTo>
                      <a:pt x="350" y="262"/>
                      <a:pt x="350" y="262"/>
                      <a:pt x="350" y="262"/>
                    </a:cubicBezTo>
                    <a:cubicBezTo>
                      <a:pt x="358" y="258"/>
                      <a:pt x="358" y="258"/>
                      <a:pt x="358" y="258"/>
                    </a:cubicBezTo>
                    <a:cubicBezTo>
                      <a:pt x="355" y="240"/>
                      <a:pt x="355" y="240"/>
                      <a:pt x="355" y="240"/>
                    </a:cubicBezTo>
                    <a:cubicBezTo>
                      <a:pt x="355" y="240"/>
                      <a:pt x="350" y="229"/>
                      <a:pt x="351" y="221"/>
                    </a:cubicBezTo>
                    <a:cubicBezTo>
                      <a:pt x="351" y="214"/>
                      <a:pt x="358" y="205"/>
                      <a:pt x="358" y="205"/>
                    </a:cubicBezTo>
                    <a:cubicBezTo>
                      <a:pt x="358" y="205"/>
                      <a:pt x="349" y="196"/>
                      <a:pt x="349" y="192"/>
                    </a:cubicBezTo>
                    <a:cubicBezTo>
                      <a:pt x="348" y="188"/>
                      <a:pt x="366" y="174"/>
                      <a:pt x="366" y="172"/>
                    </a:cubicBezTo>
                    <a:cubicBezTo>
                      <a:pt x="367" y="170"/>
                      <a:pt x="370" y="149"/>
                      <a:pt x="375" y="147"/>
                    </a:cubicBezTo>
                    <a:cubicBezTo>
                      <a:pt x="379" y="145"/>
                      <a:pt x="396" y="148"/>
                      <a:pt x="399" y="143"/>
                    </a:cubicBezTo>
                    <a:cubicBezTo>
                      <a:pt x="402" y="137"/>
                      <a:pt x="403" y="129"/>
                      <a:pt x="403" y="129"/>
                    </a:cubicBezTo>
                    <a:cubicBezTo>
                      <a:pt x="414" y="128"/>
                      <a:pt x="414" y="128"/>
                      <a:pt x="414" y="128"/>
                    </a:cubicBezTo>
                    <a:cubicBezTo>
                      <a:pt x="420" y="115"/>
                      <a:pt x="420" y="115"/>
                      <a:pt x="420" y="115"/>
                    </a:cubicBezTo>
                    <a:cubicBezTo>
                      <a:pt x="416" y="98"/>
                      <a:pt x="416" y="98"/>
                      <a:pt x="416" y="98"/>
                    </a:cubicBezTo>
                    <a:cubicBezTo>
                      <a:pt x="406" y="94"/>
                      <a:pt x="406" y="94"/>
                      <a:pt x="406" y="94"/>
                    </a:cubicBezTo>
                    <a:cubicBezTo>
                      <a:pt x="403" y="101"/>
                      <a:pt x="403" y="101"/>
                      <a:pt x="403" y="101"/>
                    </a:cubicBezTo>
                    <a:cubicBezTo>
                      <a:pt x="396" y="96"/>
                      <a:pt x="396" y="96"/>
                      <a:pt x="396" y="96"/>
                    </a:cubicBezTo>
                    <a:cubicBezTo>
                      <a:pt x="382" y="100"/>
                      <a:pt x="382" y="100"/>
                      <a:pt x="382" y="100"/>
                    </a:cubicBezTo>
                    <a:cubicBezTo>
                      <a:pt x="336" y="77"/>
                      <a:pt x="336" y="77"/>
                      <a:pt x="336" y="77"/>
                    </a:cubicBezTo>
                    <a:cubicBezTo>
                      <a:pt x="318" y="81"/>
                      <a:pt x="318" y="81"/>
                      <a:pt x="318" y="81"/>
                    </a:cubicBezTo>
                    <a:cubicBezTo>
                      <a:pt x="318" y="81"/>
                      <a:pt x="321" y="69"/>
                      <a:pt x="310" y="69"/>
                    </a:cubicBezTo>
                    <a:cubicBezTo>
                      <a:pt x="299" y="69"/>
                      <a:pt x="288" y="94"/>
                      <a:pt x="288" y="95"/>
                    </a:cubicBezTo>
                    <a:cubicBezTo>
                      <a:pt x="288" y="96"/>
                      <a:pt x="283" y="84"/>
                      <a:pt x="283" y="84"/>
                    </a:cubicBezTo>
                    <a:cubicBezTo>
                      <a:pt x="282" y="76"/>
                      <a:pt x="282" y="76"/>
                      <a:pt x="282" y="76"/>
                    </a:cubicBezTo>
                    <a:cubicBezTo>
                      <a:pt x="282" y="76"/>
                      <a:pt x="278" y="83"/>
                      <a:pt x="276" y="85"/>
                    </a:cubicBezTo>
                    <a:cubicBezTo>
                      <a:pt x="275" y="86"/>
                      <a:pt x="265" y="86"/>
                      <a:pt x="265" y="86"/>
                    </a:cubicBezTo>
                    <a:cubicBezTo>
                      <a:pt x="265" y="86"/>
                      <a:pt x="264" y="73"/>
                      <a:pt x="262" y="66"/>
                    </a:cubicBezTo>
                    <a:cubicBezTo>
                      <a:pt x="261" y="58"/>
                      <a:pt x="253" y="40"/>
                      <a:pt x="246" y="33"/>
                    </a:cubicBezTo>
                    <a:cubicBezTo>
                      <a:pt x="239" y="27"/>
                      <a:pt x="236" y="32"/>
                      <a:pt x="236" y="32"/>
                    </a:cubicBezTo>
                    <a:cubicBezTo>
                      <a:pt x="229" y="15"/>
                      <a:pt x="229" y="15"/>
                      <a:pt x="229" y="15"/>
                    </a:cubicBezTo>
                    <a:cubicBezTo>
                      <a:pt x="207" y="35"/>
                      <a:pt x="207" y="35"/>
                      <a:pt x="207" y="35"/>
                    </a:cubicBezTo>
                    <a:cubicBezTo>
                      <a:pt x="207" y="35"/>
                      <a:pt x="207" y="26"/>
                      <a:pt x="207" y="21"/>
                    </a:cubicBezTo>
                    <a:cubicBezTo>
                      <a:pt x="207" y="17"/>
                      <a:pt x="193" y="10"/>
                      <a:pt x="193" y="10"/>
                    </a:cubicBezTo>
                    <a:cubicBezTo>
                      <a:pt x="183" y="17"/>
                      <a:pt x="183" y="17"/>
                      <a:pt x="183" y="17"/>
                    </a:cubicBezTo>
                    <a:cubicBezTo>
                      <a:pt x="170" y="3"/>
                      <a:pt x="170" y="3"/>
                      <a:pt x="170" y="3"/>
                    </a:cubicBezTo>
                    <a:cubicBezTo>
                      <a:pt x="161" y="7"/>
                      <a:pt x="161" y="7"/>
                      <a:pt x="161" y="7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49" y="39"/>
                      <a:pt x="149" y="39"/>
                      <a:pt x="149" y="39"/>
                    </a:cubicBezTo>
                    <a:cubicBezTo>
                      <a:pt x="156" y="49"/>
                      <a:pt x="156" y="49"/>
                      <a:pt x="156" y="49"/>
                    </a:cubicBezTo>
                    <a:cubicBezTo>
                      <a:pt x="140" y="75"/>
                      <a:pt x="140" y="75"/>
                      <a:pt x="140" y="75"/>
                    </a:cubicBezTo>
                    <a:cubicBezTo>
                      <a:pt x="140" y="95"/>
                      <a:pt x="140" y="95"/>
                      <a:pt x="140" y="95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9" y="116"/>
                      <a:pt x="129" y="116"/>
                      <a:pt x="129" y="116"/>
                    </a:cubicBezTo>
                    <a:cubicBezTo>
                      <a:pt x="103" y="150"/>
                      <a:pt x="103" y="150"/>
                      <a:pt x="103" y="150"/>
                    </a:cubicBezTo>
                    <a:cubicBezTo>
                      <a:pt x="106" y="166"/>
                      <a:pt x="106" y="166"/>
                      <a:pt x="106" y="166"/>
                    </a:cubicBezTo>
                    <a:cubicBezTo>
                      <a:pt x="106" y="166"/>
                      <a:pt x="90" y="173"/>
                      <a:pt x="83" y="184"/>
                    </a:cubicBezTo>
                    <a:cubicBezTo>
                      <a:pt x="77" y="195"/>
                      <a:pt x="71" y="213"/>
                      <a:pt x="71" y="213"/>
                    </a:cubicBezTo>
                    <a:cubicBezTo>
                      <a:pt x="51" y="213"/>
                      <a:pt x="51" y="213"/>
                      <a:pt x="51" y="213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9" y="260"/>
                      <a:pt x="9" y="260"/>
                      <a:pt x="9" y="260"/>
                    </a:cubicBezTo>
                    <a:cubicBezTo>
                      <a:pt x="23" y="246"/>
                      <a:pt x="23" y="246"/>
                      <a:pt x="23" y="246"/>
                    </a:cubicBezTo>
                    <a:cubicBezTo>
                      <a:pt x="23" y="246"/>
                      <a:pt x="34" y="260"/>
                      <a:pt x="40" y="257"/>
                    </a:cubicBezTo>
                    <a:cubicBezTo>
                      <a:pt x="46" y="255"/>
                      <a:pt x="52" y="251"/>
                      <a:pt x="52" y="251"/>
                    </a:cubicBezTo>
                    <a:cubicBezTo>
                      <a:pt x="54" y="260"/>
                      <a:pt x="54" y="260"/>
                      <a:pt x="54" y="260"/>
                    </a:cubicBezTo>
                    <a:cubicBezTo>
                      <a:pt x="54" y="260"/>
                      <a:pt x="75" y="265"/>
                      <a:pt x="75" y="266"/>
                    </a:cubicBezTo>
                    <a:cubicBezTo>
                      <a:pt x="75" y="268"/>
                      <a:pt x="83" y="314"/>
                      <a:pt x="83" y="314"/>
                    </a:cubicBezTo>
                    <a:cubicBezTo>
                      <a:pt x="83" y="314"/>
                      <a:pt x="73" y="364"/>
                      <a:pt x="68" y="366"/>
                    </a:cubicBezTo>
                    <a:cubicBezTo>
                      <a:pt x="62" y="368"/>
                      <a:pt x="58" y="370"/>
                      <a:pt x="58" y="370"/>
                    </a:cubicBezTo>
                    <a:cubicBezTo>
                      <a:pt x="105" y="422"/>
                      <a:pt x="105" y="422"/>
                      <a:pt x="105" y="422"/>
                    </a:cubicBezTo>
                    <a:cubicBezTo>
                      <a:pt x="105" y="422"/>
                      <a:pt x="132" y="402"/>
                      <a:pt x="137" y="416"/>
                    </a:cubicBezTo>
                    <a:cubicBezTo>
                      <a:pt x="142" y="430"/>
                      <a:pt x="128" y="441"/>
                      <a:pt x="128" y="441"/>
                    </a:cubicBezTo>
                    <a:cubicBezTo>
                      <a:pt x="128" y="441"/>
                      <a:pt x="123" y="438"/>
                      <a:pt x="117" y="447"/>
                    </a:cubicBezTo>
                    <a:cubicBezTo>
                      <a:pt x="111" y="457"/>
                      <a:pt x="112" y="471"/>
                      <a:pt x="112" y="471"/>
                    </a:cubicBezTo>
                    <a:cubicBezTo>
                      <a:pt x="100" y="482"/>
                      <a:pt x="100" y="482"/>
                      <a:pt x="100" y="482"/>
                    </a:cubicBezTo>
                    <a:cubicBezTo>
                      <a:pt x="117" y="489"/>
                      <a:pt x="117" y="489"/>
                      <a:pt x="117" y="489"/>
                    </a:cubicBezTo>
                    <a:cubicBezTo>
                      <a:pt x="119" y="500"/>
                      <a:pt x="119" y="500"/>
                      <a:pt x="119" y="500"/>
                    </a:cubicBezTo>
                    <a:cubicBezTo>
                      <a:pt x="136" y="513"/>
                      <a:pt x="136" y="513"/>
                      <a:pt x="136" y="513"/>
                    </a:cubicBezTo>
                    <a:cubicBezTo>
                      <a:pt x="127" y="526"/>
                      <a:pt x="127" y="526"/>
                      <a:pt x="127" y="526"/>
                    </a:cubicBezTo>
                    <a:cubicBezTo>
                      <a:pt x="137" y="529"/>
                      <a:pt x="137" y="529"/>
                      <a:pt x="137" y="529"/>
                    </a:cubicBezTo>
                    <a:cubicBezTo>
                      <a:pt x="137" y="529"/>
                      <a:pt x="123" y="538"/>
                      <a:pt x="143" y="547"/>
                    </a:cubicBezTo>
                    <a:cubicBezTo>
                      <a:pt x="156" y="553"/>
                      <a:pt x="162" y="553"/>
                      <a:pt x="164" y="552"/>
                    </a:cubicBezTo>
                    <a:cubicBezTo>
                      <a:pt x="175" y="538"/>
                      <a:pt x="175" y="538"/>
                      <a:pt x="175" y="538"/>
                    </a:cubicBezTo>
                    <a:lnTo>
                      <a:pt x="175" y="50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82" name="Freeform 225">
                <a:extLst>
                  <a:ext uri="{FF2B5EF4-FFF2-40B4-BE49-F238E27FC236}">
                    <a16:creationId xmlns:a16="http://schemas.microsoft.com/office/drawing/2014/main" id="{1CFD999B-517D-4BAC-8359-6A72E3C6A44A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3741031" y="2278390"/>
                <a:ext cx="1143828" cy="1212048"/>
              </a:xfrm>
              <a:custGeom>
                <a:avLst/>
                <a:gdLst>
                  <a:gd name="T0" fmla="*/ 519 w 558"/>
                  <a:gd name="T1" fmla="*/ 162 h 592"/>
                  <a:gd name="T2" fmla="*/ 509 w 558"/>
                  <a:gd name="T3" fmla="*/ 132 h 592"/>
                  <a:gd name="T4" fmla="*/ 532 w 558"/>
                  <a:gd name="T5" fmla="*/ 130 h 592"/>
                  <a:gd name="T6" fmla="*/ 537 w 558"/>
                  <a:gd name="T7" fmla="*/ 111 h 592"/>
                  <a:gd name="T8" fmla="*/ 522 w 558"/>
                  <a:gd name="T9" fmla="*/ 87 h 592"/>
                  <a:gd name="T10" fmla="*/ 521 w 558"/>
                  <a:gd name="T11" fmla="*/ 69 h 592"/>
                  <a:gd name="T12" fmla="*/ 521 w 558"/>
                  <a:gd name="T13" fmla="*/ 59 h 592"/>
                  <a:gd name="T14" fmla="*/ 502 w 558"/>
                  <a:gd name="T15" fmla="*/ 40 h 592"/>
                  <a:gd name="T16" fmla="*/ 494 w 558"/>
                  <a:gd name="T17" fmla="*/ 33 h 592"/>
                  <a:gd name="T18" fmla="*/ 454 w 558"/>
                  <a:gd name="T19" fmla="*/ 12 h 592"/>
                  <a:gd name="T20" fmla="*/ 418 w 558"/>
                  <a:gd name="T21" fmla="*/ 17 h 592"/>
                  <a:gd name="T22" fmla="*/ 395 w 558"/>
                  <a:gd name="T23" fmla="*/ 34 h 592"/>
                  <a:gd name="T24" fmla="*/ 362 w 558"/>
                  <a:gd name="T25" fmla="*/ 60 h 592"/>
                  <a:gd name="T26" fmla="*/ 319 w 558"/>
                  <a:gd name="T27" fmla="*/ 33 h 592"/>
                  <a:gd name="T28" fmla="*/ 230 w 558"/>
                  <a:gd name="T29" fmla="*/ 63 h 592"/>
                  <a:gd name="T30" fmla="*/ 190 w 558"/>
                  <a:gd name="T31" fmla="*/ 44 h 592"/>
                  <a:gd name="T32" fmla="*/ 171 w 558"/>
                  <a:gd name="T33" fmla="*/ 112 h 592"/>
                  <a:gd name="T34" fmla="*/ 138 w 558"/>
                  <a:gd name="T35" fmla="*/ 123 h 592"/>
                  <a:gd name="T36" fmla="*/ 105 w 558"/>
                  <a:gd name="T37" fmla="*/ 145 h 592"/>
                  <a:gd name="T38" fmla="*/ 65 w 558"/>
                  <a:gd name="T39" fmla="*/ 99 h 592"/>
                  <a:gd name="T40" fmla="*/ 32 w 558"/>
                  <a:gd name="T41" fmla="*/ 126 h 592"/>
                  <a:gd name="T42" fmla="*/ 0 w 558"/>
                  <a:gd name="T43" fmla="*/ 167 h 592"/>
                  <a:gd name="T44" fmla="*/ 19 w 558"/>
                  <a:gd name="T45" fmla="*/ 198 h 592"/>
                  <a:gd name="T46" fmla="*/ 15 w 558"/>
                  <a:gd name="T47" fmla="*/ 226 h 592"/>
                  <a:gd name="T48" fmla="*/ 31 w 558"/>
                  <a:gd name="T49" fmla="*/ 268 h 592"/>
                  <a:gd name="T50" fmla="*/ 26 w 558"/>
                  <a:gd name="T51" fmla="*/ 317 h 592"/>
                  <a:gd name="T52" fmla="*/ 37 w 558"/>
                  <a:gd name="T53" fmla="*/ 361 h 592"/>
                  <a:gd name="T54" fmla="*/ 32 w 558"/>
                  <a:gd name="T55" fmla="*/ 401 h 592"/>
                  <a:gd name="T56" fmla="*/ 99 w 558"/>
                  <a:gd name="T57" fmla="*/ 372 h 592"/>
                  <a:gd name="T58" fmla="*/ 164 w 558"/>
                  <a:gd name="T59" fmla="*/ 366 h 592"/>
                  <a:gd name="T60" fmla="*/ 256 w 558"/>
                  <a:gd name="T61" fmla="*/ 400 h 592"/>
                  <a:gd name="T62" fmla="*/ 321 w 558"/>
                  <a:gd name="T63" fmla="*/ 423 h 592"/>
                  <a:gd name="T64" fmla="*/ 349 w 558"/>
                  <a:gd name="T65" fmla="*/ 430 h 592"/>
                  <a:gd name="T66" fmla="*/ 385 w 558"/>
                  <a:gd name="T67" fmla="*/ 487 h 592"/>
                  <a:gd name="T68" fmla="*/ 370 w 558"/>
                  <a:gd name="T69" fmla="*/ 509 h 592"/>
                  <a:gd name="T70" fmla="*/ 387 w 558"/>
                  <a:gd name="T71" fmla="*/ 571 h 592"/>
                  <a:gd name="T72" fmla="*/ 421 w 558"/>
                  <a:gd name="T73" fmla="*/ 591 h 592"/>
                  <a:gd name="T74" fmla="*/ 432 w 558"/>
                  <a:gd name="T75" fmla="*/ 574 h 592"/>
                  <a:gd name="T76" fmla="*/ 460 w 558"/>
                  <a:gd name="T77" fmla="*/ 469 h 592"/>
                  <a:gd name="T78" fmla="*/ 462 w 558"/>
                  <a:gd name="T79" fmla="*/ 382 h 592"/>
                  <a:gd name="T80" fmla="*/ 467 w 558"/>
                  <a:gd name="T81" fmla="*/ 326 h 592"/>
                  <a:gd name="T82" fmla="*/ 465 w 558"/>
                  <a:gd name="T83" fmla="*/ 283 h 592"/>
                  <a:gd name="T84" fmla="*/ 539 w 558"/>
                  <a:gd name="T85" fmla="*/ 217 h 592"/>
                  <a:gd name="T86" fmla="*/ 530 w 558"/>
                  <a:gd name="T87" fmla="*/ 176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58" h="592">
                    <a:moveTo>
                      <a:pt x="530" y="176"/>
                    </a:moveTo>
                    <a:cubicBezTo>
                      <a:pt x="519" y="174"/>
                      <a:pt x="519" y="174"/>
                      <a:pt x="519" y="174"/>
                    </a:cubicBezTo>
                    <a:cubicBezTo>
                      <a:pt x="519" y="162"/>
                      <a:pt x="519" y="162"/>
                      <a:pt x="519" y="162"/>
                    </a:cubicBezTo>
                    <a:cubicBezTo>
                      <a:pt x="519" y="162"/>
                      <a:pt x="513" y="158"/>
                      <a:pt x="513" y="155"/>
                    </a:cubicBezTo>
                    <a:cubicBezTo>
                      <a:pt x="513" y="153"/>
                      <a:pt x="510" y="148"/>
                      <a:pt x="510" y="148"/>
                    </a:cubicBezTo>
                    <a:cubicBezTo>
                      <a:pt x="509" y="132"/>
                      <a:pt x="509" y="132"/>
                      <a:pt x="509" y="132"/>
                    </a:cubicBezTo>
                    <a:cubicBezTo>
                      <a:pt x="516" y="130"/>
                      <a:pt x="516" y="130"/>
                      <a:pt x="516" y="130"/>
                    </a:cubicBezTo>
                    <a:cubicBezTo>
                      <a:pt x="522" y="136"/>
                      <a:pt x="522" y="136"/>
                      <a:pt x="522" y="136"/>
                    </a:cubicBezTo>
                    <a:cubicBezTo>
                      <a:pt x="532" y="130"/>
                      <a:pt x="532" y="130"/>
                      <a:pt x="532" y="130"/>
                    </a:cubicBezTo>
                    <a:cubicBezTo>
                      <a:pt x="533" y="122"/>
                      <a:pt x="533" y="122"/>
                      <a:pt x="533" y="122"/>
                    </a:cubicBezTo>
                    <a:cubicBezTo>
                      <a:pt x="528" y="116"/>
                      <a:pt x="528" y="116"/>
                      <a:pt x="528" y="116"/>
                    </a:cubicBezTo>
                    <a:cubicBezTo>
                      <a:pt x="537" y="111"/>
                      <a:pt x="537" y="111"/>
                      <a:pt x="537" y="111"/>
                    </a:cubicBezTo>
                    <a:cubicBezTo>
                      <a:pt x="540" y="100"/>
                      <a:pt x="540" y="100"/>
                      <a:pt x="540" y="100"/>
                    </a:cubicBezTo>
                    <a:cubicBezTo>
                      <a:pt x="530" y="91"/>
                      <a:pt x="530" y="91"/>
                      <a:pt x="530" y="91"/>
                    </a:cubicBezTo>
                    <a:cubicBezTo>
                      <a:pt x="522" y="87"/>
                      <a:pt x="522" y="87"/>
                      <a:pt x="522" y="87"/>
                    </a:cubicBezTo>
                    <a:cubicBezTo>
                      <a:pt x="521" y="79"/>
                      <a:pt x="521" y="79"/>
                      <a:pt x="521" y="79"/>
                    </a:cubicBezTo>
                    <a:cubicBezTo>
                      <a:pt x="516" y="73"/>
                      <a:pt x="516" y="73"/>
                      <a:pt x="516" y="73"/>
                    </a:cubicBezTo>
                    <a:cubicBezTo>
                      <a:pt x="521" y="69"/>
                      <a:pt x="521" y="69"/>
                      <a:pt x="521" y="69"/>
                    </a:cubicBezTo>
                    <a:cubicBezTo>
                      <a:pt x="517" y="65"/>
                      <a:pt x="517" y="65"/>
                      <a:pt x="517" y="65"/>
                    </a:cubicBezTo>
                    <a:cubicBezTo>
                      <a:pt x="521" y="60"/>
                      <a:pt x="521" y="60"/>
                      <a:pt x="521" y="60"/>
                    </a:cubicBezTo>
                    <a:cubicBezTo>
                      <a:pt x="521" y="60"/>
                      <a:pt x="521" y="59"/>
                      <a:pt x="521" y="59"/>
                    </a:cubicBezTo>
                    <a:cubicBezTo>
                      <a:pt x="521" y="55"/>
                      <a:pt x="509" y="55"/>
                      <a:pt x="509" y="55"/>
                    </a:cubicBezTo>
                    <a:cubicBezTo>
                      <a:pt x="509" y="49"/>
                      <a:pt x="509" y="49"/>
                      <a:pt x="509" y="49"/>
                    </a:cubicBezTo>
                    <a:cubicBezTo>
                      <a:pt x="502" y="40"/>
                      <a:pt x="502" y="40"/>
                      <a:pt x="502" y="40"/>
                    </a:cubicBezTo>
                    <a:cubicBezTo>
                      <a:pt x="505" y="34"/>
                      <a:pt x="505" y="34"/>
                      <a:pt x="505" y="34"/>
                    </a:cubicBezTo>
                    <a:cubicBezTo>
                      <a:pt x="503" y="30"/>
                      <a:pt x="503" y="30"/>
                      <a:pt x="503" y="30"/>
                    </a:cubicBezTo>
                    <a:cubicBezTo>
                      <a:pt x="494" y="33"/>
                      <a:pt x="494" y="33"/>
                      <a:pt x="494" y="33"/>
                    </a:cubicBezTo>
                    <a:cubicBezTo>
                      <a:pt x="494" y="33"/>
                      <a:pt x="492" y="20"/>
                      <a:pt x="492" y="19"/>
                    </a:cubicBezTo>
                    <a:cubicBezTo>
                      <a:pt x="492" y="17"/>
                      <a:pt x="481" y="27"/>
                      <a:pt x="481" y="27"/>
                    </a:cubicBezTo>
                    <a:cubicBezTo>
                      <a:pt x="481" y="27"/>
                      <a:pt x="460" y="14"/>
                      <a:pt x="454" y="12"/>
                    </a:cubicBezTo>
                    <a:cubicBezTo>
                      <a:pt x="449" y="10"/>
                      <a:pt x="439" y="0"/>
                      <a:pt x="439" y="0"/>
                    </a:cubicBezTo>
                    <a:cubicBezTo>
                      <a:pt x="439" y="0"/>
                      <a:pt x="419" y="8"/>
                      <a:pt x="419" y="8"/>
                    </a:cubicBezTo>
                    <a:cubicBezTo>
                      <a:pt x="419" y="9"/>
                      <a:pt x="418" y="17"/>
                      <a:pt x="418" y="17"/>
                    </a:cubicBezTo>
                    <a:cubicBezTo>
                      <a:pt x="408" y="19"/>
                      <a:pt x="408" y="19"/>
                      <a:pt x="408" y="19"/>
                    </a:cubicBezTo>
                    <a:cubicBezTo>
                      <a:pt x="408" y="19"/>
                      <a:pt x="409" y="26"/>
                      <a:pt x="409" y="27"/>
                    </a:cubicBezTo>
                    <a:cubicBezTo>
                      <a:pt x="409" y="28"/>
                      <a:pt x="402" y="32"/>
                      <a:pt x="395" y="34"/>
                    </a:cubicBezTo>
                    <a:cubicBezTo>
                      <a:pt x="387" y="37"/>
                      <a:pt x="387" y="34"/>
                      <a:pt x="387" y="34"/>
                    </a:cubicBezTo>
                    <a:cubicBezTo>
                      <a:pt x="387" y="34"/>
                      <a:pt x="385" y="37"/>
                      <a:pt x="383" y="41"/>
                    </a:cubicBezTo>
                    <a:cubicBezTo>
                      <a:pt x="382" y="46"/>
                      <a:pt x="368" y="58"/>
                      <a:pt x="362" y="60"/>
                    </a:cubicBezTo>
                    <a:cubicBezTo>
                      <a:pt x="355" y="63"/>
                      <a:pt x="351" y="49"/>
                      <a:pt x="347" y="38"/>
                    </a:cubicBezTo>
                    <a:cubicBezTo>
                      <a:pt x="345" y="31"/>
                      <a:pt x="336" y="29"/>
                      <a:pt x="327" y="28"/>
                    </a:cubicBezTo>
                    <a:cubicBezTo>
                      <a:pt x="324" y="30"/>
                      <a:pt x="321" y="32"/>
                      <a:pt x="319" y="33"/>
                    </a:cubicBezTo>
                    <a:cubicBezTo>
                      <a:pt x="312" y="38"/>
                      <a:pt x="292" y="43"/>
                      <a:pt x="292" y="43"/>
                    </a:cubicBezTo>
                    <a:cubicBezTo>
                      <a:pt x="267" y="45"/>
                      <a:pt x="267" y="45"/>
                      <a:pt x="267" y="45"/>
                    </a:cubicBezTo>
                    <a:cubicBezTo>
                      <a:pt x="267" y="45"/>
                      <a:pt x="239" y="62"/>
                      <a:pt x="230" y="63"/>
                    </a:cubicBezTo>
                    <a:cubicBezTo>
                      <a:pt x="221" y="64"/>
                      <a:pt x="219" y="53"/>
                      <a:pt x="219" y="53"/>
                    </a:cubicBezTo>
                    <a:cubicBezTo>
                      <a:pt x="209" y="56"/>
                      <a:pt x="209" y="56"/>
                      <a:pt x="209" y="56"/>
                    </a:cubicBezTo>
                    <a:cubicBezTo>
                      <a:pt x="190" y="44"/>
                      <a:pt x="190" y="44"/>
                      <a:pt x="190" y="44"/>
                    </a:cubicBezTo>
                    <a:cubicBezTo>
                      <a:pt x="190" y="44"/>
                      <a:pt x="173" y="59"/>
                      <a:pt x="169" y="65"/>
                    </a:cubicBezTo>
                    <a:cubicBezTo>
                      <a:pt x="165" y="71"/>
                      <a:pt x="176" y="76"/>
                      <a:pt x="178" y="84"/>
                    </a:cubicBezTo>
                    <a:cubicBezTo>
                      <a:pt x="180" y="92"/>
                      <a:pt x="171" y="110"/>
                      <a:pt x="171" y="112"/>
                    </a:cubicBezTo>
                    <a:cubicBezTo>
                      <a:pt x="171" y="114"/>
                      <a:pt x="160" y="114"/>
                      <a:pt x="160" y="114"/>
                    </a:cubicBezTo>
                    <a:cubicBezTo>
                      <a:pt x="160" y="114"/>
                      <a:pt x="151" y="127"/>
                      <a:pt x="151" y="128"/>
                    </a:cubicBezTo>
                    <a:cubicBezTo>
                      <a:pt x="150" y="130"/>
                      <a:pt x="138" y="123"/>
                      <a:pt x="138" y="123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24" y="127"/>
                      <a:pt x="124" y="127"/>
                      <a:pt x="124" y="127"/>
                    </a:cubicBezTo>
                    <a:cubicBezTo>
                      <a:pt x="124" y="127"/>
                      <a:pt x="118" y="142"/>
                      <a:pt x="105" y="145"/>
                    </a:cubicBezTo>
                    <a:cubicBezTo>
                      <a:pt x="92" y="148"/>
                      <a:pt x="92" y="138"/>
                      <a:pt x="82" y="137"/>
                    </a:cubicBezTo>
                    <a:cubicBezTo>
                      <a:pt x="72" y="136"/>
                      <a:pt x="73" y="120"/>
                      <a:pt x="73" y="113"/>
                    </a:cubicBezTo>
                    <a:cubicBezTo>
                      <a:pt x="73" y="107"/>
                      <a:pt x="65" y="99"/>
                      <a:pt x="65" y="99"/>
                    </a:cubicBezTo>
                    <a:cubicBezTo>
                      <a:pt x="59" y="102"/>
                      <a:pt x="59" y="102"/>
                      <a:pt x="59" y="102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6"/>
                      <a:pt x="38" y="126"/>
                      <a:pt x="32" y="126"/>
                    </a:cubicBezTo>
                    <a:cubicBezTo>
                      <a:pt x="26" y="126"/>
                      <a:pt x="23" y="126"/>
                      <a:pt x="23" y="126"/>
                    </a:cubicBezTo>
                    <a:cubicBezTo>
                      <a:pt x="20" y="145"/>
                      <a:pt x="20" y="145"/>
                      <a:pt x="20" y="145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67"/>
                      <a:pt x="1" y="183"/>
                      <a:pt x="10" y="183"/>
                    </a:cubicBezTo>
                    <a:cubicBezTo>
                      <a:pt x="20" y="184"/>
                      <a:pt x="30" y="187"/>
                      <a:pt x="30" y="187"/>
                    </a:cubicBezTo>
                    <a:cubicBezTo>
                      <a:pt x="19" y="198"/>
                      <a:pt x="19" y="198"/>
                      <a:pt x="19" y="198"/>
                    </a:cubicBezTo>
                    <a:cubicBezTo>
                      <a:pt x="29" y="204"/>
                      <a:pt x="29" y="204"/>
                      <a:pt x="29" y="204"/>
                    </a:cubicBezTo>
                    <a:cubicBezTo>
                      <a:pt x="17" y="210"/>
                      <a:pt x="17" y="210"/>
                      <a:pt x="17" y="210"/>
                    </a:cubicBezTo>
                    <a:cubicBezTo>
                      <a:pt x="15" y="226"/>
                      <a:pt x="15" y="226"/>
                      <a:pt x="15" y="226"/>
                    </a:cubicBezTo>
                    <a:cubicBezTo>
                      <a:pt x="15" y="226"/>
                      <a:pt x="30" y="233"/>
                      <a:pt x="27" y="241"/>
                    </a:cubicBezTo>
                    <a:cubicBezTo>
                      <a:pt x="25" y="250"/>
                      <a:pt x="14" y="265"/>
                      <a:pt x="15" y="265"/>
                    </a:cubicBezTo>
                    <a:cubicBezTo>
                      <a:pt x="17" y="265"/>
                      <a:pt x="31" y="268"/>
                      <a:pt x="31" y="268"/>
                    </a:cubicBezTo>
                    <a:cubicBezTo>
                      <a:pt x="19" y="276"/>
                      <a:pt x="19" y="276"/>
                      <a:pt x="19" y="276"/>
                    </a:cubicBezTo>
                    <a:cubicBezTo>
                      <a:pt x="37" y="291"/>
                      <a:pt x="37" y="291"/>
                      <a:pt x="37" y="291"/>
                    </a:cubicBezTo>
                    <a:cubicBezTo>
                      <a:pt x="37" y="291"/>
                      <a:pt x="29" y="307"/>
                      <a:pt x="26" y="317"/>
                    </a:cubicBezTo>
                    <a:cubicBezTo>
                      <a:pt x="23" y="327"/>
                      <a:pt x="21" y="330"/>
                      <a:pt x="21" y="330"/>
                    </a:cubicBezTo>
                    <a:cubicBezTo>
                      <a:pt x="46" y="355"/>
                      <a:pt x="46" y="355"/>
                      <a:pt x="46" y="355"/>
                    </a:cubicBezTo>
                    <a:cubicBezTo>
                      <a:pt x="37" y="361"/>
                      <a:pt x="37" y="361"/>
                      <a:pt x="37" y="361"/>
                    </a:cubicBezTo>
                    <a:cubicBezTo>
                      <a:pt x="36" y="387"/>
                      <a:pt x="36" y="387"/>
                      <a:pt x="36" y="387"/>
                    </a:cubicBezTo>
                    <a:cubicBezTo>
                      <a:pt x="44" y="393"/>
                      <a:pt x="44" y="393"/>
                      <a:pt x="44" y="393"/>
                    </a:cubicBezTo>
                    <a:cubicBezTo>
                      <a:pt x="44" y="393"/>
                      <a:pt x="32" y="400"/>
                      <a:pt x="32" y="401"/>
                    </a:cubicBezTo>
                    <a:cubicBezTo>
                      <a:pt x="32" y="402"/>
                      <a:pt x="35" y="409"/>
                      <a:pt x="35" y="409"/>
                    </a:cubicBezTo>
                    <a:cubicBezTo>
                      <a:pt x="35" y="409"/>
                      <a:pt x="55" y="390"/>
                      <a:pt x="61" y="390"/>
                    </a:cubicBezTo>
                    <a:cubicBezTo>
                      <a:pt x="67" y="389"/>
                      <a:pt x="93" y="378"/>
                      <a:pt x="99" y="372"/>
                    </a:cubicBezTo>
                    <a:cubicBezTo>
                      <a:pt x="104" y="366"/>
                      <a:pt x="128" y="351"/>
                      <a:pt x="128" y="351"/>
                    </a:cubicBezTo>
                    <a:cubicBezTo>
                      <a:pt x="128" y="351"/>
                      <a:pt x="168" y="338"/>
                      <a:pt x="169" y="350"/>
                    </a:cubicBezTo>
                    <a:cubicBezTo>
                      <a:pt x="169" y="363"/>
                      <a:pt x="164" y="366"/>
                      <a:pt x="164" y="366"/>
                    </a:cubicBezTo>
                    <a:cubicBezTo>
                      <a:pt x="192" y="379"/>
                      <a:pt x="192" y="379"/>
                      <a:pt x="192" y="379"/>
                    </a:cubicBezTo>
                    <a:cubicBezTo>
                      <a:pt x="192" y="379"/>
                      <a:pt x="200" y="370"/>
                      <a:pt x="211" y="372"/>
                    </a:cubicBezTo>
                    <a:cubicBezTo>
                      <a:pt x="222" y="374"/>
                      <a:pt x="256" y="400"/>
                      <a:pt x="256" y="400"/>
                    </a:cubicBezTo>
                    <a:cubicBezTo>
                      <a:pt x="256" y="400"/>
                      <a:pt x="281" y="406"/>
                      <a:pt x="282" y="404"/>
                    </a:cubicBezTo>
                    <a:cubicBezTo>
                      <a:pt x="283" y="403"/>
                      <a:pt x="287" y="397"/>
                      <a:pt x="287" y="397"/>
                    </a:cubicBezTo>
                    <a:cubicBezTo>
                      <a:pt x="321" y="423"/>
                      <a:pt x="321" y="423"/>
                      <a:pt x="321" y="423"/>
                    </a:cubicBezTo>
                    <a:cubicBezTo>
                      <a:pt x="321" y="436"/>
                      <a:pt x="321" y="436"/>
                      <a:pt x="321" y="436"/>
                    </a:cubicBezTo>
                    <a:cubicBezTo>
                      <a:pt x="338" y="436"/>
                      <a:pt x="338" y="436"/>
                      <a:pt x="338" y="436"/>
                    </a:cubicBezTo>
                    <a:cubicBezTo>
                      <a:pt x="338" y="436"/>
                      <a:pt x="341" y="427"/>
                      <a:pt x="349" y="430"/>
                    </a:cubicBezTo>
                    <a:cubicBezTo>
                      <a:pt x="357" y="432"/>
                      <a:pt x="410" y="452"/>
                      <a:pt x="407" y="461"/>
                    </a:cubicBezTo>
                    <a:cubicBezTo>
                      <a:pt x="405" y="470"/>
                      <a:pt x="392" y="487"/>
                      <a:pt x="392" y="487"/>
                    </a:cubicBezTo>
                    <a:cubicBezTo>
                      <a:pt x="385" y="487"/>
                      <a:pt x="385" y="487"/>
                      <a:pt x="385" y="487"/>
                    </a:cubicBezTo>
                    <a:cubicBezTo>
                      <a:pt x="380" y="498"/>
                      <a:pt x="380" y="498"/>
                      <a:pt x="380" y="498"/>
                    </a:cubicBezTo>
                    <a:cubicBezTo>
                      <a:pt x="388" y="508"/>
                      <a:pt x="388" y="508"/>
                      <a:pt x="388" y="508"/>
                    </a:cubicBezTo>
                    <a:cubicBezTo>
                      <a:pt x="370" y="509"/>
                      <a:pt x="370" y="509"/>
                      <a:pt x="370" y="509"/>
                    </a:cubicBezTo>
                    <a:cubicBezTo>
                      <a:pt x="364" y="535"/>
                      <a:pt x="364" y="535"/>
                      <a:pt x="364" y="535"/>
                    </a:cubicBezTo>
                    <a:cubicBezTo>
                      <a:pt x="392" y="562"/>
                      <a:pt x="392" y="562"/>
                      <a:pt x="392" y="562"/>
                    </a:cubicBezTo>
                    <a:cubicBezTo>
                      <a:pt x="387" y="571"/>
                      <a:pt x="387" y="571"/>
                      <a:pt x="387" y="571"/>
                    </a:cubicBezTo>
                    <a:cubicBezTo>
                      <a:pt x="417" y="589"/>
                      <a:pt x="417" y="589"/>
                      <a:pt x="417" y="589"/>
                    </a:cubicBezTo>
                    <a:cubicBezTo>
                      <a:pt x="417" y="589"/>
                      <a:pt x="417" y="589"/>
                      <a:pt x="417" y="589"/>
                    </a:cubicBezTo>
                    <a:cubicBezTo>
                      <a:pt x="421" y="591"/>
                      <a:pt x="421" y="591"/>
                      <a:pt x="421" y="591"/>
                    </a:cubicBezTo>
                    <a:cubicBezTo>
                      <a:pt x="421" y="592"/>
                      <a:pt x="421" y="592"/>
                      <a:pt x="421" y="592"/>
                    </a:cubicBezTo>
                    <a:cubicBezTo>
                      <a:pt x="421" y="592"/>
                      <a:pt x="422" y="592"/>
                      <a:pt x="423" y="592"/>
                    </a:cubicBezTo>
                    <a:cubicBezTo>
                      <a:pt x="424" y="589"/>
                      <a:pt x="427" y="581"/>
                      <a:pt x="432" y="574"/>
                    </a:cubicBezTo>
                    <a:cubicBezTo>
                      <a:pt x="438" y="566"/>
                      <a:pt x="453" y="555"/>
                      <a:pt x="453" y="555"/>
                    </a:cubicBezTo>
                    <a:cubicBezTo>
                      <a:pt x="453" y="555"/>
                      <a:pt x="445" y="530"/>
                      <a:pt x="446" y="530"/>
                    </a:cubicBezTo>
                    <a:cubicBezTo>
                      <a:pt x="447" y="530"/>
                      <a:pt x="460" y="475"/>
                      <a:pt x="460" y="469"/>
                    </a:cubicBezTo>
                    <a:cubicBezTo>
                      <a:pt x="461" y="463"/>
                      <a:pt x="471" y="440"/>
                      <a:pt x="471" y="440"/>
                    </a:cubicBezTo>
                    <a:cubicBezTo>
                      <a:pt x="464" y="432"/>
                      <a:pt x="464" y="432"/>
                      <a:pt x="464" y="432"/>
                    </a:cubicBezTo>
                    <a:cubicBezTo>
                      <a:pt x="464" y="432"/>
                      <a:pt x="461" y="382"/>
                      <a:pt x="462" y="382"/>
                    </a:cubicBezTo>
                    <a:cubicBezTo>
                      <a:pt x="463" y="381"/>
                      <a:pt x="456" y="377"/>
                      <a:pt x="456" y="372"/>
                    </a:cubicBezTo>
                    <a:cubicBezTo>
                      <a:pt x="456" y="366"/>
                      <a:pt x="460" y="364"/>
                      <a:pt x="460" y="364"/>
                    </a:cubicBezTo>
                    <a:cubicBezTo>
                      <a:pt x="467" y="326"/>
                      <a:pt x="467" y="326"/>
                      <a:pt x="467" y="326"/>
                    </a:cubicBezTo>
                    <a:cubicBezTo>
                      <a:pt x="461" y="316"/>
                      <a:pt x="461" y="316"/>
                      <a:pt x="461" y="316"/>
                    </a:cubicBezTo>
                    <a:cubicBezTo>
                      <a:pt x="469" y="309"/>
                      <a:pt x="469" y="309"/>
                      <a:pt x="469" y="309"/>
                    </a:cubicBezTo>
                    <a:cubicBezTo>
                      <a:pt x="465" y="283"/>
                      <a:pt x="465" y="283"/>
                      <a:pt x="465" y="283"/>
                    </a:cubicBezTo>
                    <a:cubicBezTo>
                      <a:pt x="485" y="266"/>
                      <a:pt x="485" y="266"/>
                      <a:pt x="485" y="266"/>
                    </a:cubicBezTo>
                    <a:cubicBezTo>
                      <a:pt x="496" y="271"/>
                      <a:pt x="496" y="271"/>
                      <a:pt x="496" y="271"/>
                    </a:cubicBezTo>
                    <a:cubicBezTo>
                      <a:pt x="496" y="271"/>
                      <a:pt x="526" y="242"/>
                      <a:pt x="539" y="217"/>
                    </a:cubicBezTo>
                    <a:cubicBezTo>
                      <a:pt x="544" y="209"/>
                      <a:pt x="551" y="197"/>
                      <a:pt x="558" y="185"/>
                    </a:cubicBezTo>
                    <a:cubicBezTo>
                      <a:pt x="535" y="184"/>
                      <a:pt x="535" y="184"/>
                      <a:pt x="535" y="184"/>
                    </a:cubicBezTo>
                    <a:lnTo>
                      <a:pt x="530" y="17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83" name="Freeform 226">
                <a:extLst>
                  <a:ext uri="{FF2B5EF4-FFF2-40B4-BE49-F238E27FC236}">
                    <a16:creationId xmlns:a16="http://schemas.microsoft.com/office/drawing/2014/main" id="{9119F9BB-40A7-4E63-923A-F4CF3B08C62F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>
                <a:off x="2226331" y="908409"/>
                <a:ext cx="1577123" cy="1533424"/>
              </a:xfrm>
              <a:custGeom>
                <a:avLst/>
                <a:gdLst>
                  <a:gd name="T0" fmla="*/ 561 w 771"/>
                  <a:gd name="T1" fmla="*/ 688 h 749"/>
                  <a:gd name="T2" fmla="*/ 591 w 771"/>
                  <a:gd name="T3" fmla="*/ 628 h 749"/>
                  <a:gd name="T4" fmla="*/ 588 w 771"/>
                  <a:gd name="T5" fmla="*/ 596 h 749"/>
                  <a:gd name="T6" fmla="*/ 615 w 771"/>
                  <a:gd name="T7" fmla="*/ 559 h 749"/>
                  <a:gd name="T8" fmla="*/ 632 w 771"/>
                  <a:gd name="T9" fmla="*/ 529 h 749"/>
                  <a:gd name="T10" fmla="*/ 647 w 771"/>
                  <a:gd name="T11" fmla="*/ 516 h 749"/>
                  <a:gd name="T12" fmla="*/ 638 w 771"/>
                  <a:gd name="T13" fmla="*/ 489 h 749"/>
                  <a:gd name="T14" fmla="*/ 615 w 771"/>
                  <a:gd name="T15" fmla="*/ 476 h 749"/>
                  <a:gd name="T16" fmla="*/ 684 w 771"/>
                  <a:gd name="T17" fmla="*/ 433 h 749"/>
                  <a:gd name="T18" fmla="*/ 716 w 771"/>
                  <a:gd name="T19" fmla="*/ 370 h 749"/>
                  <a:gd name="T20" fmla="*/ 753 w 771"/>
                  <a:gd name="T21" fmla="*/ 315 h 749"/>
                  <a:gd name="T22" fmla="*/ 762 w 771"/>
                  <a:gd name="T23" fmla="*/ 259 h 749"/>
                  <a:gd name="T24" fmla="*/ 766 w 771"/>
                  <a:gd name="T25" fmla="*/ 215 h 749"/>
                  <a:gd name="T26" fmla="*/ 690 w 771"/>
                  <a:gd name="T27" fmla="*/ 196 h 749"/>
                  <a:gd name="T28" fmla="*/ 628 w 771"/>
                  <a:gd name="T29" fmla="*/ 182 h 749"/>
                  <a:gd name="T30" fmla="*/ 561 w 771"/>
                  <a:gd name="T31" fmla="*/ 134 h 749"/>
                  <a:gd name="T32" fmla="*/ 529 w 771"/>
                  <a:gd name="T33" fmla="*/ 111 h 749"/>
                  <a:gd name="T34" fmla="*/ 509 w 771"/>
                  <a:gd name="T35" fmla="*/ 129 h 749"/>
                  <a:gd name="T36" fmla="*/ 476 w 771"/>
                  <a:gd name="T37" fmla="*/ 160 h 749"/>
                  <a:gd name="T38" fmla="*/ 452 w 771"/>
                  <a:gd name="T39" fmla="*/ 189 h 749"/>
                  <a:gd name="T40" fmla="*/ 434 w 771"/>
                  <a:gd name="T41" fmla="*/ 204 h 749"/>
                  <a:gd name="T42" fmla="*/ 415 w 771"/>
                  <a:gd name="T43" fmla="*/ 230 h 749"/>
                  <a:gd name="T44" fmla="*/ 387 w 771"/>
                  <a:gd name="T45" fmla="*/ 205 h 749"/>
                  <a:gd name="T46" fmla="*/ 371 w 771"/>
                  <a:gd name="T47" fmla="*/ 171 h 749"/>
                  <a:gd name="T48" fmla="*/ 350 w 771"/>
                  <a:gd name="T49" fmla="*/ 144 h 749"/>
                  <a:gd name="T50" fmla="*/ 352 w 771"/>
                  <a:gd name="T51" fmla="*/ 120 h 749"/>
                  <a:gd name="T52" fmla="*/ 318 w 771"/>
                  <a:gd name="T53" fmla="*/ 72 h 749"/>
                  <a:gd name="T54" fmla="*/ 249 w 771"/>
                  <a:gd name="T55" fmla="*/ 50 h 749"/>
                  <a:gd name="T56" fmla="*/ 251 w 771"/>
                  <a:gd name="T57" fmla="*/ 22 h 749"/>
                  <a:gd name="T58" fmla="*/ 214 w 771"/>
                  <a:gd name="T59" fmla="*/ 12 h 749"/>
                  <a:gd name="T60" fmla="*/ 179 w 771"/>
                  <a:gd name="T61" fmla="*/ 4 h 749"/>
                  <a:gd name="T62" fmla="*/ 152 w 771"/>
                  <a:gd name="T63" fmla="*/ 37 h 749"/>
                  <a:gd name="T64" fmla="*/ 81 w 771"/>
                  <a:gd name="T65" fmla="*/ 53 h 749"/>
                  <a:gd name="T66" fmla="*/ 34 w 771"/>
                  <a:gd name="T67" fmla="*/ 58 h 749"/>
                  <a:gd name="T68" fmla="*/ 2 w 771"/>
                  <a:gd name="T69" fmla="*/ 82 h 749"/>
                  <a:gd name="T70" fmla="*/ 1 w 771"/>
                  <a:gd name="T71" fmla="*/ 141 h 749"/>
                  <a:gd name="T72" fmla="*/ 12 w 771"/>
                  <a:gd name="T73" fmla="*/ 197 h 749"/>
                  <a:gd name="T74" fmla="*/ 30 w 771"/>
                  <a:gd name="T75" fmla="*/ 222 h 749"/>
                  <a:gd name="T76" fmla="*/ 53 w 771"/>
                  <a:gd name="T77" fmla="*/ 238 h 749"/>
                  <a:gd name="T78" fmla="*/ 86 w 771"/>
                  <a:gd name="T79" fmla="*/ 255 h 749"/>
                  <a:gd name="T80" fmla="*/ 116 w 771"/>
                  <a:gd name="T81" fmla="*/ 273 h 749"/>
                  <a:gd name="T82" fmla="*/ 160 w 771"/>
                  <a:gd name="T83" fmla="*/ 284 h 749"/>
                  <a:gd name="T84" fmla="*/ 159 w 771"/>
                  <a:gd name="T85" fmla="*/ 294 h 749"/>
                  <a:gd name="T86" fmla="*/ 109 w 771"/>
                  <a:gd name="T87" fmla="*/ 393 h 749"/>
                  <a:gd name="T88" fmla="*/ 26 w 771"/>
                  <a:gd name="T89" fmla="*/ 560 h 749"/>
                  <a:gd name="T90" fmla="*/ 74 w 771"/>
                  <a:gd name="T91" fmla="*/ 651 h 749"/>
                  <a:gd name="T92" fmla="*/ 129 w 771"/>
                  <a:gd name="T93" fmla="*/ 724 h 749"/>
                  <a:gd name="T94" fmla="*/ 545 w 771"/>
                  <a:gd name="T95" fmla="*/ 706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71" h="749">
                    <a:moveTo>
                      <a:pt x="545" y="706"/>
                    </a:moveTo>
                    <a:cubicBezTo>
                      <a:pt x="558" y="688"/>
                      <a:pt x="558" y="688"/>
                      <a:pt x="558" y="688"/>
                    </a:cubicBezTo>
                    <a:cubicBezTo>
                      <a:pt x="561" y="688"/>
                      <a:pt x="561" y="688"/>
                      <a:pt x="561" y="688"/>
                    </a:cubicBezTo>
                    <a:cubicBezTo>
                      <a:pt x="561" y="688"/>
                      <a:pt x="583" y="663"/>
                      <a:pt x="583" y="657"/>
                    </a:cubicBezTo>
                    <a:cubicBezTo>
                      <a:pt x="583" y="651"/>
                      <a:pt x="583" y="639"/>
                      <a:pt x="583" y="639"/>
                    </a:cubicBezTo>
                    <a:cubicBezTo>
                      <a:pt x="591" y="628"/>
                      <a:pt x="591" y="628"/>
                      <a:pt x="591" y="628"/>
                    </a:cubicBezTo>
                    <a:cubicBezTo>
                      <a:pt x="578" y="615"/>
                      <a:pt x="578" y="615"/>
                      <a:pt x="578" y="615"/>
                    </a:cubicBezTo>
                    <a:cubicBezTo>
                      <a:pt x="578" y="601"/>
                      <a:pt x="578" y="601"/>
                      <a:pt x="578" y="601"/>
                    </a:cubicBezTo>
                    <a:cubicBezTo>
                      <a:pt x="588" y="596"/>
                      <a:pt x="588" y="596"/>
                      <a:pt x="588" y="596"/>
                    </a:cubicBezTo>
                    <a:cubicBezTo>
                      <a:pt x="585" y="569"/>
                      <a:pt x="585" y="569"/>
                      <a:pt x="585" y="569"/>
                    </a:cubicBezTo>
                    <a:cubicBezTo>
                      <a:pt x="598" y="563"/>
                      <a:pt x="598" y="563"/>
                      <a:pt x="598" y="563"/>
                    </a:cubicBezTo>
                    <a:cubicBezTo>
                      <a:pt x="598" y="563"/>
                      <a:pt x="608" y="565"/>
                      <a:pt x="615" y="559"/>
                    </a:cubicBezTo>
                    <a:cubicBezTo>
                      <a:pt x="622" y="553"/>
                      <a:pt x="609" y="547"/>
                      <a:pt x="622" y="545"/>
                    </a:cubicBezTo>
                    <a:cubicBezTo>
                      <a:pt x="635" y="543"/>
                      <a:pt x="632" y="540"/>
                      <a:pt x="632" y="540"/>
                    </a:cubicBezTo>
                    <a:cubicBezTo>
                      <a:pt x="632" y="529"/>
                      <a:pt x="632" y="529"/>
                      <a:pt x="632" y="529"/>
                    </a:cubicBezTo>
                    <a:cubicBezTo>
                      <a:pt x="643" y="528"/>
                      <a:pt x="643" y="528"/>
                      <a:pt x="643" y="528"/>
                    </a:cubicBezTo>
                    <a:cubicBezTo>
                      <a:pt x="635" y="517"/>
                      <a:pt x="635" y="517"/>
                      <a:pt x="635" y="517"/>
                    </a:cubicBezTo>
                    <a:cubicBezTo>
                      <a:pt x="647" y="516"/>
                      <a:pt x="647" y="516"/>
                      <a:pt x="647" y="516"/>
                    </a:cubicBezTo>
                    <a:cubicBezTo>
                      <a:pt x="647" y="516"/>
                      <a:pt x="643" y="510"/>
                      <a:pt x="644" y="506"/>
                    </a:cubicBezTo>
                    <a:cubicBezTo>
                      <a:pt x="644" y="503"/>
                      <a:pt x="651" y="499"/>
                      <a:pt x="651" y="499"/>
                    </a:cubicBezTo>
                    <a:cubicBezTo>
                      <a:pt x="638" y="489"/>
                      <a:pt x="638" y="489"/>
                      <a:pt x="638" y="489"/>
                    </a:cubicBezTo>
                    <a:cubicBezTo>
                      <a:pt x="638" y="484"/>
                      <a:pt x="638" y="484"/>
                      <a:pt x="638" y="484"/>
                    </a:cubicBezTo>
                    <a:cubicBezTo>
                      <a:pt x="611" y="480"/>
                      <a:pt x="611" y="480"/>
                      <a:pt x="611" y="480"/>
                    </a:cubicBezTo>
                    <a:cubicBezTo>
                      <a:pt x="611" y="480"/>
                      <a:pt x="612" y="478"/>
                      <a:pt x="615" y="476"/>
                    </a:cubicBezTo>
                    <a:cubicBezTo>
                      <a:pt x="613" y="475"/>
                      <a:pt x="613" y="475"/>
                      <a:pt x="613" y="475"/>
                    </a:cubicBezTo>
                    <a:cubicBezTo>
                      <a:pt x="664" y="433"/>
                      <a:pt x="664" y="433"/>
                      <a:pt x="664" y="433"/>
                    </a:cubicBezTo>
                    <a:cubicBezTo>
                      <a:pt x="684" y="433"/>
                      <a:pt x="684" y="433"/>
                      <a:pt x="684" y="433"/>
                    </a:cubicBezTo>
                    <a:cubicBezTo>
                      <a:pt x="684" y="433"/>
                      <a:pt x="690" y="415"/>
                      <a:pt x="696" y="404"/>
                    </a:cubicBezTo>
                    <a:cubicBezTo>
                      <a:pt x="703" y="393"/>
                      <a:pt x="719" y="386"/>
                      <a:pt x="719" y="386"/>
                    </a:cubicBezTo>
                    <a:cubicBezTo>
                      <a:pt x="716" y="370"/>
                      <a:pt x="716" y="370"/>
                      <a:pt x="716" y="370"/>
                    </a:cubicBezTo>
                    <a:cubicBezTo>
                      <a:pt x="742" y="336"/>
                      <a:pt x="742" y="336"/>
                      <a:pt x="742" y="336"/>
                    </a:cubicBezTo>
                    <a:cubicBezTo>
                      <a:pt x="739" y="317"/>
                      <a:pt x="739" y="317"/>
                      <a:pt x="739" y="317"/>
                    </a:cubicBezTo>
                    <a:cubicBezTo>
                      <a:pt x="753" y="315"/>
                      <a:pt x="753" y="315"/>
                      <a:pt x="753" y="315"/>
                    </a:cubicBezTo>
                    <a:cubicBezTo>
                      <a:pt x="753" y="295"/>
                      <a:pt x="753" y="295"/>
                      <a:pt x="753" y="295"/>
                    </a:cubicBezTo>
                    <a:cubicBezTo>
                      <a:pt x="769" y="269"/>
                      <a:pt x="769" y="269"/>
                      <a:pt x="769" y="269"/>
                    </a:cubicBezTo>
                    <a:cubicBezTo>
                      <a:pt x="762" y="259"/>
                      <a:pt x="762" y="259"/>
                      <a:pt x="762" y="259"/>
                    </a:cubicBezTo>
                    <a:cubicBezTo>
                      <a:pt x="771" y="252"/>
                      <a:pt x="771" y="252"/>
                      <a:pt x="771" y="252"/>
                    </a:cubicBezTo>
                    <a:cubicBezTo>
                      <a:pt x="769" y="220"/>
                      <a:pt x="769" y="220"/>
                      <a:pt x="769" y="220"/>
                    </a:cubicBezTo>
                    <a:cubicBezTo>
                      <a:pt x="766" y="215"/>
                      <a:pt x="766" y="215"/>
                      <a:pt x="766" y="215"/>
                    </a:cubicBezTo>
                    <a:cubicBezTo>
                      <a:pt x="753" y="216"/>
                      <a:pt x="753" y="216"/>
                      <a:pt x="753" y="216"/>
                    </a:cubicBezTo>
                    <a:cubicBezTo>
                      <a:pt x="708" y="197"/>
                      <a:pt x="708" y="197"/>
                      <a:pt x="708" y="197"/>
                    </a:cubicBezTo>
                    <a:cubicBezTo>
                      <a:pt x="690" y="196"/>
                      <a:pt x="690" y="196"/>
                      <a:pt x="690" y="196"/>
                    </a:cubicBezTo>
                    <a:cubicBezTo>
                      <a:pt x="676" y="190"/>
                      <a:pt x="676" y="190"/>
                      <a:pt x="676" y="190"/>
                    </a:cubicBezTo>
                    <a:cubicBezTo>
                      <a:pt x="661" y="197"/>
                      <a:pt x="661" y="197"/>
                      <a:pt x="661" y="197"/>
                    </a:cubicBezTo>
                    <a:cubicBezTo>
                      <a:pt x="628" y="182"/>
                      <a:pt x="628" y="182"/>
                      <a:pt x="628" y="182"/>
                    </a:cubicBezTo>
                    <a:cubicBezTo>
                      <a:pt x="634" y="169"/>
                      <a:pt x="634" y="169"/>
                      <a:pt x="634" y="169"/>
                    </a:cubicBezTo>
                    <a:cubicBezTo>
                      <a:pt x="634" y="169"/>
                      <a:pt x="634" y="169"/>
                      <a:pt x="602" y="170"/>
                    </a:cubicBezTo>
                    <a:cubicBezTo>
                      <a:pt x="570" y="170"/>
                      <a:pt x="561" y="134"/>
                      <a:pt x="561" y="134"/>
                    </a:cubicBezTo>
                    <a:cubicBezTo>
                      <a:pt x="561" y="134"/>
                      <a:pt x="550" y="137"/>
                      <a:pt x="539" y="136"/>
                    </a:cubicBezTo>
                    <a:cubicBezTo>
                      <a:pt x="529" y="136"/>
                      <a:pt x="534" y="119"/>
                      <a:pt x="534" y="119"/>
                    </a:cubicBezTo>
                    <a:cubicBezTo>
                      <a:pt x="529" y="111"/>
                      <a:pt x="529" y="111"/>
                      <a:pt x="529" y="111"/>
                    </a:cubicBezTo>
                    <a:cubicBezTo>
                      <a:pt x="530" y="111"/>
                      <a:pt x="530" y="111"/>
                      <a:pt x="530" y="111"/>
                    </a:cubicBezTo>
                    <a:cubicBezTo>
                      <a:pt x="525" y="111"/>
                      <a:pt x="520" y="111"/>
                      <a:pt x="515" y="111"/>
                    </a:cubicBezTo>
                    <a:cubicBezTo>
                      <a:pt x="501" y="111"/>
                      <a:pt x="509" y="129"/>
                      <a:pt x="509" y="129"/>
                    </a:cubicBezTo>
                    <a:cubicBezTo>
                      <a:pt x="503" y="143"/>
                      <a:pt x="503" y="143"/>
                      <a:pt x="503" y="143"/>
                    </a:cubicBezTo>
                    <a:cubicBezTo>
                      <a:pt x="503" y="143"/>
                      <a:pt x="500" y="147"/>
                      <a:pt x="492" y="148"/>
                    </a:cubicBezTo>
                    <a:cubicBezTo>
                      <a:pt x="483" y="149"/>
                      <a:pt x="476" y="160"/>
                      <a:pt x="476" y="160"/>
                    </a:cubicBezTo>
                    <a:cubicBezTo>
                      <a:pt x="463" y="162"/>
                      <a:pt x="463" y="162"/>
                      <a:pt x="463" y="162"/>
                    </a:cubicBezTo>
                    <a:cubicBezTo>
                      <a:pt x="463" y="170"/>
                      <a:pt x="463" y="170"/>
                      <a:pt x="463" y="170"/>
                    </a:cubicBezTo>
                    <a:cubicBezTo>
                      <a:pt x="452" y="189"/>
                      <a:pt x="452" y="189"/>
                      <a:pt x="452" y="189"/>
                    </a:cubicBezTo>
                    <a:cubicBezTo>
                      <a:pt x="443" y="187"/>
                      <a:pt x="443" y="187"/>
                      <a:pt x="443" y="187"/>
                    </a:cubicBezTo>
                    <a:cubicBezTo>
                      <a:pt x="443" y="187"/>
                      <a:pt x="443" y="189"/>
                      <a:pt x="442" y="196"/>
                    </a:cubicBezTo>
                    <a:cubicBezTo>
                      <a:pt x="442" y="203"/>
                      <a:pt x="434" y="204"/>
                      <a:pt x="434" y="204"/>
                    </a:cubicBezTo>
                    <a:cubicBezTo>
                      <a:pt x="436" y="223"/>
                      <a:pt x="436" y="223"/>
                      <a:pt x="436" y="223"/>
                    </a:cubicBezTo>
                    <a:cubicBezTo>
                      <a:pt x="436" y="223"/>
                      <a:pt x="421" y="224"/>
                      <a:pt x="419" y="224"/>
                    </a:cubicBezTo>
                    <a:cubicBezTo>
                      <a:pt x="417" y="224"/>
                      <a:pt x="415" y="230"/>
                      <a:pt x="415" y="230"/>
                    </a:cubicBezTo>
                    <a:cubicBezTo>
                      <a:pt x="391" y="223"/>
                      <a:pt x="391" y="223"/>
                      <a:pt x="391" y="223"/>
                    </a:cubicBezTo>
                    <a:cubicBezTo>
                      <a:pt x="391" y="207"/>
                      <a:pt x="391" y="207"/>
                      <a:pt x="391" y="207"/>
                    </a:cubicBezTo>
                    <a:cubicBezTo>
                      <a:pt x="387" y="205"/>
                      <a:pt x="387" y="205"/>
                      <a:pt x="387" y="205"/>
                    </a:cubicBezTo>
                    <a:cubicBezTo>
                      <a:pt x="388" y="193"/>
                      <a:pt x="388" y="193"/>
                      <a:pt x="388" y="193"/>
                    </a:cubicBezTo>
                    <a:cubicBezTo>
                      <a:pt x="388" y="193"/>
                      <a:pt x="383" y="192"/>
                      <a:pt x="377" y="188"/>
                    </a:cubicBezTo>
                    <a:cubicBezTo>
                      <a:pt x="371" y="184"/>
                      <a:pt x="376" y="179"/>
                      <a:pt x="371" y="171"/>
                    </a:cubicBezTo>
                    <a:cubicBezTo>
                      <a:pt x="365" y="163"/>
                      <a:pt x="359" y="168"/>
                      <a:pt x="359" y="168"/>
                    </a:cubicBezTo>
                    <a:cubicBezTo>
                      <a:pt x="358" y="150"/>
                      <a:pt x="358" y="150"/>
                      <a:pt x="358" y="150"/>
                    </a:cubicBezTo>
                    <a:cubicBezTo>
                      <a:pt x="350" y="144"/>
                      <a:pt x="350" y="144"/>
                      <a:pt x="350" y="144"/>
                    </a:cubicBezTo>
                    <a:cubicBezTo>
                      <a:pt x="350" y="136"/>
                      <a:pt x="350" y="136"/>
                      <a:pt x="350" y="136"/>
                    </a:cubicBezTo>
                    <a:cubicBezTo>
                      <a:pt x="345" y="129"/>
                      <a:pt x="345" y="129"/>
                      <a:pt x="345" y="129"/>
                    </a:cubicBezTo>
                    <a:cubicBezTo>
                      <a:pt x="352" y="120"/>
                      <a:pt x="352" y="120"/>
                      <a:pt x="352" y="120"/>
                    </a:cubicBezTo>
                    <a:cubicBezTo>
                      <a:pt x="329" y="93"/>
                      <a:pt x="329" y="93"/>
                      <a:pt x="329" y="93"/>
                    </a:cubicBezTo>
                    <a:cubicBezTo>
                      <a:pt x="335" y="84"/>
                      <a:pt x="335" y="84"/>
                      <a:pt x="335" y="84"/>
                    </a:cubicBezTo>
                    <a:cubicBezTo>
                      <a:pt x="318" y="72"/>
                      <a:pt x="318" y="72"/>
                      <a:pt x="318" y="72"/>
                    </a:cubicBezTo>
                    <a:cubicBezTo>
                      <a:pt x="306" y="73"/>
                      <a:pt x="306" y="73"/>
                      <a:pt x="306" y="73"/>
                    </a:cubicBezTo>
                    <a:cubicBezTo>
                      <a:pt x="279" y="49"/>
                      <a:pt x="279" y="49"/>
                      <a:pt x="279" y="49"/>
                    </a:cubicBezTo>
                    <a:cubicBezTo>
                      <a:pt x="249" y="50"/>
                      <a:pt x="249" y="50"/>
                      <a:pt x="249" y="50"/>
                    </a:cubicBezTo>
                    <a:cubicBezTo>
                      <a:pt x="248" y="35"/>
                      <a:pt x="248" y="35"/>
                      <a:pt x="248" y="35"/>
                    </a:cubicBezTo>
                    <a:cubicBezTo>
                      <a:pt x="247" y="33"/>
                      <a:pt x="247" y="33"/>
                      <a:pt x="247" y="33"/>
                    </a:cubicBezTo>
                    <a:cubicBezTo>
                      <a:pt x="251" y="22"/>
                      <a:pt x="251" y="22"/>
                      <a:pt x="251" y="22"/>
                    </a:cubicBezTo>
                    <a:cubicBezTo>
                      <a:pt x="244" y="4"/>
                      <a:pt x="244" y="4"/>
                      <a:pt x="244" y="4"/>
                    </a:cubicBezTo>
                    <a:cubicBezTo>
                      <a:pt x="240" y="2"/>
                      <a:pt x="236" y="1"/>
                      <a:pt x="232" y="0"/>
                    </a:cubicBezTo>
                    <a:cubicBezTo>
                      <a:pt x="222" y="0"/>
                      <a:pt x="214" y="12"/>
                      <a:pt x="214" y="12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198" y="13"/>
                      <a:pt x="198" y="14"/>
                    </a:cubicBezTo>
                    <a:cubicBezTo>
                      <a:pt x="198" y="15"/>
                      <a:pt x="191" y="5"/>
                      <a:pt x="179" y="4"/>
                    </a:cubicBezTo>
                    <a:cubicBezTo>
                      <a:pt x="168" y="3"/>
                      <a:pt x="165" y="18"/>
                      <a:pt x="165" y="18"/>
                    </a:cubicBezTo>
                    <a:cubicBezTo>
                      <a:pt x="165" y="18"/>
                      <a:pt x="180" y="27"/>
                      <a:pt x="182" y="44"/>
                    </a:cubicBezTo>
                    <a:cubicBezTo>
                      <a:pt x="184" y="61"/>
                      <a:pt x="172" y="38"/>
                      <a:pt x="152" y="37"/>
                    </a:cubicBezTo>
                    <a:cubicBezTo>
                      <a:pt x="133" y="36"/>
                      <a:pt x="127" y="43"/>
                      <a:pt x="127" y="43"/>
                    </a:cubicBezTo>
                    <a:cubicBezTo>
                      <a:pt x="127" y="43"/>
                      <a:pt x="111" y="34"/>
                      <a:pt x="103" y="34"/>
                    </a:cubicBezTo>
                    <a:cubicBezTo>
                      <a:pt x="95" y="35"/>
                      <a:pt x="89" y="50"/>
                      <a:pt x="81" y="53"/>
                    </a:cubicBezTo>
                    <a:cubicBezTo>
                      <a:pt x="73" y="57"/>
                      <a:pt x="66" y="51"/>
                      <a:pt x="66" y="51"/>
                    </a:cubicBezTo>
                    <a:cubicBezTo>
                      <a:pt x="66" y="51"/>
                      <a:pt x="58" y="62"/>
                      <a:pt x="50" y="65"/>
                    </a:cubicBezTo>
                    <a:cubicBezTo>
                      <a:pt x="42" y="68"/>
                      <a:pt x="46" y="59"/>
                      <a:pt x="34" y="58"/>
                    </a:cubicBezTo>
                    <a:cubicBezTo>
                      <a:pt x="22" y="57"/>
                      <a:pt x="24" y="77"/>
                      <a:pt x="24" y="78"/>
                    </a:cubicBezTo>
                    <a:cubicBezTo>
                      <a:pt x="24" y="78"/>
                      <a:pt x="18" y="82"/>
                      <a:pt x="7" y="83"/>
                    </a:cubicBezTo>
                    <a:cubicBezTo>
                      <a:pt x="6" y="83"/>
                      <a:pt x="4" y="83"/>
                      <a:pt x="2" y="82"/>
                    </a:cubicBezTo>
                    <a:cubicBezTo>
                      <a:pt x="2" y="89"/>
                      <a:pt x="2" y="96"/>
                      <a:pt x="2" y="103"/>
                    </a:cubicBezTo>
                    <a:cubicBezTo>
                      <a:pt x="2" y="122"/>
                      <a:pt x="1" y="134"/>
                      <a:pt x="0" y="141"/>
                    </a:cubicBezTo>
                    <a:cubicBezTo>
                      <a:pt x="1" y="141"/>
                      <a:pt x="1" y="141"/>
                      <a:pt x="1" y="141"/>
                    </a:cubicBezTo>
                    <a:cubicBezTo>
                      <a:pt x="5" y="179"/>
                      <a:pt x="5" y="179"/>
                      <a:pt x="5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2" y="197"/>
                      <a:pt x="12" y="197"/>
                      <a:pt x="12" y="197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31" y="206"/>
                      <a:pt x="31" y="206"/>
                      <a:pt x="31" y="206"/>
                    </a:cubicBezTo>
                    <a:cubicBezTo>
                      <a:pt x="30" y="222"/>
                      <a:pt x="30" y="222"/>
                      <a:pt x="30" y="222"/>
                    </a:cubicBezTo>
                    <a:cubicBezTo>
                      <a:pt x="46" y="230"/>
                      <a:pt x="46" y="230"/>
                      <a:pt x="46" y="230"/>
                    </a:cubicBezTo>
                    <a:cubicBezTo>
                      <a:pt x="46" y="230"/>
                      <a:pt x="59" y="217"/>
                      <a:pt x="58" y="226"/>
                    </a:cubicBezTo>
                    <a:cubicBezTo>
                      <a:pt x="57" y="235"/>
                      <a:pt x="53" y="238"/>
                      <a:pt x="53" y="238"/>
                    </a:cubicBezTo>
                    <a:cubicBezTo>
                      <a:pt x="66" y="245"/>
                      <a:pt x="66" y="245"/>
                      <a:pt x="66" y="245"/>
                    </a:cubicBezTo>
                    <a:cubicBezTo>
                      <a:pt x="81" y="248"/>
                      <a:pt x="81" y="248"/>
                      <a:pt x="81" y="248"/>
                    </a:cubicBezTo>
                    <a:cubicBezTo>
                      <a:pt x="86" y="255"/>
                      <a:pt x="86" y="255"/>
                      <a:pt x="86" y="255"/>
                    </a:cubicBezTo>
                    <a:cubicBezTo>
                      <a:pt x="96" y="261"/>
                      <a:pt x="96" y="261"/>
                      <a:pt x="96" y="261"/>
                    </a:cubicBezTo>
                    <a:cubicBezTo>
                      <a:pt x="106" y="256"/>
                      <a:pt x="106" y="256"/>
                      <a:pt x="106" y="256"/>
                    </a:cubicBezTo>
                    <a:cubicBezTo>
                      <a:pt x="116" y="273"/>
                      <a:pt x="116" y="273"/>
                      <a:pt x="116" y="273"/>
                    </a:cubicBezTo>
                    <a:cubicBezTo>
                      <a:pt x="134" y="278"/>
                      <a:pt x="134" y="278"/>
                      <a:pt x="134" y="278"/>
                    </a:cubicBezTo>
                    <a:cubicBezTo>
                      <a:pt x="134" y="278"/>
                      <a:pt x="122" y="290"/>
                      <a:pt x="133" y="290"/>
                    </a:cubicBezTo>
                    <a:cubicBezTo>
                      <a:pt x="145" y="290"/>
                      <a:pt x="160" y="284"/>
                      <a:pt x="160" y="284"/>
                    </a:cubicBezTo>
                    <a:cubicBezTo>
                      <a:pt x="164" y="277"/>
                      <a:pt x="164" y="277"/>
                      <a:pt x="164" y="277"/>
                    </a:cubicBezTo>
                    <a:cubicBezTo>
                      <a:pt x="173" y="277"/>
                      <a:pt x="173" y="277"/>
                      <a:pt x="173" y="277"/>
                    </a:cubicBezTo>
                    <a:cubicBezTo>
                      <a:pt x="159" y="294"/>
                      <a:pt x="159" y="294"/>
                      <a:pt x="159" y="294"/>
                    </a:cubicBezTo>
                    <a:cubicBezTo>
                      <a:pt x="153" y="294"/>
                      <a:pt x="153" y="294"/>
                      <a:pt x="153" y="294"/>
                    </a:cubicBezTo>
                    <a:cubicBezTo>
                      <a:pt x="148" y="308"/>
                      <a:pt x="148" y="308"/>
                      <a:pt x="148" y="308"/>
                    </a:cubicBezTo>
                    <a:cubicBezTo>
                      <a:pt x="148" y="308"/>
                      <a:pt x="115" y="381"/>
                      <a:pt x="109" y="393"/>
                    </a:cubicBezTo>
                    <a:cubicBezTo>
                      <a:pt x="103" y="406"/>
                      <a:pt x="62" y="505"/>
                      <a:pt x="57" y="513"/>
                    </a:cubicBezTo>
                    <a:cubicBezTo>
                      <a:pt x="52" y="521"/>
                      <a:pt x="47" y="542"/>
                      <a:pt x="41" y="546"/>
                    </a:cubicBezTo>
                    <a:cubicBezTo>
                      <a:pt x="34" y="550"/>
                      <a:pt x="26" y="548"/>
                      <a:pt x="26" y="560"/>
                    </a:cubicBezTo>
                    <a:cubicBezTo>
                      <a:pt x="26" y="573"/>
                      <a:pt x="45" y="586"/>
                      <a:pt x="47" y="595"/>
                    </a:cubicBezTo>
                    <a:cubicBezTo>
                      <a:pt x="47" y="596"/>
                      <a:pt x="48" y="598"/>
                      <a:pt x="48" y="600"/>
                    </a:cubicBezTo>
                    <a:cubicBezTo>
                      <a:pt x="56" y="607"/>
                      <a:pt x="74" y="651"/>
                      <a:pt x="74" y="651"/>
                    </a:cubicBezTo>
                    <a:cubicBezTo>
                      <a:pt x="74" y="651"/>
                      <a:pt x="70" y="683"/>
                      <a:pt x="80" y="688"/>
                    </a:cubicBezTo>
                    <a:cubicBezTo>
                      <a:pt x="89" y="693"/>
                      <a:pt x="93" y="688"/>
                      <a:pt x="93" y="688"/>
                    </a:cubicBezTo>
                    <a:cubicBezTo>
                      <a:pt x="129" y="724"/>
                      <a:pt x="129" y="724"/>
                      <a:pt x="129" y="724"/>
                    </a:cubicBezTo>
                    <a:cubicBezTo>
                      <a:pt x="523" y="749"/>
                      <a:pt x="523" y="749"/>
                      <a:pt x="523" y="749"/>
                    </a:cubicBezTo>
                    <a:cubicBezTo>
                      <a:pt x="526" y="746"/>
                      <a:pt x="529" y="742"/>
                      <a:pt x="530" y="736"/>
                    </a:cubicBezTo>
                    <a:cubicBezTo>
                      <a:pt x="532" y="721"/>
                      <a:pt x="545" y="706"/>
                      <a:pt x="545" y="70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484" name="Gruppieren 66">
              <a:extLst>
                <a:ext uri="{FF2B5EF4-FFF2-40B4-BE49-F238E27FC236}">
                  <a16:creationId xmlns:a16="http://schemas.microsoft.com/office/drawing/2014/main" id="{F1A27FEF-E589-46E2-AA62-BC6395BB82A8}"/>
                </a:ext>
              </a:extLst>
            </p:cNvPr>
            <p:cNvGrpSpPr/>
            <p:nvPr/>
          </p:nvGrpSpPr>
          <p:grpSpPr bwMode="gray">
            <a:xfrm>
              <a:off x="8214182" y="1921396"/>
              <a:ext cx="1803279" cy="1712173"/>
              <a:chOff x="12518010" y="2817813"/>
              <a:chExt cx="1207273" cy="1146279"/>
            </a:xfrm>
          </p:grpSpPr>
          <p:sp>
            <p:nvSpPr>
              <p:cNvPr id="485" name="Line 105">
                <a:extLst>
                  <a:ext uri="{FF2B5EF4-FFF2-40B4-BE49-F238E27FC236}">
                    <a16:creationId xmlns:a16="http://schemas.microsoft.com/office/drawing/2014/main" id="{A8645FC6-36EB-452F-BD6F-242B60CF62D1}"/>
                  </a:ext>
                </a:extLst>
              </p:cNvPr>
              <p:cNvSpPr>
                <a:spLocks noChangeShapeType="1"/>
              </p:cNvSpPr>
              <p:nvPr/>
            </p:nvSpPr>
            <p:spPr bwMode="gray">
              <a:xfrm flipH="1">
                <a:off x="13688771" y="2817813"/>
                <a:ext cx="36512" cy="192088"/>
              </a:xfrm>
              <a:prstGeom prst="line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pPr indent="-177800" algn="ctr">
                  <a:spcBef>
                    <a:spcPct val="0"/>
                  </a:spcBef>
                </a:pPr>
                <a:endParaRPr lang="en-US" sz="900">
                  <a:solidFill>
                    <a:srgbClr val="646464"/>
                  </a:solidFill>
                  <a:latin typeface="Calibri Light" panose="020F0302020204030204" pitchFamily="34" charset="0"/>
                </a:endParaRPr>
              </a:p>
            </p:txBody>
          </p:sp>
          <p:sp>
            <p:nvSpPr>
              <p:cNvPr id="486" name="Line 107">
                <a:extLst>
                  <a:ext uri="{FF2B5EF4-FFF2-40B4-BE49-F238E27FC236}">
                    <a16:creationId xmlns:a16="http://schemas.microsoft.com/office/drawing/2014/main" id="{9EAAE5E0-E38F-4193-B9F9-8B96B389AA67}"/>
                  </a:ext>
                </a:extLst>
              </p:cNvPr>
              <p:cNvSpPr>
                <a:spLocks noChangeShapeType="1"/>
              </p:cNvSpPr>
              <p:nvPr/>
            </p:nvSpPr>
            <p:spPr bwMode="gray">
              <a:xfrm flipH="1" flipV="1">
                <a:off x="12518010" y="3903767"/>
                <a:ext cx="44450" cy="60325"/>
              </a:xfrm>
              <a:prstGeom prst="line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pPr indent="-177800" algn="ctr">
                  <a:spcBef>
                    <a:spcPct val="0"/>
                  </a:spcBef>
                </a:pPr>
                <a:endParaRPr lang="en-US" sz="900">
                  <a:solidFill>
                    <a:srgbClr val="646464"/>
                  </a:solidFill>
                  <a:latin typeface="Calibri Light" panose="020F0302020204030204" pitchFamily="34" charset="0"/>
                </a:endParaRPr>
              </a:p>
            </p:txBody>
          </p:sp>
        </p:grpSp>
        <p:pic>
          <p:nvPicPr>
            <p:cNvPr id="487" name="Picture 31" descr="https://sage-ingenierie.com/assets/images/picto/Picto_Digues-et-barrages.png">
              <a:extLst>
                <a:ext uri="{FF2B5EF4-FFF2-40B4-BE49-F238E27FC236}">
                  <a16:creationId xmlns:a16="http://schemas.microsoft.com/office/drawing/2014/main" id="{942B9F2C-4F36-4436-B119-C3AFA2245F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0383" y="5259708"/>
              <a:ext cx="189889" cy="186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8" name="Picture 32" descr="https://sage-ingenierie.com/assets/images/picto/Picto_Digues-et-barrages.png">
              <a:extLst>
                <a:ext uri="{FF2B5EF4-FFF2-40B4-BE49-F238E27FC236}">
                  <a16:creationId xmlns:a16="http://schemas.microsoft.com/office/drawing/2014/main" id="{A77E1E45-5E89-4CBD-BCBD-23F894A71C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9480" y="4867803"/>
              <a:ext cx="189889" cy="186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9" name="Picture 33" descr="https://sage-ingenierie.com/assets/images/picto/Picto_Digues-et-barrages.png">
              <a:extLst>
                <a:ext uri="{FF2B5EF4-FFF2-40B4-BE49-F238E27FC236}">
                  <a16:creationId xmlns:a16="http://schemas.microsoft.com/office/drawing/2014/main" id="{7266EB70-055E-4745-9DC0-98ED84E102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2301" y="4204071"/>
              <a:ext cx="189889" cy="186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0" name="Picture 34" descr="https://sage-ingenierie.com/assets/images/picto/Picto_Digues-et-barrages.png">
              <a:extLst>
                <a:ext uri="{FF2B5EF4-FFF2-40B4-BE49-F238E27FC236}">
                  <a16:creationId xmlns:a16="http://schemas.microsoft.com/office/drawing/2014/main" id="{DC82E564-A8D6-4E06-9DE0-CBD79CB19E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5631" y="3953164"/>
              <a:ext cx="189889" cy="186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1" name="Picture 35" descr="https://sage-ingenierie.com/assets/images/picto/Picto_Digues-et-barrages.png">
              <a:extLst>
                <a:ext uri="{FF2B5EF4-FFF2-40B4-BE49-F238E27FC236}">
                  <a16:creationId xmlns:a16="http://schemas.microsoft.com/office/drawing/2014/main" id="{6F8E25AD-6A5F-474F-960C-AA321E2196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6028" y="3696828"/>
              <a:ext cx="189889" cy="186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2" name="Picture 36" descr="https://sage-ingenierie.com/assets/images/picto/Picto_Digues-et-barrages.png">
              <a:extLst>
                <a:ext uri="{FF2B5EF4-FFF2-40B4-BE49-F238E27FC236}">
                  <a16:creationId xmlns:a16="http://schemas.microsoft.com/office/drawing/2014/main" id="{FFACD80C-A97F-4771-9EED-B92A32C904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7281" y="2424279"/>
              <a:ext cx="189889" cy="186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93" name="Straight Connector 37">
              <a:extLst>
                <a:ext uri="{FF2B5EF4-FFF2-40B4-BE49-F238E27FC236}">
                  <a16:creationId xmlns:a16="http://schemas.microsoft.com/office/drawing/2014/main" id="{F56E12A1-0980-4F95-81D9-1C6631F8ED84}"/>
                </a:ext>
              </a:extLst>
            </p:cNvPr>
            <p:cNvCxnSpPr>
              <a:cxnSpLocks/>
              <a:stCxn id="492" idx="2"/>
            </p:cNvCxnSpPr>
            <p:nvPr/>
          </p:nvCxnSpPr>
          <p:spPr>
            <a:xfrm flipH="1">
              <a:off x="5861131" y="2610804"/>
              <a:ext cx="1095" cy="43316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4" name="Picture 39" descr="https://sage-ingenierie.com/assets/images/picto/Picto_Digues-et-barrages.png">
              <a:extLst>
                <a:ext uri="{FF2B5EF4-FFF2-40B4-BE49-F238E27FC236}">
                  <a16:creationId xmlns:a16="http://schemas.microsoft.com/office/drawing/2014/main" id="{711831B0-DF0E-4ECA-B84A-7F4C82C285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5503" y="2128153"/>
              <a:ext cx="189889" cy="186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95" name="Straight Connector 40">
              <a:extLst>
                <a:ext uri="{FF2B5EF4-FFF2-40B4-BE49-F238E27FC236}">
                  <a16:creationId xmlns:a16="http://schemas.microsoft.com/office/drawing/2014/main" id="{B69A3C50-338A-4F4C-828F-5C43E26C0F47}"/>
                </a:ext>
              </a:extLst>
            </p:cNvPr>
            <p:cNvCxnSpPr>
              <a:cxnSpLocks/>
              <a:stCxn id="494" idx="2"/>
            </p:cNvCxnSpPr>
            <p:nvPr/>
          </p:nvCxnSpPr>
          <p:spPr>
            <a:xfrm flipH="1">
              <a:off x="8299353" y="2314678"/>
              <a:ext cx="1095" cy="43316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6" name="Picture 41" descr="https://sage-ingenierie.com/assets/images/picto/Picto_Digues-et-barrages.png">
              <a:extLst>
                <a:ext uri="{FF2B5EF4-FFF2-40B4-BE49-F238E27FC236}">
                  <a16:creationId xmlns:a16="http://schemas.microsoft.com/office/drawing/2014/main" id="{D3DF7570-1774-42B6-88E6-19D4CE458B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7130" y="2750191"/>
              <a:ext cx="189889" cy="186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97" name="Straight Connector 42">
              <a:extLst>
                <a:ext uri="{FF2B5EF4-FFF2-40B4-BE49-F238E27FC236}">
                  <a16:creationId xmlns:a16="http://schemas.microsoft.com/office/drawing/2014/main" id="{98556B69-DE2F-4DE6-BE6B-886ACE632884}"/>
                </a:ext>
              </a:extLst>
            </p:cNvPr>
            <p:cNvCxnSpPr>
              <a:cxnSpLocks/>
              <a:stCxn id="496" idx="2"/>
            </p:cNvCxnSpPr>
            <p:nvPr/>
          </p:nvCxnSpPr>
          <p:spPr>
            <a:xfrm flipH="1">
              <a:off x="8120980" y="2936716"/>
              <a:ext cx="1095" cy="43316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8" name="Picture 43" descr="https://sage-ingenierie.com/assets/images/picto/Picto_Digues-et-barrages.png">
              <a:extLst>
                <a:ext uri="{FF2B5EF4-FFF2-40B4-BE49-F238E27FC236}">
                  <a16:creationId xmlns:a16="http://schemas.microsoft.com/office/drawing/2014/main" id="{37C7C0BB-E2BD-4121-91DA-FD40224C67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4302" y="3309203"/>
              <a:ext cx="189889" cy="186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99" name="Straight Connector 44">
              <a:extLst>
                <a:ext uri="{FF2B5EF4-FFF2-40B4-BE49-F238E27FC236}">
                  <a16:creationId xmlns:a16="http://schemas.microsoft.com/office/drawing/2014/main" id="{455E00DD-F3F5-4406-A268-5B799DBBD1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29588" y="3284395"/>
              <a:ext cx="1" cy="48155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Straight Connector 45">
              <a:extLst>
                <a:ext uri="{FF2B5EF4-FFF2-40B4-BE49-F238E27FC236}">
                  <a16:creationId xmlns:a16="http://schemas.microsoft.com/office/drawing/2014/main" id="{D9873C1C-EFD8-4A7C-AB3E-79C14BFB434D}"/>
                </a:ext>
              </a:extLst>
            </p:cNvPr>
            <p:cNvCxnSpPr/>
            <p:nvPr/>
          </p:nvCxnSpPr>
          <p:spPr>
            <a:xfrm>
              <a:off x="6894005" y="3805608"/>
              <a:ext cx="385160" cy="0"/>
            </a:xfrm>
            <a:prstGeom prst="line">
              <a:avLst/>
            </a:prstGeom>
            <a:ln>
              <a:solidFill>
                <a:srgbClr val="6799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1" name="Straight Connector 46">
              <a:extLst>
                <a:ext uri="{FF2B5EF4-FFF2-40B4-BE49-F238E27FC236}">
                  <a16:creationId xmlns:a16="http://schemas.microsoft.com/office/drawing/2014/main" id="{B49F1057-610A-43CE-89FB-14A7B73C3F4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75429" y="3703971"/>
              <a:ext cx="0" cy="100839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Straight Connector 47">
              <a:extLst>
                <a:ext uri="{FF2B5EF4-FFF2-40B4-BE49-F238E27FC236}">
                  <a16:creationId xmlns:a16="http://schemas.microsoft.com/office/drawing/2014/main" id="{FB94D823-B98C-4098-8127-A4B07BC699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65889" y="3739003"/>
              <a:ext cx="0" cy="62172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3" name="Straight Connector 48">
              <a:extLst>
                <a:ext uri="{FF2B5EF4-FFF2-40B4-BE49-F238E27FC236}">
                  <a16:creationId xmlns:a16="http://schemas.microsoft.com/office/drawing/2014/main" id="{385AA5F5-E6E0-4B16-AB34-0180F09501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23588" y="3804810"/>
              <a:ext cx="1" cy="69135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4" name="Straight Connector 51">
              <a:extLst>
                <a:ext uri="{FF2B5EF4-FFF2-40B4-BE49-F238E27FC236}">
                  <a16:creationId xmlns:a16="http://schemas.microsoft.com/office/drawing/2014/main" id="{63CE8DDE-415C-47F0-A318-7E7A03D614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11095" y="4082616"/>
              <a:ext cx="164838" cy="0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5" name="Straight Connector 52">
              <a:extLst>
                <a:ext uri="{FF2B5EF4-FFF2-40B4-BE49-F238E27FC236}">
                  <a16:creationId xmlns:a16="http://schemas.microsoft.com/office/drawing/2014/main" id="{20F18CAB-CC50-4136-863E-4DC0BDBF9317}"/>
                </a:ext>
              </a:extLst>
            </p:cNvPr>
            <p:cNvCxnSpPr>
              <a:cxnSpLocks/>
            </p:cNvCxnSpPr>
            <p:nvPr/>
          </p:nvCxnSpPr>
          <p:spPr>
            <a:xfrm>
              <a:off x="8109282" y="4306512"/>
              <a:ext cx="186703" cy="0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7" name="Straight Connector 53">
              <a:extLst>
                <a:ext uri="{FF2B5EF4-FFF2-40B4-BE49-F238E27FC236}">
                  <a16:creationId xmlns:a16="http://schemas.microsoft.com/office/drawing/2014/main" id="{A98F1BE2-1C67-4AE1-A33F-DD168E2E21EE}"/>
                </a:ext>
              </a:extLst>
            </p:cNvPr>
            <p:cNvCxnSpPr>
              <a:cxnSpLocks/>
            </p:cNvCxnSpPr>
            <p:nvPr/>
          </p:nvCxnSpPr>
          <p:spPr>
            <a:xfrm>
              <a:off x="7167851" y="4974815"/>
              <a:ext cx="329583" cy="0"/>
            </a:xfrm>
            <a:prstGeom prst="line">
              <a:avLst/>
            </a:prstGeom>
            <a:ln>
              <a:solidFill>
                <a:srgbClr val="6799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8" name="Straight Connector 54">
              <a:extLst>
                <a:ext uri="{FF2B5EF4-FFF2-40B4-BE49-F238E27FC236}">
                  <a16:creationId xmlns:a16="http://schemas.microsoft.com/office/drawing/2014/main" id="{0059B172-0CB4-4166-84F1-907A62C3E0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97434" y="4974017"/>
              <a:ext cx="1" cy="69135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Straight Connector 55">
              <a:extLst>
                <a:ext uri="{FF2B5EF4-FFF2-40B4-BE49-F238E27FC236}">
                  <a16:creationId xmlns:a16="http://schemas.microsoft.com/office/drawing/2014/main" id="{6686E2C9-3BC5-4A9D-ADDA-581B26D111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04559" y="4974013"/>
              <a:ext cx="1" cy="69135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0" name="Straight Connector 56">
              <a:extLst>
                <a:ext uri="{FF2B5EF4-FFF2-40B4-BE49-F238E27FC236}">
                  <a16:creationId xmlns:a16="http://schemas.microsoft.com/office/drawing/2014/main" id="{9A3ACA39-E026-44DF-A4D1-A068C44841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0771" y="5372920"/>
              <a:ext cx="1" cy="57136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Straight Connector 57">
              <a:extLst>
                <a:ext uri="{FF2B5EF4-FFF2-40B4-BE49-F238E27FC236}">
                  <a16:creationId xmlns:a16="http://schemas.microsoft.com/office/drawing/2014/main" id="{71DC12C1-0FD0-4269-A846-26D3028EF246}"/>
                </a:ext>
              </a:extLst>
            </p:cNvPr>
            <p:cNvCxnSpPr>
              <a:cxnSpLocks/>
            </p:cNvCxnSpPr>
            <p:nvPr/>
          </p:nvCxnSpPr>
          <p:spPr>
            <a:xfrm>
              <a:off x="7342462" y="5373935"/>
              <a:ext cx="330755" cy="0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" name="Straight Connector 58">
              <a:extLst>
                <a:ext uri="{FF2B5EF4-FFF2-40B4-BE49-F238E27FC236}">
                  <a16:creationId xmlns:a16="http://schemas.microsoft.com/office/drawing/2014/main" id="{244C2A2F-5D81-42FE-A266-EE5D84388B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15061" y="5328760"/>
              <a:ext cx="0" cy="42465"/>
            </a:xfrm>
            <a:prstGeom prst="line">
              <a:avLst/>
            </a:prstGeom>
            <a:ln cap="flat">
              <a:solidFill>
                <a:srgbClr val="679945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" name="Straight Connector 59">
              <a:extLst>
                <a:ext uri="{FF2B5EF4-FFF2-40B4-BE49-F238E27FC236}">
                  <a16:creationId xmlns:a16="http://schemas.microsoft.com/office/drawing/2014/main" id="{B970C8CD-DEE5-4877-A6E0-32021C5FA1C6}"/>
                </a:ext>
              </a:extLst>
            </p:cNvPr>
            <p:cNvCxnSpPr>
              <a:cxnSpLocks/>
              <a:stCxn id="516" idx="0"/>
            </p:cNvCxnSpPr>
            <p:nvPr/>
          </p:nvCxnSpPr>
          <p:spPr>
            <a:xfrm flipV="1">
              <a:off x="8030878" y="5554167"/>
              <a:ext cx="1148" cy="116750"/>
            </a:xfrm>
            <a:prstGeom prst="line">
              <a:avLst/>
            </a:prstGeom>
            <a:ln cap="flat">
              <a:solidFill>
                <a:srgbClr val="7B7B7B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" name="Straight Connector 60">
              <a:extLst>
                <a:ext uri="{FF2B5EF4-FFF2-40B4-BE49-F238E27FC236}">
                  <a16:creationId xmlns:a16="http://schemas.microsoft.com/office/drawing/2014/main" id="{B9FFB39E-8A5B-4F77-924E-91C21F4A04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13533" y="5936032"/>
              <a:ext cx="82022" cy="125354"/>
            </a:xfrm>
            <a:prstGeom prst="line">
              <a:avLst/>
            </a:prstGeom>
            <a:ln cap="flat">
              <a:solidFill>
                <a:srgbClr val="7B7B7B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5" name="Image 20">
              <a:extLst>
                <a:ext uri="{FF2B5EF4-FFF2-40B4-BE49-F238E27FC236}">
                  <a16:creationId xmlns:a16="http://schemas.microsoft.com/office/drawing/2014/main" id="{E199FF58-0CF9-4D6E-971F-4C410A1AED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501"/>
            <a:stretch/>
          </p:blipFill>
          <p:spPr>
            <a:xfrm>
              <a:off x="6986058" y="5983605"/>
              <a:ext cx="200254" cy="186525"/>
            </a:xfrm>
            <a:prstGeom prst="rect">
              <a:avLst/>
            </a:prstGeom>
            <a:noFill/>
          </p:spPr>
        </p:pic>
        <p:pic>
          <p:nvPicPr>
            <p:cNvPr id="516" name="Image 20">
              <a:extLst>
                <a:ext uri="{FF2B5EF4-FFF2-40B4-BE49-F238E27FC236}">
                  <a16:creationId xmlns:a16="http://schemas.microsoft.com/office/drawing/2014/main" id="{5FEE6BD6-F729-4130-8F70-C736F7F3A6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501"/>
            <a:stretch/>
          </p:blipFill>
          <p:spPr>
            <a:xfrm>
              <a:off x="7930751" y="5670917"/>
              <a:ext cx="200254" cy="186525"/>
            </a:xfrm>
            <a:prstGeom prst="rect">
              <a:avLst/>
            </a:prstGeom>
            <a:noFill/>
          </p:spPr>
        </p:pic>
        <p:cxnSp>
          <p:nvCxnSpPr>
            <p:cNvPr id="518" name="Straight Connector 98">
              <a:extLst>
                <a:ext uri="{FF2B5EF4-FFF2-40B4-BE49-F238E27FC236}">
                  <a16:creationId xmlns:a16="http://schemas.microsoft.com/office/drawing/2014/main" id="{C151E2E5-5BDE-419C-9894-27BF3F10EC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51547" y="5574286"/>
              <a:ext cx="213181" cy="279713"/>
            </a:xfrm>
            <a:prstGeom prst="line">
              <a:avLst/>
            </a:prstGeom>
            <a:ln cap="flat">
              <a:solidFill>
                <a:srgbClr val="68B022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9" name="Image 13">
              <a:extLst>
                <a:ext uri="{FF2B5EF4-FFF2-40B4-BE49-F238E27FC236}">
                  <a16:creationId xmlns:a16="http://schemas.microsoft.com/office/drawing/2014/main" id="{14B99CE3-29CC-4A17-B124-ABCA22499E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983"/>
            <a:stretch/>
          </p:blipFill>
          <p:spPr>
            <a:xfrm>
              <a:off x="7610981" y="5816870"/>
              <a:ext cx="211051" cy="196500"/>
            </a:xfrm>
            <a:prstGeom prst="rect">
              <a:avLst/>
            </a:prstGeom>
          </p:spPr>
        </p:pic>
        <p:cxnSp>
          <p:nvCxnSpPr>
            <p:cNvPr id="520" name="Straight Connector 99">
              <a:extLst>
                <a:ext uri="{FF2B5EF4-FFF2-40B4-BE49-F238E27FC236}">
                  <a16:creationId xmlns:a16="http://schemas.microsoft.com/office/drawing/2014/main" id="{15F6DDB4-903F-459B-AE10-ECBB3C5D8780}"/>
                </a:ext>
              </a:extLst>
            </p:cNvPr>
            <p:cNvCxnSpPr>
              <a:cxnSpLocks/>
              <a:stCxn id="841" idx="1"/>
            </p:cNvCxnSpPr>
            <p:nvPr/>
          </p:nvCxnSpPr>
          <p:spPr>
            <a:xfrm flipH="1">
              <a:off x="8405072" y="3740054"/>
              <a:ext cx="144592" cy="183813"/>
            </a:xfrm>
            <a:prstGeom prst="line">
              <a:avLst/>
            </a:prstGeom>
            <a:ln cap="flat">
              <a:solidFill>
                <a:srgbClr val="68B022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1" name="Image 13">
              <a:extLst>
                <a:ext uri="{FF2B5EF4-FFF2-40B4-BE49-F238E27FC236}">
                  <a16:creationId xmlns:a16="http://schemas.microsoft.com/office/drawing/2014/main" id="{8BEBFA5A-9463-4705-A925-37339213B3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165"/>
            <a:stretch/>
          </p:blipFill>
          <p:spPr>
            <a:xfrm>
              <a:off x="8410567" y="3641392"/>
              <a:ext cx="211051" cy="198734"/>
            </a:xfrm>
            <a:prstGeom prst="rect">
              <a:avLst/>
            </a:prstGeom>
          </p:spPr>
        </p:pic>
        <p:cxnSp>
          <p:nvCxnSpPr>
            <p:cNvPr id="522" name="Straight Connector 103">
              <a:extLst>
                <a:ext uri="{FF2B5EF4-FFF2-40B4-BE49-F238E27FC236}">
                  <a16:creationId xmlns:a16="http://schemas.microsoft.com/office/drawing/2014/main" id="{2C0B029A-D978-4845-8A85-34BFBBAFE1D3}"/>
                </a:ext>
              </a:extLst>
            </p:cNvPr>
            <p:cNvCxnSpPr>
              <a:cxnSpLocks/>
            </p:cNvCxnSpPr>
            <p:nvPr/>
          </p:nvCxnSpPr>
          <p:spPr>
            <a:xfrm>
              <a:off x="9848761" y="1896973"/>
              <a:ext cx="362541" cy="0"/>
            </a:xfrm>
            <a:prstGeom prst="line">
              <a:avLst/>
            </a:prstGeom>
            <a:ln>
              <a:solidFill>
                <a:srgbClr val="68B0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3" name="Image 13">
              <a:extLst>
                <a:ext uri="{FF2B5EF4-FFF2-40B4-BE49-F238E27FC236}">
                  <a16:creationId xmlns:a16="http://schemas.microsoft.com/office/drawing/2014/main" id="{88908630-BCEB-476B-926C-6C23B522C1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165"/>
            <a:stretch/>
          </p:blipFill>
          <p:spPr>
            <a:xfrm>
              <a:off x="10025794" y="1792737"/>
              <a:ext cx="211051" cy="198734"/>
            </a:xfrm>
            <a:prstGeom prst="rect">
              <a:avLst/>
            </a:prstGeom>
          </p:spPr>
        </p:pic>
        <p:cxnSp>
          <p:nvCxnSpPr>
            <p:cNvPr id="524" name="Straight Connector 112">
              <a:extLst>
                <a:ext uri="{FF2B5EF4-FFF2-40B4-BE49-F238E27FC236}">
                  <a16:creationId xmlns:a16="http://schemas.microsoft.com/office/drawing/2014/main" id="{2FF32E81-7828-46B0-A75D-510315B85715}"/>
                </a:ext>
              </a:extLst>
            </p:cNvPr>
            <p:cNvCxnSpPr>
              <a:cxnSpLocks/>
            </p:cNvCxnSpPr>
            <p:nvPr/>
          </p:nvCxnSpPr>
          <p:spPr>
            <a:xfrm>
              <a:off x="9367539" y="1265133"/>
              <a:ext cx="0" cy="539786"/>
            </a:xfrm>
            <a:prstGeom prst="line">
              <a:avLst/>
            </a:prstGeom>
            <a:ln cap="flat">
              <a:solidFill>
                <a:srgbClr val="68B022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5" name="Straight Connector 113">
              <a:extLst>
                <a:ext uri="{FF2B5EF4-FFF2-40B4-BE49-F238E27FC236}">
                  <a16:creationId xmlns:a16="http://schemas.microsoft.com/office/drawing/2014/main" id="{15C090E2-B709-4E3F-8452-F442FA93F042}"/>
                </a:ext>
              </a:extLst>
            </p:cNvPr>
            <p:cNvCxnSpPr>
              <a:cxnSpLocks/>
            </p:cNvCxnSpPr>
            <p:nvPr/>
          </p:nvCxnSpPr>
          <p:spPr>
            <a:xfrm>
              <a:off x="9444294" y="1472508"/>
              <a:ext cx="0" cy="328556"/>
            </a:xfrm>
            <a:prstGeom prst="line">
              <a:avLst/>
            </a:prstGeom>
            <a:ln cap="flat">
              <a:solidFill>
                <a:srgbClr val="68B022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6" name="Straight Connector 120">
              <a:extLst>
                <a:ext uri="{FF2B5EF4-FFF2-40B4-BE49-F238E27FC236}">
                  <a16:creationId xmlns:a16="http://schemas.microsoft.com/office/drawing/2014/main" id="{07C1FCFC-C397-4FF5-A92A-1CB9540BDA35}"/>
                </a:ext>
              </a:extLst>
            </p:cNvPr>
            <p:cNvCxnSpPr>
              <a:cxnSpLocks/>
            </p:cNvCxnSpPr>
            <p:nvPr/>
          </p:nvCxnSpPr>
          <p:spPr>
            <a:xfrm>
              <a:off x="9362984" y="1265133"/>
              <a:ext cx="362541" cy="0"/>
            </a:xfrm>
            <a:prstGeom prst="line">
              <a:avLst/>
            </a:prstGeom>
            <a:ln>
              <a:solidFill>
                <a:srgbClr val="68B0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7" name="Image 15">
              <a:extLst>
                <a:ext uri="{FF2B5EF4-FFF2-40B4-BE49-F238E27FC236}">
                  <a16:creationId xmlns:a16="http://schemas.microsoft.com/office/drawing/2014/main" id="{45D87F0A-59DD-4458-9EE7-C4AE4EA1EA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255"/>
            <a:stretch/>
          </p:blipFill>
          <p:spPr>
            <a:xfrm>
              <a:off x="9544833" y="1157338"/>
              <a:ext cx="213205" cy="197797"/>
            </a:xfrm>
            <a:prstGeom prst="rect">
              <a:avLst/>
            </a:prstGeom>
          </p:spPr>
        </p:pic>
        <p:cxnSp>
          <p:nvCxnSpPr>
            <p:cNvPr id="528" name="Straight Connector 121">
              <a:extLst>
                <a:ext uri="{FF2B5EF4-FFF2-40B4-BE49-F238E27FC236}">
                  <a16:creationId xmlns:a16="http://schemas.microsoft.com/office/drawing/2014/main" id="{8BA9EF34-D9D0-4BAA-B16F-91356D2B2FE1}"/>
                </a:ext>
              </a:extLst>
            </p:cNvPr>
            <p:cNvCxnSpPr>
              <a:cxnSpLocks/>
            </p:cNvCxnSpPr>
            <p:nvPr/>
          </p:nvCxnSpPr>
          <p:spPr>
            <a:xfrm>
              <a:off x="9440643" y="1474686"/>
              <a:ext cx="169128" cy="0"/>
            </a:xfrm>
            <a:prstGeom prst="line">
              <a:avLst/>
            </a:prstGeom>
            <a:ln>
              <a:solidFill>
                <a:srgbClr val="68B0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9" name="Image 15">
              <a:extLst>
                <a:ext uri="{FF2B5EF4-FFF2-40B4-BE49-F238E27FC236}">
                  <a16:creationId xmlns:a16="http://schemas.microsoft.com/office/drawing/2014/main" id="{5DB74B75-ABD1-4B46-8AFC-EAC2B08CB4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255"/>
            <a:stretch/>
          </p:blipFill>
          <p:spPr>
            <a:xfrm>
              <a:off x="9544833" y="1385827"/>
              <a:ext cx="213205" cy="197797"/>
            </a:xfrm>
            <a:prstGeom prst="rect">
              <a:avLst/>
            </a:prstGeom>
          </p:spPr>
        </p:pic>
        <p:cxnSp>
          <p:nvCxnSpPr>
            <p:cNvPr id="530" name="Straight Connector 122">
              <a:extLst>
                <a:ext uri="{FF2B5EF4-FFF2-40B4-BE49-F238E27FC236}">
                  <a16:creationId xmlns:a16="http://schemas.microsoft.com/office/drawing/2014/main" id="{1524F898-B477-49F0-BCEC-530C4952E7D5}"/>
                </a:ext>
              </a:extLst>
            </p:cNvPr>
            <p:cNvCxnSpPr>
              <a:cxnSpLocks/>
            </p:cNvCxnSpPr>
            <p:nvPr/>
          </p:nvCxnSpPr>
          <p:spPr>
            <a:xfrm>
              <a:off x="8906058" y="2899961"/>
              <a:ext cx="186703" cy="0"/>
            </a:xfrm>
            <a:prstGeom prst="line">
              <a:avLst/>
            </a:prstGeom>
            <a:ln cap="flat">
              <a:solidFill>
                <a:srgbClr val="68B022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Straight Connector 123">
              <a:extLst>
                <a:ext uri="{FF2B5EF4-FFF2-40B4-BE49-F238E27FC236}">
                  <a16:creationId xmlns:a16="http://schemas.microsoft.com/office/drawing/2014/main" id="{7DA40062-692F-43ED-BF4F-6CF0C9373A1F}"/>
                </a:ext>
              </a:extLst>
            </p:cNvPr>
            <p:cNvCxnSpPr>
              <a:cxnSpLocks/>
            </p:cNvCxnSpPr>
            <p:nvPr/>
          </p:nvCxnSpPr>
          <p:spPr>
            <a:xfrm>
              <a:off x="9162509" y="2663349"/>
              <a:ext cx="1" cy="233997"/>
            </a:xfrm>
            <a:prstGeom prst="line">
              <a:avLst/>
            </a:prstGeom>
            <a:ln cap="flat">
              <a:solidFill>
                <a:srgbClr val="68B022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2" name="Image 15">
              <a:extLst>
                <a:ext uri="{FF2B5EF4-FFF2-40B4-BE49-F238E27FC236}">
                  <a16:creationId xmlns:a16="http://schemas.microsoft.com/office/drawing/2014/main" id="{4873F879-4572-462C-99BA-15A950639E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255"/>
            <a:stretch/>
          </p:blipFill>
          <p:spPr>
            <a:xfrm>
              <a:off x="9055906" y="2602894"/>
              <a:ext cx="213205" cy="197797"/>
            </a:xfrm>
            <a:prstGeom prst="rect">
              <a:avLst/>
            </a:prstGeom>
          </p:spPr>
        </p:pic>
        <p:cxnSp>
          <p:nvCxnSpPr>
            <p:cNvPr id="533" name="Straight Connector 132">
              <a:extLst>
                <a:ext uri="{FF2B5EF4-FFF2-40B4-BE49-F238E27FC236}">
                  <a16:creationId xmlns:a16="http://schemas.microsoft.com/office/drawing/2014/main" id="{94E5890A-61CE-4F88-921F-C9532AD00D8A}"/>
                </a:ext>
              </a:extLst>
            </p:cNvPr>
            <p:cNvCxnSpPr/>
            <p:nvPr/>
          </p:nvCxnSpPr>
          <p:spPr>
            <a:xfrm>
              <a:off x="8908348" y="2739511"/>
              <a:ext cx="0" cy="164120"/>
            </a:xfrm>
            <a:prstGeom prst="line">
              <a:avLst/>
            </a:prstGeom>
            <a:ln>
              <a:solidFill>
                <a:srgbClr val="68B0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4" name="Image 15">
              <a:extLst>
                <a:ext uri="{FF2B5EF4-FFF2-40B4-BE49-F238E27FC236}">
                  <a16:creationId xmlns:a16="http://schemas.microsoft.com/office/drawing/2014/main" id="{85A4044B-8DA3-4B24-BDA3-29B321CAC4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255"/>
            <a:stretch/>
          </p:blipFill>
          <p:spPr>
            <a:xfrm>
              <a:off x="8801746" y="2604295"/>
              <a:ext cx="213205" cy="197797"/>
            </a:xfrm>
            <a:prstGeom prst="rect">
              <a:avLst/>
            </a:prstGeom>
          </p:spPr>
        </p:pic>
        <p:cxnSp>
          <p:nvCxnSpPr>
            <p:cNvPr id="535" name="Straight Connector 134">
              <a:extLst>
                <a:ext uri="{FF2B5EF4-FFF2-40B4-BE49-F238E27FC236}">
                  <a16:creationId xmlns:a16="http://schemas.microsoft.com/office/drawing/2014/main" id="{1E7D7331-E26C-4D61-B75F-03665A2825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30140" y="5465348"/>
              <a:ext cx="149853" cy="0"/>
            </a:xfrm>
            <a:prstGeom prst="line">
              <a:avLst/>
            </a:prstGeom>
            <a:ln cap="flat">
              <a:solidFill>
                <a:srgbClr val="68B022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7" name="Image 15">
              <a:extLst>
                <a:ext uri="{FF2B5EF4-FFF2-40B4-BE49-F238E27FC236}">
                  <a16:creationId xmlns:a16="http://schemas.microsoft.com/office/drawing/2014/main" id="{6FD29164-54FA-4C13-BF89-B8ADFD9289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255"/>
            <a:stretch/>
          </p:blipFill>
          <p:spPr>
            <a:xfrm>
              <a:off x="8264609" y="5357844"/>
              <a:ext cx="213205" cy="197797"/>
            </a:xfrm>
            <a:prstGeom prst="rect">
              <a:avLst/>
            </a:prstGeom>
          </p:spPr>
        </p:pic>
        <p:cxnSp>
          <p:nvCxnSpPr>
            <p:cNvPr id="569" name="Straight Connector 137">
              <a:extLst>
                <a:ext uri="{FF2B5EF4-FFF2-40B4-BE49-F238E27FC236}">
                  <a16:creationId xmlns:a16="http://schemas.microsoft.com/office/drawing/2014/main" id="{F6F0105C-DD54-4324-B7AA-5CDC8F15C5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00835" y="5225028"/>
              <a:ext cx="370160" cy="200755"/>
            </a:xfrm>
            <a:prstGeom prst="line">
              <a:avLst/>
            </a:prstGeom>
            <a:ln cap="flat">
              <a:solidFill>
                <a:srgbClr val="68B021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71" name="Image 34">
              <a:extLst>
                <a:ext uri="{FF2B5EF4-FFF2-40B4-BE49-F238E27FC236}">
                  <a16:creationId xmlns:a16="http://schemas.microsoft.com/office/drawing/2014/main" id="{65A77634-D590-45C1-9AC4-8346158F61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786"/>
            <a:stretch/>
          </p:blipFill>
          <p:spPr>
            <a:xfrm>
              <a:off x="8269551" y="5160821"/>
              <a:ext cx="201042" cy="186525"/>
            </a:xfrm>
            <a:prstGeom prst="rect">
              <a:avLst/>
            </a:prstGeom>
          </p:spPr>
        </p:pic>
        <p:cxnSp>
          <p:nvCxnSpPr>
            <p:cNvPr id="572" name="Straight Connector 141">
              <a:extLst>
                <a:ext uri="{FF2B5EF4-FFF2-40B4-BE49-F238E27FC236}">
                  <a16:creationId xmlns:a16="http://schemas.microsoft.com/office/drawing/2014/main" id="{A80E624F-4B38-4212-8DDB-349ED72EB7E0}"/>
                </a:ext>
              </a:extLst>
            </p:cNvPr>
            <p:cNvCxnSpPr>
              <a:cxnSpLocks/>
            </p:cNvCxnSpPr>
            <p:nvPr/>
          </p:nvCxnSpPr>
          <p:spPr>
            <a:xfrm>
              <a:off x="8160175" y="4588779"/>
              <a:ext cx="140273" cy="0"/>
            </a:xfrm>
            <a:prstGeom prst="line">
              <a:avLst/>
            </a:prstGeom>
            <a:ln cap="flat">
              <a:solidFill>
                <a:srgbClr val="68B021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3" name="Straight Connector 142">
              <a:extLst>
                <a:ext uri="{FF2B5EF4-FFF2-40B4-BE49-F238E27FC236}">
                  <a16:creationId xmlns:a16="http://schemas.microsoft.com/office/drawing/2014/main" id="{C14EB863-ACDD-4B1B-BACC-146A94DDD9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99353" y="4490415"/>
              <a:ext cx="123845" cy="0"/>
            </a:xfrm>
            <a:prstGeom prst="line">
              <a:avLst/>
            </a:prstGeom>
            <a:ln cap="flat">
              <a:solidFill>
                <a:srgbClr val="68B021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82" name="Image 34">
              <a:extLst>
                <a:ext uri="{FF2B5EF4-FFF2-40B4-BE49-F238E27FC236}">
                  <a16:creationId xmlns:a16="http://schemas.microsoft.com/office/drawing/2014/main" id="{7FC26532-EE30-4FC7-A6C9-BDE9349A09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786"/>
            <a:stretch/>
          </p:blipFill>
          <p:spPr>
            <a:xfrm>
              <a:off x="8371234" y="4388895"/>
              <a:ext cx="201042" cy="186525"/>
            </a:xfrm>
            <a:prstGeom prst="rect">
              <a:avLst/>
            </a:prstGeom>
          </p:spPr>
        </p:pic>
        <p:pic>
          <p:nvPicPr>
            <p:cNvPr id="583" name="Image 34">
              <a:extLst>
                <a:ext uri="{FF2B5EF4-FFF2-40B4-BE49-F238E27FC236}">
                  <a16:creationId xmlns:a16="http://schemas.microsoft.com/office/drawing/2014/main" id="{DDFA12C1-9A18-461A-B1FA-5FBFBE990F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786"/>
            <a:stretch/>
          </p:blipFill>
          <p:spPr>
            <a:xfrm>
              <a:off x="8018733" y="4503426"/>
              <a:ext cx="201042" cy="186525"/>
            </a:xfrm>
            <a:prstGeom prst="rect">
              <a:avLst/>
            </a:prstGeom>
          </p:spPr>
        </p:pic>
        <p:pic>
          <p:nvPicPr>
            <p:cNvPr id="584" name="Picture 148">
              <a:extLst>
                <a:ext uri="{FF2B5EF4-FFF2-40B4-BE49-F238E27FC236}">
                  <a16:creationId xmlns:a16="http://schemas.microsoft.com/office/drawing/2014/main" id="{1C0C5F38-B780-4014-BA2A-C57627DD4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244" y="4804737"/>
              <a:ext cx="270262" cy="210691"/>
            </a:xfrm>
            <a:prstGeom prst="rect">
              <a:avLst/>
            </a:prstGeom>
          </p:spPr>
        </p:pic>
        <p:pic>
          <p:nvPicPr>
            <p:cNvPr id="588" name="Picture 147">
              <a:extLst>
                <a:ext uri="{FF2B5EF4-FFF2-40B4-BE49-F238E27FC236}">
                  <a16:creationId xmlns:a16="http://schemas.microsoft.com/office/drawing/2014/main" id="{F30E634B-6904-41CF-B6B7-7C67C4E4F0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7916" y="5006451"/>
              <a:ext cx="270262" cy="210690"/>
            </a:xfrm>
            <a:prstGeom prst="rect">
              <a:avLst/>
            </a:prstGeom>
          </p:spPr>
        </p:pic>
        <p:sp>
          <p:nvSpPr>
            <p:cNvPr id="590" name="TextBox 153">
              <a:extLst>
                <a:ext uri="{FF2B5EF4-FFF2-40B4-BE49-F238E27FC236}">
                  <a16:creationId xmlns:a16="http://schemas.microsoft.com/office/drawing/2014/main" id="{C541BCEC-1252-4AD2-BE7D-A7568A5A04C7}"/>
                </a:ext>
              </a:extLst>
            </p:cNvPr>
            <p:cNvSpPr txBox="1"/>
            <p:nvPr/>
          </p:nvSpPr>
          <p:spPr>
            <a:xfrm>
              <a:off x="5809979" y="2546149"/>
              <a:ext cx="76935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Jirau</a:t>
              </a:r>
            </a:p>
          </p:txBody>
        </p:sp>
        <p:sp>
          <p:nvSpPr>
            <p:cNvPr id="591" name="TextBox 155">
              <a:extLst>
                <a:ext uri="{FF2B5EF4-FFF2-40B4-BE49-F238E27FC236}">
                  <a16:creationId xmlns:a16="http://schemas.microsoft.com/office/drawing/2014/main" id="{F3C1A2E3-F5BE-48D8-AA58-2B1C54168B63}"/>
                </a:ext>
              </a:extLst>
            </p:cNvPr>
            <p:cNvSpPr txBox="1"/>
            <p:nvPr/>
          </p:nvSpPr>
          <p:spPr>
            <a:xfrm>
              <a:off x="9714300" y="1081671"/>
              <a:ext cx="8780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Santa </a:t>
              </a:r>
              <a:r>
                <a:rPr lang="en-US" sz="80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Mônica</a:t>
              </a:r>
              <a:r>
                <a:rPr lang="en-US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Complex</a:t>
              </a:r>
            </a:p>
          </p:txBody>
        </p:sp>
        <p:sp>
          <p:nvSpPr>
            <p:cNvPr id="592" name="TextBox 156">
              <a:extLst>
                <a:ext uri="{FF2B5EF4-FFF2-40B4-BE49-F238E27FC236}">
                  <a16:creationId xmlns:a16="http://schemas.microsoft.com/office/drawing/2014/main" id="{641DB916-0A65-4616-B397-CD51CC56ED06}"/>
                </a:ext>
              </a:extLst>
            </p:cNvPr>
            <p:cNvSpPr txBox="1"/>
            <p:nvPr/>
          </p:nvSpPr>
          <p:spPr>
            <a:xfrm>
              <a:off x="9715349" y="1379706"/>
              <a:ext cx="87804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Trairi</a:t>
              </a:r>
              <a:r>
                <a:rPr lang="en-US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Complex</a:t>
              </a:r>
            </a:p>
          </p:txBody>
        </p:sp>
        <p:sp>
          <p:nvSpPr>
            <p:cNvPr id="817" name="TextBox 160">
              <a:extLst>
                <a:ext uri="{FF2B5EF4-FFF2-40B4-BE49-F238E27FC236}">
                  <a16:creationId xmlns:a16="http://schemas.microsoft.com/office/drawing/2014/main" id="{90EE4A0D-D854-4639-A146-0012E9A5E887}"/>
                </a:ext>
              </a:extLst>
            </p:cNvPr>
            <p:cNvSpPr txBox="1"/>
            <p:nvPr/>
          </p:nvSpPr>
          <p:spPr>
            <a:xfrm>
              <a:off x="9137307" y="2731853"/>
              <a:ext cx="5588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Campo Largo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18" name="TextBox 161">
              <a:extLst>
                <a:ext uri="{FF2B5EF4-FFF2-40B4-BE49-F238E27FC236}">
                  <a16:creationId xmlns:a16="http://schemas.microsoft.com/office/drawing/2014/main" id="{7EE7B350-27B7-436B-A53D-303DC2B977DB}"/>
                </a:ext>
              </a:extLst>
            </p:cNvPr>
            <p:cNvSpPr txBox="1"/>
            <p:nvPr/>
          </p:nvSpPr>
          <p:spPr>
            <a:xfrm>
              <a:off x="8525442" y="2852291"/>
              <a:ext cx="7612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Umburanas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35" name="TextBox 162">
              <a:extLst>
                <a:ext uri="{FF2B5EF4-FFF2-40B4-BE49-F238E27FC236}">
                  <a16:creationId xmlns:a16="http://schemas.microsoft.com/office/drawing/2014/main" id="{3A4B8DA9-6C13-476D-ADF5-FA31615976AA}"/>
                </a:ext>
              </a:extLst>
            </p:cNvPr>
            <p:cNvSpPr txBox="1"/>
            <p:nvPr/>
          </p:nvSpPr>
          <p:spPr>
            <a:xfrm>
              <a:off x="6496545" y="3557428"/>
              <a:ext cx="7612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Rondonópolis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37" name="TextBox 163">
              <a:extLst>
                <a:ext uri="{FF2B5EF4-FFF2-40B4-BE49-F238E27FC236}">
                  <a16:creationId xmlns:a16="http://schemas.microsoft.com/office/drawing/2014/main" id="{96F9DD26-1AD7-4861-8692-12B7EF5A97EC}"/>
                </a:ext>
              </a:extLst>
            </p:cNvPr>
            <p:cNvSpPr txBox="1"/>
            <p:nvPr/>
          </p:nvSpPr>
          <p:spPr>
            <a:xfrm>
              <a:off x="7241256" y="3563196"/>
              <a:ext cx="761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José </a:t>
              </a:r>
              <a:r>
                <a:rPr lang="pt-BR" sz="80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Gelázio</a:t>
              </a:r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da Rocha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38" name="TextBox 164">
              <a:extLst>
                <a:ext uri="{FF2B5EF4-FFF2-40B4-BE49-F238E27FC236}">
                  <a16:creationId xmlns:a16="http://schemas.microsoft.com/office/drawing/2014/main" id="{88A21730-945E-458E-AD19-4BEBF17CB7CC}"/>
                </a:ext>
              </a:extLst>
            </p:cNvPr>
            <p:cNvSpPr txBox="1"/>
            <p:nvPr/>
          </p:nvSpPr>
          <p:spPr>
            <a:xfrm>
              <a:off x="6976429" y="3842269"/>
              <a:ext cx="6236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Ponte de Pedra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39" name="TextBox 165">
              <a:extLst>
                <a:ext uri="{FF2B5EF4-FFF2-40B4-BE49-F238E27FC236}">
                  <a16:creationId xmlns:a16="http://schemas.microsoft.com/office/drawing/2014/main" id="{AC65445D-54DA-4D37-ADB9-C9DEF56083CA}"/>
                </a:ext>
              </a:extLst>
            </p:cNvPr>
            <p:cNvSpPr txBox="1"/>
            <p:nvPr/>
          </p:nvSpPr>
          <p:spPr>
            <a:xfrm>
              <a:off x="7438467" y="2864280"/>
              <a:ext cx="7612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São Salvador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0" name="TextBox 166">
              <a:extLst>
                <a:ext uri="{FF2B5EF4-FFF2-40B4-BE49-F238E27FC236}">
                  <a16:creationId xmlns:a16="http://schemas.microsoft.com/office/drawing/2014/main" id="{232D5732-BFD8-4869-BB9C-E7A83F80211B}"/>
                </a:ext>
              </a:extLst>
            </p:cNvPr>
            <p:cNvSpPr txBox="1"/>
            <p:nvPr/>
          </p:nvSpPr>
          <p:spPr>
            <a:xfrm>
              <a:off x="7509829" y="3181148"/>
              <a:ext cx="7612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Cana Brava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1" name="TextBox 167">
              <a:extLst>
                <a:ext uri="{FF2B5EF4-FFF2-40B4-BE49-F238E27FC236}">
                  <a16:creationId xmlns:a16="http://schemas.microsoft.com/office/drawing/2014/main" id="{FB8F390F-2FED-4495-8C90-DFCA371DE483}"/>
                </a:ext>
              </a:extLst>
            </p:cNvPr>
            <p:cNvSpPr txBox="1"/>
            <p:nvPr/>
          </p:nvSpPr>
          <p:spPr>
            <a:xfrm>
              <a:off x="8549664" y="3632332"/>
              <a:ext cx="7612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Paracatu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2" name="TextBox 168">
              <a:extLst>
                <a:ext uri="{FF2B5EF4-FFF2-40B4-BE49-F238E27FC236}">
                  <a16:creationId xmlns:a16="http://schemas.microsoft.com/office/drawing/2014/main" id="{C9EBDB8A-7CAA-4179-AF91-34673E34ECB9}"/>
                </a:ext>
              </a:extLst>
            </p:cNvPr>
            <p:cNvSpPr txBox="1"/>
            <p:nvPr/>
          </p:nvSpPr>
          <p:spPr>
            <a:xfrm>
              <a:off x="7518761" y="3965379"/>
              <a:ext cx="7612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Miranda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3" name="TextBox 169">
              <a:extLst>
                <a:ext uri="{FF2B5EF4-FFF2-40B4-BE49-F238E27FC236}">
                  <a16:creationId xmlns:a16="http://schemas.microsoft.com/office/drawing/2014/main" id="{35D53B55-A467-4421-BF62-0E14331D4D07}"/>
                </a:ext>
              </a:extLst>
            </p:cNvPr>
            <p:cNvSpPr txBox="1"/>
            <p:nvPr/>
          </p:nvSpPr>
          <p:spPr>
            <a:xfrm>
              <a:off x="8264609" y="4194101"/>
              <a:ext cx="7612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Jaguara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4" name="TextBox 170">
              <a:extLst>
                <a:ext uri="{FF2B5EF4-FFF2-40B4-BE49-F238E27FC236}">
                  <a16:creationId xmlns:a16="http://schemas.microsoft.com/office/drawing/2014/main" id="{A92F1022-A221-494D-8574-753AE93D858B}"/>
                </a:ext>
              </a:extLst>
            </p:cNvPr>
            <p:cNvSpPr txBox="1"/>
            <p:nvPr/>
          </p:nvSpPr>
          <p:spPr>
            <a:xfrm>
              <a:off x="8493264" y="4375138"/>
              <a:ext cx="58504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Ibitiúva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5" name="TextBox 171">
              <a:extLst>
                <a:ext uri="{FF2B5EF4-FFF2-40B4-BE49-F238E27FC236}">
                  <a16:creationId xmlns:a16="http://schemas.microsoft.com/office/drawing/2014/main" id="{4AE1F4A8-D2F5-44EB-B1E6-3B409FBF80C9}"/>
                </a:ext>
              </a:extLst>
            </p:cNvPr>
            <p:cNvSpPr txBox="1"/>
            <p:nvPr/>
          </p:nvSpPr>
          <p:spPr>
            <a:xfrm>
              <a:off x="7635580" y="4489210"/>
              <a:ext cx="7612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Ferrari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6" name="TextBox 172">
              <a:extLst>
                <a:ext uri="{FF2B5EF4-FFF2-40B4-BE49-F238E27FC236}">
                  <a16:creationId xmlns:a16="http://schemas.microsoft.com/office/drawing/2014/main" id="{A265B299-0C01-466F-9502-CD3DBAFD2790}"/>
                </a:ext>
              </a:extLst>
            </p:cNvPr>
            <p:cNvSpPr txBox="1"/>
            <p:nvPr/>
          </p:nvSpPr>
          <p:spPr>
            <a:xfrm>
              <a:off x="7891629" y="4746696"/>
              <a:ext cx="7612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Gralha Azul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7" name="TextBox 173">
              <a:extLst>
                <a:ext uri="{FF2B5EF4-FFF2-40B4-BE49-F238E27FC236}">
                  <a16:creationId xmlns:a16="http://schemas.microsoft.com/office/drawing/2014/main" id="{2D08F0B8-5CBF-4A21-9AEE-0F92D86B2D17}"/>
                </a:ext>
              </a:extLst>
            </p:cNvPr>
            <p:cNvSpPr txBox="1"/>
            <p:nvPr/>
          </p:nvSpPr>
          <p:spPr>
            <a:xfrm>
              <a:off x="7128323" y="4678089"/>
              <a:ext cx="5480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Salto Santiago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8" name="TextBox 174">
              <a:extLst>
                <a:ext uri="{FF2B5EF4-FFF2-40B4-BE49-F238E27FC236}">
                  <a16:creationId xmlns:a16="http://schemas.microsoft.com/office/drawing/2014/main" id="{B83C580A-C40F-4E3D-80B4-E29D2EF18E85}"/>
                </a:ext>
              </a:extLst>
            </p:cNvPr>
            <p:cNvSpPr txBox="1"/>
            <p:nvPr/>
          </p:nvSpPr>
          <p:spPr>
            <a:xfrm>
              <a:off x="6823922" y="5001351"/>
              <a:ext cx="7612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Salto Osório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9" name="TextBox 175">
              <a:extLst>
                <a:ext uri="{FF2B5EF4-FFF2-40B4-BE49-F238E27FC236}">
                  <a16:creationId xmlns:a16="http://schemas.microsoft.com/office/drawing/2014/main" id="{EB186C1D-BDF5-46F5-8FF8-E5FD3C53925B}"/>
                </a:ext>
              </a:extLst>
            </p:cNvPr>
            <p:cNvSpPr txBox="1"/>
            <p:nvPr/>
          </p:nvSpPr>
          <p:spPr>
            <a:xfrm>
              <a:off x="8055378" y="2318006"/>
              <a:ext cx="7612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Estreito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50" name="TextBox 176">
              <a:extLst>
                <a:ext uri="{FF2B5EF4-FFF2-40B4-BE49-F238E27FC236}">
                  <a16:creationId xmlns:a16="http://schemas.microsoft.com/office/drawing/2014/main" id="{D19F489C-5BF3-4042-8941-6BB1FF36C068}"/>
                </a:ext>
              </a:extLst>
            </p:cNvPr>
            <p:cNvSpPr txBox="1"/>
            <p:nvPr/>
          </p:nvSpPr>
          <p:spPr>
            <a:xfrm>
              <a:off x="7261551" y="5130351"/>
              <a:ext cx="7612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Itá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51" name="TextBox 177">
              <a:extLst>
                <a:ext uri="{FF2B5EF4-FFF2-40B4-BE49-F238E27FC236}">
                  <a16:creationId xmlns:a16="http://schemas.microsoft.com/office/drawing/2014/main" id="{EB2D3A8B-991A-463D-838F-8D64D0B52E62}"/>
                </a:ext>
              </a:extLst>
            </p:cNvPr>
            <p:cNvSpPr txBox="1"/>
            <p:nvPr/>
          </p:nvSpPr>
          <p:spPr>
            <a:xfrm>
              <a:off x="7472045" y="5173025"/>
              <a:ext cx="75214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Machadinho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52" name="TextBox 179">
              <a:extLst>
                <a:ext uri="{FF2B5EF4-FFF2-40B4-BE49-F238E27FC236}">
                  <a16:creationId xmlns:a16="http://schemas.microsoft.com/office/drawing/2014/main" id="{2150B721-8DAD-48D4-8954-5D0CB288FD10}"/>
                </a:ext>
              </a:extLst>
            </p:cNvPr>
            <p:cNvSpPr txBox="1"/>
            <p:nvPr/>
          </p:nvSpPr>
          <p:spPr>
            <a:xfrm>
              <a:off x="7377012" y="5394607"/>
              <a:ext cx="4989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Passo Fundo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53" name="TextBox 180">
              <a:extLst>
                <a:ext uri="{FF2B5EF4-FFF2-40B4-BE49-F238E27FC236}">
                  <a16:creationId xmlns:a16="http://schemas.microsoft.com/office/drawing/2014/main" id="{6A8774A6-9C1B-4A13-8D09-D257145FA650}"/>
                </a:ext>
              </a:extLst>
            </p:cNvPr>
            <p:cNvSpPr txBox="1"/>
            <p:nvPr/>
          </p:nvSpPr>
          <p:spPr>
            <a:xfrm>
              <a:off x="8392305" y="5163236"/>
              <a:ext cx="75214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Lages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54" name="TextBox 181">
              <a:extLst>
                <a:ext uri="{FF2B5EF4-FFF2-40B4-BE49-F238E27FC236}">
                  <a16:creationId xmlns:a16="http://schemas.microsoft.com/office/drawing/2014/main" id="{BE98C60C-1203-490A-8A4C-A30FF6B16272}"/>
                </a:ext>
              </a:extLst>
            </p:cNvPr>
            <p:cNvSpPr txBox="1"/>
            <p:nvPr/>
          </p:nvSpPr>
          <p:spPr>
            <a:xfrm>
              <a:off x="8396812" y="5356342"/>
              <a:ext cx="75214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Tubarão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55" name="TextBox 182">
              <a:extLst>
                <a:ext uri="{FF2B5EF4-FFF2-40B4-BE49-F238E27FC236}">
                  <a16:creationId xmlns:a16="http://schemas.microsoft.com/office/drawing/2014/main" id="{1BF9B44A-AD41-4339-A78D-F14226A105B2}"/>
                </a:ext>
              </a:extLst>
            </p:cNvPr>
            <p:cNvSpPr txBox="1"/>
            <p:nvPr/>
          </p:nvSpPr>
          <p:spPr>
            <a:xfrm>
              <a:off x="8048258" y="5670876"/>
              <a:ext cx="11676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Jorge Lacerda </a:t>
              </a:r>
              <a:r>
                <a:rPr lang="pt-BR" sz="80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Complex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56" name="TextBox 183">
              <a:extLst>
                <a:ext uri="{FF2B5EF4-FFF2-40B4-BE49-F238E27FC236}">
                  <a16:creationId xmlns:a16="http://schemas.microsoft.com/office/drawing/2014/main" id="{47129B70-F8EB-461C-B00C-C1C9F78716F7}"/>
                </a:ext>
              </a:extLst>
            </p:cNvPr>
            <p:cNvSpPr txBox="1"/>
            <p:nvPr/>
          </p:nvSpPr>
          <p:spPr>
            <a:xfrm>
              <a:off x="7759830" y="5822066"/>
              <a:ext cx="75214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Cidade Azul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63" name="TextBox 184">
              <a:extLst>
                <a:ext uri="{FF2B5EF4-FFF2-40B4-BE49-F238E27FC236}">
                  <a16:creationId xmlns:a16="http://schemas.microsoft.com/office/drawing/2014/main" id="{E6620E86-9148-4D63-A16F-3F148B5B41DA}"/>
                </a:ext>
              </a:extLst>
            </p:cNvPr>
            <p:cNvSpPr txBox="1"/>
            <p:nvPr/>
          </p:nvSpPr>
          <p:spPr>
            <a:xfrm>
              <a:off x="6926594" y="5731555"/>
              <a:ext cx="75214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Pampa Sul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65" name="Freeform 357">
              <a:extLst>
                <a:ext uri="{FF2B5EF4-FFF2-40B4-BE49-F238E27FC236}">
                  <a16:creationId xmlns:a16="http://schemas.microsoft.com/office/drawing/2014/main" id="{6CD2C4EF-E3D9-4B33-BD0A-5B2E2235F6A1}"/>
                </a:ext>
              </a:extLst>
            </p:cNvPr>
            <p:cNvSpPr/>
            <p:nvPr/>
          </p:nvSpPr>
          <p:spPr>
            <a:xfrm rot="1038943">
              <a:off x="7795529" y="4919741"/>
              <a:ext cx="236459" cy="59534"/>
            </a:xfrm>
            <a:custGeom>
              <a:avLst/>
              <a:gdLst>
                <a:gd name="connsiteX0" fmla="*/ 0 w 741259"/>
                <a:gd name="connsiteY0" fmla="*/ 0 h 97392"/>
                <a:gd name="connsiteX1" fmla="*/ 741259 w 741259"/>
                <a:gd name="connsiteY1" fmla="*/ 97392 h 9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9" h="97392">
                  <a:moveTo>
                    <a:pt x="0" y="0"/>
                  </a:moveTo>
                  <a:lnTo>
                    <a:pt x="741259" y="97392"/>
                  </a:lnTo>
                </a:path>
              </a:pathLst>
            </a:custGeom>
            <a:noFill/>
            <a:ln w="9525" cap="flat" cmpd="sng" algn="ctr">
              <a:solidFill>
                <a:srgbClr val="70AD47"/>
              </a:solidFill>
              <a:prstDash val="sysDot"/>
              <a:miter lim="800000"/>
            </a:ln>
            <a:effectLst/>
          </p:spPr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2" name="Freeform 357">
              <a:extLst>
                <a:ext uri="{FF2B5EF4-FFF2-40B4-BE49-F238E27FC236}">
                  <a16:creationId xmlns:a16="http://schemas.microsoft.com/office/drawing/2014/main" id="{E25502F2-1799-4F09-92BA-D03E13200043}"/>
                </a:ext>
              </a:extLst>
            </p:cNvPr>
            <p:cNvSpPr/>
            <p:nvPr/>
          </p:nvSpPr>
          <p:spPr>
            <a:xfrm rot="1038943">
              <a:off x="7878401" y="4922759"/>
              <a:ext cx="236459" cy="59534"/>
            </a:xfrm>
            <a:custGeom>
              <a:avLst/>
              <a:gdLst>
                <a:gd name="connsiteX0" fmla="*/ 0 w 741259"/>
                <a:gd name="connsiteY0" fmla="*/ 0 h 97392"/>
                <a:gd name="connsiteX1" fmla="*/ 741259 w 741259"/>
                <a:gd name="connsiteY1" fmla="*/ 97392 h 9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9" h="97392">
                  <a:moveTo>
                    <a:pt x="0" y="0"/>
                  </a:moveTo>
                  <a:lnTo>
                    <a:pt x="741259" y="97392"/>
                  </a:lnTo>
                </a:path>
              </a:pathLst>
            </a:custGeom>
            <a:noFill/>
            <a:ln w="9525" cap="flat" cmpd="sng" algn="ctr">
              <a:solidFill>
                <a:srgbClr val="70AD47"/>
              </a:solidFill>
              <a:prstDash val="sysDot"/>
              <a:miter lim="800000"/>
            </a:ln>
            <a:effectLst/>
          </p:spPr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5" name="Freeform 357">
              <a:extLst>
                <a:ext uri="{FF2B5EF4-FFF2-40B4-BE49-F238E27FC236}">
                  <a16:creationId xmlns:a16="http://schemas.microsoft.com/office/drawing/2014/main" id="{1291AF4F-530B-467B-B4E7-C778FC63D6D1}"/>
                </a:ext>
              </a:extLst>
            </p:cNvPr>
            <p:cNvSpPr/>
            <p:nvPr/>
          </p:nvSpPr>
          <p:spPr>
            <a:xfrm rot="19501733">
              <a:off x="7755278" y="5017155"/>
              <a:ext cx="262370" cy="66058"/>
            </a:xfrm>
            <a:custGeom>
              <a:avLst/>
              <a:gdLst>
                <a:gd name="connsiteX0" fmla="*/ 0 w 741259"/>
                <a:gd name="connsiteY0" fmla="*/ 0 h 97392"/>
                <a:gd name="connsiteX1" fmla="*/ 741259 w 741259"/>
                <a:gd name="connsiteY1" fmla="*/ 97392 h 9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9" h="97392">
                  <a:moveTo>
                    <a:pt x="0" y="0"/>
                  </a:moveTo>
                  <a:lnTo>
                    <a:pt x="741259" y="97392"/>
                  </a:lnTo>
                </a:path>
              </a:pathLst>
            </a:custGeom>
            <a:noFill/>
            <a:ln w="9525" cap="flat" cmpd="sng" algn="ctr">
              <a:solidFill>
                <a:srgbClr val="70AD47"/>
              </a:solidFill>
              <a:prstDash val="sysDot"/>
              <a:miter lim="800000"/>
            </a:ln>
            <a:effectLst/>
          </p:spPr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76" name="Picture 186">
              <a:extLst>
                <a:ext uri="{FF2B5EF4-FFF2-40B4-BE49-F238E27FC236}">
                  <a16:creationId xmlns:a16="http://schemas.microsoft.com/office/drawing/2014/main" id="{EB77655B-B9A6-41F5-8FAE-9F2E7B7C8F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2262" y="4927324"/>
              <a:ext cx="270262" cy="210691"/>
            </a:xfrm>
            <a:prstGeom prst="rect">
              <a:avLst/>
            </a:prstGeom>
          </p:spPr>
        </p:pic>
        <p:sp>
          <p:nvSpPr>
            <p:cNvPr id="905" name="Freeform 357">
              <a:extLst>
                <a:ext uri="{FF2B5EF4-FFF2-40B4-BE49-F238E27FC236}">
                  <a16:creationId xmlns:a16="http://schemas.microsoft.com/office/drawing/2014/main" id="{92184897-7F09-43B9-B3A3-BDBA3DEE5F12}"/>
                </a:ext>
              </a:extLst>
            </p:cNvPr>
            <p:cNvSpPr/>
            <p:nvPr/>
          </p:nvSpPr>
          <p:spPr>
            <a:xfrm rot="19501733">
              <a:off x="7843812" y="5019372"/>
              <a:ext cx="262370" cy="66058"/>
            </a:xfrm>
            <a:custGeom>
              <a:avLst/>
              <a:gdLst>
                <a:gd name="connsiteX0" fmla="*/ 0 w 741259"/>
                <a:gd name="connsiteY0" fmla="*/ 0 h 97392"/>
                <a:gd name="connsiteX1" fmla="*/ 741259 w 741259"/>
                <a:gd name="connsiteY1" fmla="*/ 97392 h 9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1259" h="97392">
                  <a:moveTo>
                    <a:pt x="0" y="0"/>
                  </a:moveTo>
                  <a:lnTo>
                    <a:pt x="741259" y="97392"/>
                  </a:lnTo>
                </a:path>
              </a:pathLst>
            </a:custGeom>
            <a:noFill/>
            <a:ln w="9525" cap="flat" cmpd="sng" algn="ctr">
              <a:solidFill>
                <a:srgbClr val="70AD47"/>
              </a:solidFill>
              <a:prstDash val="sysDot"/>
              <a:miter lim="800000"/>
            </a:ln>
            <a:effectLst/>
          </p:spPr>
          <p:txBody>
            <a:bodyPr wrap="square"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L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6" name="Freeform: Shape 206">
              <a:extLst>
                <a:ext uri="{FF2B5EF4-FFF2-40B4-BE49-F238E27FC236}">
                  <a16:creationId xmlns:a16="http://schemas.microsoft.com/office/drawing/2014/main" id="{7D8D4ABE-32E7-4603-9709-DEB049084F94}"/>
                </a:ext>
              </a:extLst>
            </p:cNvPr>
            <p:cNvSpPr/>
            <p:nvPr/>
          </p:nvSpPr>
          <p:spPr>
            <a:xfrm>
              <a:off x="9190994" y="1830695"/>
              <a:ext cx="995480" cy="2788245"/>
            </a:xfrm>
            <a:custGeom>
              <a:avLst/>
              <a:gdLst>
                <a:gd name="connsiteX0" fmla="*/ 396390 w 995480"/>
                <a:gd name="connsiteY0" fmla="*/ 0 h 2788245"/>
                <a:gd name="connsiteX1" fmla="*/ 405399 w 995480"/>
                <a:gd name="connsiteY1" fmla="*/ 49549 h 2788245"/>
                <a:gd name="connsiteX2" fmla="*/ 414408 w 995480"/>
                <a:gd name="connsiteY2" fmla="*/ 63062 h 2788245"/>
                <a:gd name="connsiteX3" fmla="*/ 468461 w 995480"/>
                <a:gd name="connsiteY3" fmla="*/ 108107 h 2788245"/>
                <a:gd name="connsiteX4" fmla="*/ 495488 w 995480"/>
                <a:gd name="connsiteY4" fmla="*/ 121620 h 2788245"/>
                <a:gd name="connsiteX5" fmla="*/ 513506 w 995480"/>
                <a:gd name="connsiteY5" fmla="*/ 144142 h 2788245"/>
                <a:gd name="connsiteX6" fmla="*/ 554045 w 995480"/>
                <a:gd name="connsiteY6" fmla="*/ 180178 h 2788245"/>
                <a:gd name="connsiteX7" fmla="*/ 567559 w 995480"/>
                <a:gd name="connsiteY7" fmla="*/ 184682 h 2788245"/>
                <a:gd name="connsiteX8" fmla="*/ 581072 w 995480"/>
                <a:gd name="connsiteY8" fmla="*/ 193691 h 2788245"/>
                <a:gd name="connsiteX9" fmla="*/ 590081 w 995480"/>
                <a:gd name="connsiteY9" fmla="*/ 207204 h 2788245"/>
                <a:gd name="connsiteX10" fmla="*/ 603594 w 995480"/>
                <a:gd name="connsiteY10" fmla="*/ 234231 h 2788245"/>
                <a:gd name="connsiteX11" fmla="*/ 617108 w 995480"/>
                <a:gd name="connsiteY11" fmla="*/ 238735 h 2788245"/>
                <a:gd name="connsiteX12" fmla="*/ 648639 w 995480"/>
                <a:gd name="connsiteY12" fmla="*/ 279275 h 2788245"/>
                <a:gd name="connsiteX13" fmla="*/ 662152 w 995480"/>
                <a:gd name="connsiteY13" fmla="*/ 288284 h 2788245"/>
                <a:gd name="connsiteX14" fmla="*/ 689178 w 995480"/>
                <a:gd name="connsiteY14" fmla="*/ 297293 h 2788245"/>
                <a:gd name="connsiteX15" fmla="*/ 702692 w 995480"/>
                <a:gd name="connsiteY15" fmla="*/ 301797 h 2788245"/>
                <a:gd name="connsiteX16" fmla="*/ 815303 w 995480"/>
                <a:gd name="connsiteY16" fmla="*/ 292788 h 2788245"/>
                <a:gd name="connsiteX17" fmla="*/ 833320 w 995480"/>
                <a:gd name="connsiteY17" fmla="*/ 265762 h 2788245"/>
                <a:gd name="connsiteX18" fmla="*/ 846834 w 995480"/>
                <a:gd name="connsiteY18" fmla="*/ 270266 h 2788245"/>
                <a:gd name="connsiteX19" fmla="*/ 851338 w 995480"/>
                <a:gd name="connsiteY19" fmla="*/ 283780 h 2788245"/>
                <a:gd name="connsiteX20" fmla="*/ 860347 w 995480"/>
                <a:gd name="connsiteY20" fmla="*/ 297293 h 2788245"/>
                <a:gd name="connsiteX21" fmla="*/ 873860 w 995480"/>
                <a:gd name="connsiteY21" fmla="*/ 324320 h 2788245"/>
                <a:gd name="connsiteX22" fmla="*/ 887374 w 995480"/>
                <a:gd name="connsiteY22" fmla="*/ 351346 h 2788245"/>
                <a:gd name="connsiteX23" fmla="*/ 900887 w 995480"/>
                <a:gd name="connsiteY23" fmla="*/ 364859 h 2788245"/>
                <a:gd name="connsiteX24" fmla="*/ 918905 w 995480"/>
                <a:gd name="connsiteY24" fmla="*/ 391886 h 2788245"/>
                <a:gd name="connsiteX25" fmla="*/ 927913 w 995480"/>
                <a:gd name="connsiteY25" fmla="*/ 405399 h 2788245"/>
                <a:gd name="connsiteX26" fmla="*/ 932418 w 995480"/>
                <a:gd name="connsiteY26" fmla="*/ 423417 h 2788245"/>
                <a:gd name="connsiteX27" fmla="*/ 941427 w 995480"/>
                <a:gd name="connsiteY27" fmla="*/ 450444 h 2788245"/>
                <a:gd name="connsiteX28" fmla="*/ 945931 w 995480"/>
                <a:gd name="connsiteY28" fmla="*/ 490984 h 2788245"/>
                <a:gd name="connsiteX29" fmla="*/ 959444 w 995480"/>
                <a:gd name="connsiteY29" fmla="*/ 518010 h 2788245"/>
                <a:gd name="connsiteX30" fmla="*/ 963949 w 995480"/>
                <a:gd name="connsiteY30" fmla="*/ 531523 h 2788245"/>
                <a:gd name="connsiteX31" fmla="*/ 977462 w 995480"/>
                <a:gd name="connsiteY31" fmla="*/ 612603 h 2788245"/>
                <a:gd name="connsiteX32" fmla="*/ 986471 w 995480"/>
                <a:gd name="connsiteY32" fmla="*/ 684674 h 2788245"/>
                <a:gd name="connsiteX33" fmla="*/ 995480 w 995480"/>
                <a:gd name="connsiteY33" fmla="*/ 711701 h 2788245"/>
                <a:gd name="connsiteX34" fmla="*/ 972958 w 995480"/>
                <a:gd name="connsiteY34" fmla="*/ 747736 h 2788245"/>
                <a:gd name="connsiteX35" fmla="*/ 950436 w 995480"/>
                <a:gd name="connsiteY35" fmla="*/ 774763 h 2788245"/>
                <a:gd name="connsiteX36" fmla="*/ 932418 w 995480"/>
                <a:gd name="connsiteY36" fmla="*/ 801789 h 2788245"/>
                <a:gd name="connsiteX37" fmla="*/ 923409 w 995480"/>
                <a:gd name="connsiteY37" fmla="*/ 815303 h 2788245"/>
                <a:gd name="connsiteX38" fmla="*/ 900887 w 995480"/>
                <a:gd name="connsiteY38" fmla="*/ 842329 h 2788245"/>
                <a:gd name="connsiteX39" fmla="*/ 887374 w 995480"/>
                <a:gd name="connsiteY39" fmla="*/ 855843 h 2788245"/>
                <a:gd name="connsiteX40" fmla="*/ 860347 w 995480"/>
                <a:gd name="connsiteY40" fmla="*/ 873860 h 2788245"/>
                <a:gd name="connsiteX41" fmla="*/ 851338 w 995480"/>
                <a:gd name="connsiteY41" fmla="*/ 887374 h 2788245"/>
                <a:gd name="connsiteX42" fmla="*/ 837825 w 995480"/>
                <a:gd name="connsiteY42" fmla="*/ 891878 h 2788245"/>
                <a:gd name="connsiteX43" fmla="*/ 833320 w 995480"/>
                <a:gd name="connsiteY43" fmla="*/ 905391 h 2788245"/>
                <a:gd name="connsiteX44" fmla="*/ 819807 w 995480"/>
                <a:gd name="connsiteY44" fmla="*/ 909896 h 2788245"/>
                <a:gd name="connsiteX45" fmla="*/ 806294 w 995480"/>
                <a:gd name="connsiteY45" fmla="*/ 918905 h 2788245"/>
                <a:gd name="connsiteX46" fmla="*/ 761249 w 995480"/>
                <a:gd name="connsiteY46" fmla="*/ 959445 h 2788245"/>
                <a:gd name="connsiteX47" fmla="*/ 729718 w 995480"/>
                <a:gd name="connsiteY47" fmla="*/ 999985 h 2788245"/>
                <a:gd name="connsiteX48" fmla="*/ 707196 w 995480"/>
                <a:gd name="connsiteY48" fmla="*/ 1031516 h 2788245"/>
                <a:gd name="connsiteX49" fmla="*/ 680170 w 995480"/>
                <a:gd name="connsiteY49" fmla="*/ 1058542 h 2788245"/>
                <a:gd name="connsiteX50" fmla="*/ 666656 w 995480"/>
                <a:gd name="connsiteY50" fmla="*/ 1072055 h 2788245"/>
                <a:gd name="connsiteX51" fmla="*/ 657647 w 995480"/>
                <a:gd name="connsiteY51" fmla="*/ 1085569 h 2788245"/>
                <a:gd name="connsiteX52" fmla="*/ 630621 w 995480"/>
                <a:gd name="connsiteY52" fmla="*/ 1108091 h 2788245"/>
                <a:gd name="connsiteX53" fmla="*/ 621612 w 995480"/>
                <a:gd name="connsiteY53" fmla="*/ 1121604 h 2788245"/>
                <a:gd name="connsiteX54" fmla="*/ 594585 w 995480"/>
                <a:gd name="connsiteY54" fmla="*/ 1139622 h 2788245"/>
                <a:gd name="connsiteX55" fmla="*/ 572063 w 995480"/>
                <a:gd name="connsiteY55" fmla="*/ 1162144 h 2788245"/>
                <a:gd name="connsiteX56" fmla="*/ 563054 w 995480"/>
                <a:gd name="connsiteY56" fmla="*/ 1175657 h 2788245"/>
                <a:gd name="connsiteX57" fmla="*/ 549541 w 995480"/>
                <a:gd name="connsiteY57" fmla="*/ 1189171 h 2788245"/>
                <a:gd name="connsiteX58" fmla="*/ 531523 w 995480"/>
                <a:gd name="connsiteY58" fmla="*/ 1216197 h 2788245"/>
                <a:gd name="connsiteX59" fmla="*/ 518010 w 995480"/>
                <a:gd name="connsiteY59" fmla="*/ 1243224 h 2788245"/>
                <a:gd name="connsiteX60" fmla="*/ 513506 w 995480"/>
                <a:gd name="connsiteY60" fmla="*/ 1256737 h 2788245"/>
                <a:gd name="connsiteX61" fmla="*/ 499992 w 995480"/>
                <a:gd name="connsiteY61" fmla="*/ 1265746 h 2788245"/>
                <a:gd name="connsiteX62" fmla="*/ 481975 w 995480"/>
                <a:gd name="connsiteY62" fmla="*/ 1288268 h 2788245"/>
                <a:gd name="connsiteX63" fmla="*/ 472966 w 995480"/>
                <a:gd name="connsiteY63" fmla="*/ 1301782 h 2788245"/>
                <a:gd name="connsiteX64" fmla="*/ 459452 w 995480"/>
                <a:gd name="connsiteY64" fmla="*/ 1315295 h 2788245"/>
                <a:gd name="connsiteX65" fmla="*/ 450443 w 995480"/>
                <a:gd name="connsiteY65" fmla="*/ 1328808 h 2788245"/>
                <a:gd name="connsiteX66" fmla="*/ 423417 w 995480"/>
                <a:gd name="connsiteY66" fmla="*/ 1346826 h 2788245"/>
                <a:gd name="connsiteX67" fmla="*/ 414408 w 995480"/>
                <a:gd name="connsiteY67" fmla="*/ 1360339 h 2788245"/>
                <a:gd name="connsiteX68" fmla="*/ 400895 w 995480"/>
                <a:gd name="connsiteY68" fmla="*/ 1373853 h 2788245"/>
                <a:gd name="connsiteX69" fmla="*/ 396390 w 995480"/>
                <a:gd name="connsiteY69" fmla="*/ 1387366 h 2788245"/>
                <a:gd name="connsiteX70" fmla="*/ 387381 w 995480"/>
                <a:gd name="connsiteY70" fmla="*/ 1400879 h 2788245"/>
                <a:gd name="connsiteX71" fmla="*/ 373868 w 995480"/>
                <a:gd name="connsiteY71" fmla="*/ 1432410 h 2788245"/>
                <a:gd name="connsiteX72" fmla="*/ 364859 w 995480"/>
                <a:gd name="connsiteY72" fmla="*/ 1463941 h 2788245"/>
                <a:gd name="connsiteX73" fmla="*/ 346842 w 995480"/>
                <a:gd name="connsiteY73" fmla="*/ 1504481 h 2788245"/>
                <a:gd name="connsiteX74" fmla="*/ 333328 w 995480"/>
                <a:gd name="connsiteY74" fmla="*/ 1549525 h 2788245"/>
                <a:gd name="connsiteX75" fmla="*/ 328824 w 995480"/>
                <a:gd name="connsiteY75" fmla="*/ 1563039 h 2788245"/>
                <a:gd name="connsiteX76" fmla="*/ 319815 w 995480"/>
                <a:gd name="connsiteY76" fmla="*/ 1576552 h 2788245"/>
                <a:gd name="connsiteX77" fmla="*/ 315310 w 995480"/>
                <a:gd name="connsiteY77" fmla="*/ 1590065 h 2788245"/>
                <a:gd name="connsiteX78" fmla="*/ 297293 w 995480"/>
                <a:gd name="connsiteY78" fmla="*/ 1617092 h 2788245"/>
                <a:gd name="connsiteX79" fmla="*/ 288284 w 995480"/>
                <a:gd name="connsiteY79" fmla="*/ 1644119 h 2788245"/>
                <a:gd name="connsiteX80" fmla="*/ 283779 w 995480"/>
                <a:gd name="connsiteY80" fmla="*/ 1657632 h 2788245"/>
                <a:gd name="connsiteX81" fmla="*/ 297293 w 995480"/>
                <a:gd name="connsiteY81" fmla="*/ 1711685 h 2788245"/>
                <a:gd name="connsiteX82" fmla="*/ 306302 w 995480"/>
                <a:gd name="connsiteY82" fmla="*/ 1725198 h 2788245"/>
                <a:gd name="connsiteX83" fmla="*/ 324319 w 995480"/>
                <a:gd name="connsiteY83" fmla="*/ 1765738 h 2788245"/>
                <a:gd name="connsiteX84" fmla="*/ 319815 w 995480"/>
                <a:gd name="connsiteY84" fmla="*/ 1842314 h 2788245"/>
                <a:gd name="connsiteX85" fmla="*/ 315310 w 995480"/>
                <a:gd name="connsiteY85" fmla="*/ 1860331 h 2788245"/>
                <a:gd name="connsiteX86" fmla="*/ 306302 w 995480"/>
                <a:gd name="connsiteY86" fmla="*/ 1909880 h 2788245"/>
                <a:gd name="connsiteX87" fmla="*/ 301797 w 995480"/>
                <a:gd name="connsiteY87" fmla="*/ 1945916 h 2788245"/>
                <a:gd name="connsiteX88" fmla="*/ 292788 w 995480"/>
                <a:gd name="connsiteY88" fmla="*/ 1977447 h 2788245"/>
                <a:gd name="connsiteX89" fmla="*/ 279275 w 995480"/>
                <a:gd name="connsiteY89" fmla="*/ 2054022 h 2788245"/>
                <a:gd name="connsiteX90" fmla="*/ 274771 w 995480"/>
                <a:gd name="connsiteY90" fmla="*/ 2067535 h 2788245"/>
                <a:gd name="connsiteX91" fmla="*/ 265762 w 995480"/>
                <a:gd name="connsiteY91" fmla="*/ 2081049 h 2788245"/>
                <a:gd name="connsiteX92" fmla="*/ 252248 w 995480"/>
                <a:gd name="connsiteY92" fmla="*/ 2112580 h 2788245"/>
                <a:gd name="connsiteX93" fmla="*/ 238735 w 995480"/>
                <a:gd name="connsiteY93" fmla="*/ 2139606 h 2788245"/>
                <a:gd name="connsiteX94" fmla="*/ 234231 w 995480"/>
                <a:gd name="connsiteY94" fmla="*/ 2153120 h 2788245"/>
                <a:gd name="connsiteX95" fmla="*/ 216213 w 995480"/>
                <a:gd name="connsiteY95" fmla="*/ 2184651 h 2788245"/>
                <a:gd name="connsiteX96" fmla="*/ 211709 w 995480"/>
                <a:gd name="connsiteY96" fmla="*/ 2198164 h 2788245"/>
                <a:gd name="connsiteX97" fmla="*/ 202700 w 995480"/>
                <a:gd name="connsiteY97" fmla="*/ 2211677 h 2788245"/>
                <a:gd name="connsiteX98" fmla="*/ 207204 w 995480"/>
                <a:gd name="connsiteY98" fmla="*/ 2247713 h 2788245"/>
                <a:gd name="connsiteX99" fmla="*/ 220717 w 995480"/>
                <a:gd name="connsiteY99" fmla="*/ 2274739 h 2788245"/>
                <a:gd name="connsiteX100" fmla="*/ 234231 w 995480"/>
                <a:gd name="connsiteY100" fmla="*/ 2288253 h 2788245"/>
                <a:gd name="connsiteX101" fmla="*/ 252248 w 995480"/>
                <a:gd name="connsiteY101" fmla="*/ 2328792 h 2788245"/>
                <a:gd name="connsiteX102" fmla="*/ 238735 w 995480"/>
                <a:gd name="connsiteY102" fmla="*/ 2400863 h 2788245"/>
                <a:gd name="connsiteX103" fmla="*/ 225222 w 995480"/>
                <a:gd name="connsiteY103" fmla="*/ 2405368 h 2788245"/>
                <a:gd name="connsiteX104" fmla="*/ 207204 w 995480"/>
                <a:gd name="connsiteY104" fmla="*/ 2445908 h 2788245"/>
                <a:gd name="connsiteX105" fmla="*/ 175673 w 995480"/>
                <a:gd name="connsiteY105" fmla="*/ 2486448 h 2788245"/>
                <a:gd name="connsiteX106" fmla="*/ 148646 w 995480"/>
                <a:gd name="connsiteY106" fmla="*/ 2504465 h 2788245"/>
                <a:gd name="connsiteX107" fmla="*/ 126124 w 995480"/>
                <a:gd name="connsiteY107" fmla="*/ 2531492 h 2788245"/>
                <a:gd name="connsiteX108" fmla="*/ 103602 w 995480"/>
                <a:gd name="connsiteY108" fmla="*/ 2554014 h 2788245"/>
                <a:gd name="connsiteX109" fmla="*/ 94593 w 995480"/>
                <a:gd name="connsiteY109" fmla="*/ 2567527 h 2788245"/>
                <a:gd name="connsiteX110" fmla="*/ 81080 w 995480"/>
                <a:gd name="connsiteY110" fmla="*/ 2594554 h 2788245"/>
                <a:gd name="connsiteX111" fmla="*/ 67567 w 995480"/>
                <a:gd name="connsiteY111" fmla="*/ 2621581 h 2788245"/>
                <a:gd name="connsiteX112" fmla="*/ 54053 w 995480"/>
                <a:gd name="connsiteY112" fmla="*/ 2648607 h 2788245"/>
                <a:gd name="connsiteX113" fmla="*/ 45044 w 995480"/>
                <a:gd name="connsiteY113" fmla="*/ 2675634 h 2788245"/>
                <a:gd name="connsiteX114" fmla="*/ 40540 w 995480"/>
                <a:gd name="connsiteY114" fmla="*/ 2689147 h 2788245"/>
                <a:gd name="connsiteX115" fmla="*/ 31531 w 995480"/>
                <a:gd name="connsiteY115" fmla="*/ 2702660 h 2788245"/>
                <a:gd name="connsiteX116" fmla="*/ 13513 w 995480"/>
                <a:gd name="connsiteY116" fmla="*/ 2756714 h 2788245"/>
                <a:gd name="connsiteX117" fmla="*/ 9009 w 995480"/>
                <a:gd name="connsiteY117" fmla="*/ 2770227 h 2788245"/>
                <a:gd name="connsiteX118" fmla="*/ 4505 w 995480"/>
                <a:gd name="connsiteY118" fmla="*/ 2783740 h 2788245"/>
                <a:gd name="connsiteX119" fmla="*/ 0 w 995480"/>
                <a:gd name="connsiteY119" fmla="*/ 2788245 h 278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995480" h="2788245">
                  <a:moveTo>
                    <a:pt x="396390" y="0"/>
                  </a:moveTo>
                  <a:cubicBezTo>
                    <a:pt x="397942" y="12416"/>
                    <a:pt x="398456" y="35664"/>
                    <a:pt x="405399" y="49549"/>
                  </a:cubicBezTo>
                  <a:cubicBezTo>
                    <a:pt x="407820" y="54391"/>
                    <a:pt x="410811" y="59016"/>
                    <a:pt x="414408" y="63062"/>
                  </a:cubicBezTo>
                  <a:cubicBezTo>
                    <a:pt x="439631" y="91438"/>
                    <a:pt x="438873" y="88382"/>
                    <a:pt x="468461" y="108107"/>
                  </a:cubicBezTo>
                  <a:cubicBezTo>
                    <a:pt x="485924" y="119749"/>
                    <a:pt x="476840" y="115405"/>
                    <a:pt x="495488" y="121620"/>
                  </a:cubicBezTo>
                  <a:cubicBezTo>
                    <a:pt x="532577" y="146347"/>
                    <a:pt x="490076" y="114018"/>
                    <a:pt x="513506" y="144142"/>
                  </a:cubicBezTo>
                  <a:cubicBezTo>
                    <a:pt x="521101" y="153908"/>
                    <a:pt x="539814" y="173063"/>
                    <a:pt x="554045" y="180178"/>
                  </a:cubicBezTo>
                  <a:cubicBezTo>
                    <a:pt x="558292" y="182301"/>
                    <a:pt x="563054" y="183181"/>
                    <a:pt x="567559" y="184682"/>
                  </a:cubicBezTo>
                  <a:cubicBezTo>
                    <a:pt x="572063" y="187685"/>
                    <a:pt x="577244" y="189863"/>
                    <a:pt x="581072" y="193691"/>
                  </a:cubicBezTo>
                  <a:cubicBezTo>
                    <a:pt x="584900" y="197519"/>
                    <a:pt x="587660" y="202362"/>
                    <a:pt x="590081" y="207204"/>
                  </a:cubicBezTo>
                  <a:cubicBezTo>
                    <a:pt x="595521" y="218085"/>
                    <a:pt x="592835" y="225624"/>
                    <a:pt x="603594" y="234231"/>
                  </a:cubicBezTo>
                  <a:cubicBezTo>
                    <a:pt x="607302" y="237197"/>
                    <a:pt x="612603" y="237234"/>
                    <a:pt x="617108" y="238735"/>
                  </a:cubicBezTo>
                  <a:cubicBezTo>
                    <a:pt x="629667" y="257575"/>
                    <a:pt x="632759" y="266042"/>
                    <a:pt x="648639" y="279275"/>
                  </a:cubicBezTo>
                  <a:cubicBezTo>
                    <a:pt x="652798" y="282741"/>
                    <a:pt x="657205" y="286085"/>
                    <a:pt x="662152" y="288284"/>
                  </a:cubicBezTo>
                  <a:cubicBezTo>
                    <a:pt x="670830" y="292141"/>
                    <a:pt x="680169" y="294290"/>
                    <a:pt x="689178" y="297293"/>
                  </a:cubicBezTo>
                  <a:lnTo>
                    <a:pt x="702692" y="301797"/>
                  </a:lnTo>
                  <a:cubicBezTo>
                    <a:pt x="740229" y="298794"/>
                    <a:pt x="779002" y="302802"/>
                    <a:pt x="815303" y="292788"/>
                  </a:cubicBezTo>
                  <a:cubicBezTo>
                    <a:pt x="825740" y="289909"/>
                    <a:pt x="833320" y="265762"/>
                    <a:pt x="833320" y="265762"/>
                  </a:cubicBezTo>
                  <a:cubicBezTo>
                    <a:pt x="837825" y="267263"/>
                    <a:pt x="843476" y="266908"/>
                    <a:pt x="846834" y="270266"/>
                  </a:cubicBezTo>
                  <a:cubicBezTo>
                    <a:pt x="850192" y="273624"/>
                    <a:pt x="849215" y="279533"/>
                    <a:pt x="851338" y="283780"/>
                  </a:cubicBezTo>
                  <a:cubicBezTo>
                    <a:pt x="853759" y="288622"/>
                    <a:pt x="857344" y="292789"/>
                    <a:pt x="860347" y="297293"/>
                  </a:cubicBezTo>
                  <a:cubicBezTo>
                    <a:pt x="871665" y="331251"/>
                    <a:pt x="856399" y="289400"/>
                    <a:pt x="873860" y="324320"/>
                  </a:cubicBezTo>
                  <a:cubicBezTo>
                    <a:pt x="884017" y="344634"/>
                    <a:pt x="871239" y="331984"/>
                    <a:pt x="887374" y="351346"/>
                  </a:cubicBezTo>
                  <a:cubicBezTo>
                    <a:pt x="891452" y="356240"/>
                    <a:pt x="896976" y="359831"/>
                    <a:pt x="900887" y="364859"/>
                  </a:cubicBezTo>
                  <a:cubicBezTo>
                    <a:pt x="907534" y="373406"/>
                    <a:pt x="912899" y="382877"/>
                    <a:pt x="918905" y="391886"/>
                  </a:cubicBezTo>
                  <a:lnTo>
                    <a:pt x="927913" y="405399"/>
                  </a:lnTo>
                  <a:cubicBezTo>
                    <a:pt x="929415" y="411405"/>
                    <a:pt x="930639" y="417487"/>
                    <a:pt x="932418" y="423417"/>
                  </a:cubicBezTo>
                  <a:cubicBezTo>
                    <a:pt x="935147" y="432513"/>
                    <a:pt x="941427" y="450444"/>
                    <a:pt x="941427" y="450444"/>
                  </a:cubicBezTo>
                  <a:cubicBezTo>
                    <a:pt x="942928" y="463957"/>
                    <a:pt x="943696" y="477573"/>
                    <a:pt x="945931" y="490984"/>
                  </a:cubicBezTo>
                  <a:cubicBezTo>
                    <a:pt x="948761" y="507962"/>
                    <a:pt x="951664" y="502451"/>
                    <a:pt x="959444" y="518010"/>
                  </a:cubicBezTo>
                  <a:cubicBezTo>
                    <a:pt x="961567" y="522257"/>
                    <a:pt x="962645" y="526958"/>
                    <a:pt x="963949" y="531523"/>
                  </a:cubicBezTo>
                  <a:cubicBezTo>
                    <a:pt x="971888" y="559310"/>
                    <a:pt x="973457" y="580562"/>
                    <a:pt x="977462" y="612603"/>
                  </a:cubicBezTo>
                  <a:cubicBezTo>
                    <a:pt x="980465" y="636627"/>
                    <a:pt x="978815" y="661706"/>
                    <a:pt x="986471" y="684674"/>
                  </a:cubicBezTo>
                  <a:lnTo>
                    <a:pt x="995480" y="711701"/>
                  </a:lnTo>
                  <a:cubicBezTo>
                    <a:pt x="984759" y="743863"/>
                    <a:pt x="994372" y="733459"/>
                    <a:pt x="972958" y="747736"/>
                  </a:cubicBezTo>
                  <a:cubicBezTo>
                    <a:pt x="948367" y="796917"/>
                    <a:pt x="980146" y="740809"/>
                    <a:pt x="950436" y="774763"/>
                  </a:cubicBezTo>
                  <a:cubicBezTo>
                    <a:pt x="943306" y="782911"/>
                    <a:pt x="938424" y="792780"/>
                    <a:pt x="932418" y="801789"/>
                  </a:cubicBezTo>
                  <a:cubicBezTo>
                    <a:pt x="929415" y="806294"/>
                    <a:pt x="927237" y="811475"/>
                    <a:pt x="923409" y="815303"/>
                  </a:cubicBezTo>
                  <a:cubicBezTo>
                    <a:pt x="883939" y="854773"/>
                    <a:pt x="932236" y="804710"/>
                    <a:pt x="900887" y="842329"/>
                  </a:cubicBezTo>
                  <a:cubicBezTo>
                    <a:pt x="896809" y="847223"/>
                    <a:pt x="892402" y="851932"/>
                    <a:pt x="887374" y="855843"/>
                  </a:cubicBezTo>
                  <a:cubicBezTo>
                    <a:pt x="878827" y="862490"/>
                    <a:pt x="860347" y="873860"/>
                    <a:pt x="860347" y="873860"/>
                  </a:cubicBezTo>
                  <a:cubicBezTo>
                    <a:pt x="857344" y="878365"/>
                    <a:pt x="855565" y="883992"/>
                    <a:pt x="851338" y="887374"/>
                  </a:cubicBezTo>
                  <a:cubicBezTo>
                    <a:pt x="847631" y="890340"/>
                    <a:pt x="841182" y="888521"/>
                    <a:pt x="837825" y="891878"/>
                  </a:cubicBezTo>
                  <a:cubicBezTo>
                    <a:pt x="834468" y="895235"/>
                    <a:pt x="836677" y="902034"/>
                    <a:pt x="833320" y="905391"/>
                  </a:cubicBezTo>
                  <a:cubicBezTo>
                    <a:pt x="829963" y="908748"/>
                    <a:pt x="824054" y="907772"/>
                    <a:pt x="819807" y="909896"/>
                  </a:cubicBezTo>
                  <a:cubicBezTo>
                    <a:pt x="814965" y="912317"/>
                    <a:pt x="810318" y="915283"/>
                    <a:pt x="806294" y="918905"/>
                  </a:cubicBezTo>
                  <a:cubicBezTo>
                    <a:pt x="755784" y="964364"/>
                    <a:pt x="792649" y="938513"/>
                    <a:pt x="761249" y="959445"/>
                  </a:cubicBezTo>
                  <a:cubicBezTo>
                    <a:pt x="715720" y="1027740"/>
                    <a:pt x="764997" y="957652"/>
                    <a:pt x="729718" y="999985"/>
                  </a:cubicBezTo>
                  <a:cubicBezTo>
                    <a:pt x="702302" y="1032883"/>
                    <a:pt x="743708" y="990946"/>
                    <a:pt x="707196" y="1031516"/>
                  </a:cubicBezTo>
                  <a:cubicBezTo>
                    <a:pt x="698673" y="1040986"/>
                    <a:pt x="689179" y="1049533"/>
                    <a:pt x="680170" y="1058542"/>
                  </a:cubicBezTo>
                  <a:cubicBezTo>
                    <a:pt x="675665" y="1063046"/>
                    <a:pt x="670190" y="1066755"/>
                    <a:pt x="666656" y="1072055"/>
                  </a:cubicBezTo>
                  <a:cubicBezTo>
                    <a:pt x="663653" y="1076560"/>
                    <a:pt x="661113" y="1081410"/>
                    <a:pt x="657647" y="1085569"/>
                  </a:cubicBezTo>
                  <a:cubicBezTo>
                    <a:pt x="646810" y="1098574"/>
                    <a:pt x="643907" y="1099233"/>
                    <a:pt x="630621" y="1108091"/>
                  </a:cubicBezTo>
                  <a:cubicBezTo>
                    <a:pt x="627618" y="1112595"/>
                    <a:pt x="625686" y="1118039"/>
                    <a:pt x="621612" y="1121604"/>
                  </a:cubicBezTo>
                  <a:cubicBezTo>
                    <a:pt x="613463" y="1128734"/>
                    <a:pt x="594585" y="1139622"/>
                    <a:pt x="594585" y="1139622"/>
                  </a:cubicBezTo>
                  <a:cubicBezTo>
                    <a:pt x="570561" y="1175657"/>
                    <a:pt x="602092" y="1132115"/>
                    <a:pt x="572063" y="1162144"/>
                  </a:cubicBezTo>
                  <a:cubicBezTo>
                    <a:pt x="568235" y="1165972"/>
                    <a:pt x="566520" y="1171498"/>
                    <a:pt x="563054" y="1175657"/>
                  </a:cubicBezTo>
                  <a:cubicBezTo>
                    <a:pt x="558976" y="1180551"/>
                    <a:pt x="553452" y="1184143"/>
                    <a:pt x="549541" y="1189171"/>
                  </a:cubicBezTo>
                  <a:cubicBezTo>
                    <a:pt x="542894" y="1197717"/>
                    <a:pt x="531523" y="1216197"/>
                    <a:pt x="531523" y="1216197"/>
                  </a:cubicBezTo>
                  <a:cubicBezTo>
                    <a:pt x="520203" y="1250162"/>
                    <a:pt x="535472" y="1208299"/>
                    <a:pt x="518010" y="1243224"/>
                  </a:cubicBezTo>
                  <a:cubicBezTo>
                    <a:pt x="515887" y="1247471"/>
                    <a:pt x="516472" y="1253030"/>
                    <a:pt x="513506" y="1256737"/>
                  </a:cubicBezTo>
                  <a:cubicBezTo>
                    <a:pt x="510124" y="1260964"/>
                    <a:pt x="504497" y="1262743"/>
                    <a:pt x="499992" y="1265746"/>
                  </a:cubicBezTo>
                  <a:cubicBezTo>
                    <a:pt x="491224" y="1292053"/>
                    <a:pt x="502349" y="1267893"/>
                    <a:pt x="481975" y="1288268"/>
                  </a:cubicBezTo>
                  <a:cubicBezTo>
                    <a:pt x="478147" y="1292096"/>
                    <a:pt x="476432" y="1297623"/>
                    <a:pt x="472966" y="1301782"/>
                  </a:cubicBezTo>
                  <a:cubicBezTo>
                    <a:pt x="468888" y="1306676"/>
                    <a:pt x="463530" y="1310401"/>
                    <a:pt x="459452" y="1315295"/>
                  </a:cubicBezTo>
                  <a:cubicBezTo>
                    <a:pt x="455986" y="1319454"/>
                    <a:pt x="454517" y="1325243"/>
                    <a:pt x="450443" y="1328808"/>
                  </a:cubicBezTo>
                  <a:cubicBezTo>
                    <a:pt x="442295" y="1335938"/>
                    <a:pt x="423417" y="1346826"/>
                    <a:pt x="423417" y="1346826"/>
                  </a:cubicBezTo>
                  <a:cubicBezTo>
                    <a:pt x="420414" y="1351330"/>
                    <a:pt x="417874" y="1356180"/>
                    <a:pt x="414408" y="1360339"/>
                  </a:cubicBezTo>
                  <a:cubicBezTo>
                    <a:pt x="410330" y="1365233"/>
                    <a:pt x="404429" y="1368553"/>
                    <a:pt x="400895" y="1373853"/>
                  </a:cubicBezTo>
                  <a:cubicBezTo>
                    <a:pt x="398261" y="1377804"/>
                    <a:pt x="398514" y="1383119"/>
                    <a:pt x="396390" y="1387366"/>
                  </a:cubicBezTo>
                  <a:cubicBezTo>
                    <a:pt x="393969" y="1392208"/>
                    <a:pt x="390384" y="1396375"/>
                    <a:pt x="387381" y="1400879"/>
                  </a:cubicBezTo>
                  <a:cubicBezTo>
                    <a:pt x="378007" y="1438379"/>
                    <a:pt x="389422" y="1401303"/>
                    <a:pt x="373868" y="1432410"/>
                  </a:cubicBezTo>
                  <a:cubicBezTo>
                    <a:pt x="370086" y="1439974"/>
                    <a:pt x="367022" y="1456732"/>
                    <a:pt x="364859" y="1463941"/>
                  </a:cubicBezTo>
                  <a:cubicBezTo>
                    <a:pt x="356087" y="1493180"/>
                    <a:pt x="360006" y="1484733"/>
                    <a:pt x="346842" y="1504481"/>
                  </a:cubicBezTo>
                  <a:cubicBezTo>
                    <a:pt x="340032" y="1531717"/>
                    <a:pt x="344297" y="1516618"/>
                    <a:pt x="333328" y="1549525"/>
                  </a:cubicBezTo>
                  <a:cubicBezTo>
                    <a:pt x="331826" y="1554030"/>
                    <a:pt x="331458" y="1559088"/>
                    <a:pt x="328824" y="1563039"/>
                  </a:cubicBezTo>
                  <a:cubicBezTo>
                    <a:pt x="325821" y="1567543"/>
                    <a:pt x="322236" y="1571710"/>
                    <a:pt x="319815" y="1576552"/>
                  </a:cubicBezTo>
                  <a:cubicBezTo>
                    <a:pt x="317691" y="1580799"/>
                    <a:pt x="317616" y="1585914"/>
                    <a:pt x="315310" y="1590065"/>
                  </a:cubicBezTo>
                  <a:cubicBezTo>
                    <a:pt x="310052" y="1599530"/>
                    <a:pt x="300717" y="1606820"/>
                    <a:pt x="297293" y="1617092"/>
                  </a:cubicBezTo>
                  <a:lnTo>
                    <a:pt x="288284" y="1644119"/>
                  </a:lnTo>
                  <a:lnTo>
                    <a:pt x="283779" y="1657632"/>
                  </a:lnTo>
                  <a:cubicBezTo>
                    <a:pt x="286031" y="1671140"/>
                    <a:pt x="289362" y="1699790"/>
                    <a:pt x="297293" y="1711685"/>
                  </a:cubicBezTo>
                  <a:lnTo>
                    <a:pt x="306302" y="1725198"/>
                  </a:lnTo>
                  <a:cubicBezTo>
                    <a:pt x="317022" y="1757361"/>
                    <a:pt x="310042" y="1744324"/>
                    <a:pt x="324319" y="1765738"/>
                  </a:cubicBezTo>
                  <a:cubicBezTo>
                    <a:pt x="322818" y="1791263"/>
                    <a:pt x="322239" y="1816860"/>
                    <a:pt x="319815" y="1842314"/>
                  </a:cubicBezTo>
                  <a:cubicBezTo>
                    <a:pt x="319228" y="1848477"/>
                    <a:pt x="316653" y="1854288"/>
                    <a:pt x="315310" y="1860331"/>
                  </a:cubicBezTo>
                  <a:cubicBezTo>
                    <a:pt x="312207" y="1874293"/>
                    <a:pt x="308257" y="1896197"/>
                    <a:pt x="306302" y="1909880"/>
                  </a:cubicBezTo>
                  <a:cubicBezTo>
                    <a:pt x="304590" y="1921864"/>
                    <a:pt x="303787" y="1933975"/>
                    <a:pt x="301797" y="1945916"/>
                  </a:cubicBezTo>
                  <a:cubicBezTo>
                    <a:pt x="299911" y="1957232"/>
                    <a:pt x="296359" y="1966734"/>
                    <a:pt x="292788" y="1977447"/>
                  </a:cubicBezTo>
                  <a:cubicBezTo>
                    <a:pt x="292170" y="1981157"/>
                    <a:pt x="283317" y="2037854"/>
                    <a:pt x="279275" y="2054022"/>
                  </a:cubicBezTo>
                  <a:cubicBezTo>
                    <a:pt x="278124" y="2058628"/>
                    <a:pt x="276894" y="2063288"/>
                    <a:pt x="274771" y="2067535"/>
                  </a:cubicBezTo>
                  <a:cubicBezTo>
                    <a:pt x="272350" y="2072377"/>
                    <a:pt x="268765" y="2076544"/>
                    <a:pt x="265762" y="2081049"/>
                  </a:cubicBezTo>
                  <a:cubicBezTo>
                    <a:pt x="256385" y="2118549"/>
                    <a:pt x="267803" y="2081469"/>
                    <a:pt x="252248" y="2112580"/>
                  </a:cubicBezTo>
                  <a:cubicBezTo>
                    <a:pt x="233602" y="2149874"/>
                    <a:pt x="264551" y="2100884"/>
                    <a:pt x="238735" y="2139606"/>
                  </a:cubicBezTo>
                  <a:cubicBezTo>
                    <a:pt x="237234" y="2144111"/>
                    <a:pt x="236101" y="2148756"/>
                    <a:pt x="234231" y="2153120"/>
                  </a:cubicBezTo>
                  <a:cubicBezTo>
                    <a:pt x="227375" y="2169117"/>
                    <a:pt x="225258" y="2171083"/>
                    <a:pt x="216213" y="2184651"/>
                  </a:cubicBezTo>
                  <a:cubicBezTo>
                    <a:pt x="214712" y="2189155"/>
                    <a:pt x="213832" y="2193917"/>
                    <a:pt x="211709" y="2198164"/>
                  </a:cubicBezTo>
                  <a:cubicBezTo>
                    <a:pt x="209288" y="2203006"/>
                    <a:pt x="203190" y="2206286"/>
                    <a:pt x="202700" y="2211677"/>
                  </a:cubicBezTo>
                  <a:cubicBezTo>
                    <a:pt x="201604" y="2223733"/>
                    <a:pt x="205038" y="2235803"/>
                    <a:pt x="207204" y="2247713"/>
                  </a:cubicBezTo>
                  <a:cubicBezTo>
                    <a:pt x="209093" y="2258104"/>
                    <a:pt x="214010" y="2266690"/>
                    <a:pt x="220717" y="2274739"/>
                  </a:cubicBezTo>
                  <a:cubicBezTo>
                    <a:pt x="224795" y="2279633"/>
                    <a:pt x="229726" y="2283748"/>
                    <a:pt x="234231" y="2288253"/>
                  </a:cubicBezTo>
                  <a:cubicBezTo>
                    <a:pt x="244952" y="2320415"/>
                    <a:pt x="237973" y="2307378"/>
                    <a:pt x="252248" y="2328792"/>
                  </a:cubicBezTo>
                  <a:cubicBezTo>
                    <a:pt x="251370" y="2339327"/>
                    <a:pt x="254276" y="2385322"/>
                    <a:pt x="238735" y="2400863"/>
                  </a:cubicBezTo>
                  <a:cubicBezTo>
                    <a:pt x="235378" y="2404220"/>
                    <a:pt x="229726" y="2403866"/>
                    <a:pt x="225222" y="2405368"/>
                  </a:cubicBezTo>
                  <a:cubicBezTo>
                    <a:pt x="214501" y="2437530"/>
                    <a:pt x="221480" y="2424493"/>
                    <a:pt x="207204" y="2445908"/>
                  </a:cubicBezTo>
                  <a:cubicBezTo>
                    <a:pt x="200289" y="2466655"/>
                    <a:pt x="201717" y="2469087"/>
                    <a:pt x="175673" y="2486448"/>
                  </a:cubicBezTo>
                  <a:lnTo>
                    <a:pt x="148646" y="2504465"/>
                  </a:lnTo>
                  <a:cubicBezTo>
                    <a:pt x="126289" y="2538006"/>
                    <a:pt x="155017" y="2496823"/>
                    <a:pt x="126124" y="2531492"/>
                  </a:cubicBezTo>
                  <a:cubicBezTo>
                    <a:pt x="107354" y="2554015"/>
                    <a:pt x="128378" y="2537496"/>
                    <a:pt x="103602" y="2554014"/>
                  </a:cubicBezTo>
                  <a:cubicBezTo>
                    <a:pt x="100599" y="2558518"/>
                    <a:pt x="97014" y="2562685"/>
                    <a:pt x="94593" y="2567527"/>
                  </a:cubicBezTo>
                  <a:cubicBezTo>
                    <a:pt x="75945" y="2604825"/>
                    <a:pt x="106898" y="2555829"/>
                    <a:pt x="81080" y="2594554"/>
                  </a:cubicBezTo>
                  <a:cubicBezTo>
                    <a:pt x="69762" y="2628512"/>
                    <a:pt x="85028" y="2586661"/>
                    <a:pt x="67567" y="2621581"/>
                  </a:cubicBezTo>
                  <a:cubicBezTo>
                    <a:pt x="48920" y="2658874"/>
                    <a:pt x="79868" y="2609885"/>
                    <a:pt x="54053" y="2648607"/>
                  </a:cubicBezTo>
                  <a:lnTo>
                    <a:pt x="45044" y="2675634"/>
                  </a:lnTo>
                  <a:cubicBezTo>
                    <a:pt x="43543" y="2680138"/>
                    <a:pt x="43174" y="2685197"/>
                    <a:pt x="40540" y="2689147"/>
                  </a:cubicBezTo>
                  <a:lnTo>
                    <a:pt x="31531" y="2702660"/>
                  </a:lnTo>
                  <a:lnTo>
                    <a:pt x="13513" y="2756714"/>
                  </a:lnTo>
                  <a:lnTo>
                    <a:pt x="9009" y="2770227"/>
                  </a:lnTo>
                  <a:cubicBezTo>
                    <a:pt x="7508" y="2774731"/>
                    <a:pt x="7862" y="2780383"/>
                    <a:pt x="4505" y="2783740"/>
                  </a:cubicBezTo>
                  <a:lnTo>
                    <a:pt x="0" y="2788245"/>
                  </a:lnTo>
                </a:path>
              </a:pathLst>
            </a:custGeom>
            <a:noFill/>
            <a:ln w="19050">
              <a:solidFill>
                <a:srgbClr val="005A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13" name="Straight Connector 104">
              <a:extLst>
                <a:ext uri="{FF2B5EF4-FFF2-40B4-BE49-F238E27FC236}">
                  <a16:creationId xmlns:a16="http://schemas.microsoft.com/office/drawing/2014/main" id="{5ABCE34B-5636-49A3-B10E-823C865EF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71778" y="1892104"/>
              <a:ext cx="1" cy="216977"/>
            </a:xfrm>
            <a:prstGeom prst="line">
              <a:avLst/>
            </a:prstGeom>
            <a:ln cap="flat">
              <a:solidFill>
                <a:srgbClr val="68B022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4" name="TextBox 157">
              <a:extLst>
                <a:ext uri="{FF2B5EF4-FFF2-40B4-BE49-F238E27FC236}">
                  <a16:creationId xmlns:a16="http://schemas.microsoft.com/office/drawing/2014/main" id="{B3C78057-BE3C-4F4C-B6DA-BDD4869756E0}"/>
                </a:ext>
              </a:extLst>
            </p:cNvPr>
            <p:cNvSpPr txBox="1"/>
            <p:nvPr/>
          </p:nvSpPr>
          <p:spPr>
            <a:xfrm>
              <a:off x="10160280" y="1787922"/>
              <a:ext cx="55886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Fl</a:t>
              </a:r>
              <a:r>
                <a:rPr lang="en-US" sz="80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oresta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21" name="TextBox 158">
              <a:extLst>
                <a:ext uri="{FF2B5EF4-FFF2-40B4-BE49-F238E27FC236}">
                  <a16:creationId xmlns:a16="http://schemas.microsoft.com/office/drawing/2014/main" id="{8D079491-1789-4A61-B1E8-8E2A29E0A3B3}"/>
                </a:ext>
              </a:extLst>
            </p:cNvPr>
            <p:cNvSpPr txBox="1"/>
            <p:nvPr/>
          </p:nvSpPr>
          <p:spPr>
            <a:xfrm>
              <a:off x="9651659" y="2081626"/>
              <a:ext cx="55886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Assú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922" name="Straight Connector 159">
              <a:extLst>
                <a:ext uri="{FF2B5EF4-FFF2-40B4-BE49-F238E27FC236}">
                  <a16:creationId xmlns:a16="http://schemas.microsoft.com/office/drawing/2014/main" id="{C40A946D-FE75-4F1E-A07C-8842B62984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52716" y="1890516"/>
              <a:ext cx="1" cy="216977"/>
            </a:xfrm>
            <a:prstGeom prst="line">
              <a:avLst/>
            </a:prstGeom>
            <a:ln cap="flat">
              <a:solidFill>
                <a:srgbClr val="68B022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9" name="Freeform: Shape 210">
              <a:extLst>
                <a:ext uri="{FF2B5EF4-FFF2-40B4-BE49-F238E27FC236}">
                  <a16:creationId xmlns:a16="http://schemas.microsoft.com/office/drawing/2014/main" id="{F27CAA65-895C-45E2-94FB-32B9A7CC827D}"/>
                </a:ext>
              </a:extLst>
            </p:cNvPr>
            <p:cNvSpPr/>
            <p:nvPr/>
          </p:nvSpPr>
          <p:spPr>
            <a:xfrm rot="21434032">
              <a:off x="5660564" y="1750248"/>
              <a:ext cx="794446" cy="284545"/>
            </a:xfrm>
            <a:custGeom>
              <a:avLst/>
              <a:gdLst>
                <a:gd name="connsiteX0" fmla="*/ 895350 w 895350"/>
                <a:gd name="connsiteY0" fmla="*/ 0 h 355600"/>
                <a:gd name="connsiteX1" fmla="*/ 825500 w 895350"/>
                <a:gd name="connsiteY1" fmla="*/ 6350 h 355600"/>
                <a:gd name="connsiteX2" fmla="*/ 774700 w 895350"/>
                <a:gd name="connsiteY2" fmla="*/ 12700 h 355600"/>
                <a:gd name="connsiteX3" fmla="*/ 698500 w 895350"/>
                <a:gd name="connsiteY3" fmla="*/ 19050 h 355600"/>
                <a:gd name="connsiteX4" fmla="*/ 679450 w 895350"/>
                <a:gd name="connsiteY4" fmla="*/ 25400 h 355600"/>
                <a:gd name="connsiteX5" fmla="*/ 609600 w 895350"/>
                <a:gd name="connsiteY5" fmla="*/ 38100 h 355600"/>
                <a:gd name="connsiteX6" fmla="*/ 571500 w 895350"/>
                <a:gd name="connsiteY6" fmla="*/ 63500 h 355600"/>
                <a:gd name="connsiteX7" fmla="*/ 558800 w 895350"/>
                <a:gd name="connsiteY7" fmla="*/ 82550 h 355600"/>
                <a:gd name="connsiteX8" fmla="*/ 520700 w 895350"/>
                <a:gd name="connsiteY8" fmla="*/ 101600 h 355600"/>
                <a:gd name="connsiteX9" fmla="*/ 495300 w 895350"/>
                <a:gd name="connsiteY9" fmla="*/ 120650 h 355600"/>
                <a:gd name="connsiteX10" fmla="*/ 438150 w 895350"/>
                <a:gd name="connsiteY10" fmla="*/ 152400 h 355600"/>
                <a:gd name="connsiteX11" fmla="*/ 406400 w 895350"/>
                <a:gd name="connsiteY11" fmla="*/ 158750 h 355600"/>
                <a:gd name="connsiteX12" fmla="*/ 368300 w 895350"/>
                <a:gd name="connsiteY12" fmla="*/ 171450 h 355600"/>
                <a:gd name="connsiteX13" fmla="*/ 311150 w 895350"/>
                <a:gd name="connsiteY13" fmla="*/ 203200 h 355600"/>
                <a:gd name="connsiteX14" fmla="*/ 292100 w 895350"/>
                <a:gd name="connsiteY14" fmla="*/ 215900 h 355600"/>
                <a:gd name="connsiteX15" fmla="*/ 254000 w 895350"/>
                <a:gd name="connsiteY15" fmla="*/ 228600 h 355600"/>
                <a:gd name="connsiteX16" fmla="*/ 215900 w 895350"/>
                <a:gd name="connsiteY16" fmla="*/ 241300 h 355600"/>
                <a:gd name="connsiteX17" fmla="*/ 196850 w 895350"/>
                <a:gd name="connsiteY17" fmla="*/ 247650 h 355600"/>
                <a:gd name="connsiteX18" fmla="*/ 177800 w 895350"/>
                <a:gd name="connsiteY18" fmla="*/ 254000 h 355600"/>
                <a:gd name="connsiteX19" fmla="*/ 133350 w 895350"/>
                <a:gd name="connsiteY19" fmla="*/ 279400 h 355600"/>
                <a:gd name="connsiteX20" fmla="*/ 107950 w 895350"/>
                <a:gd name="connsiteY20" fmla="*/ 298450 h 355600"/>
                <a:gd name="connsiteX21" fmla="*/ 88900 w 895350"/>
                <a:gd name="connsiteY21" fmla="*/ 311150 h 355600"/>
                <a:gd name="connsiteX22" fmla="*/ 63500 w 895350"/>
                <a:gd name="connsiteY22" fmla="*/ 330200 h 355600"/>
                <a:gd name="connsiteX23" fmla="*/ 44450 w 895350"/>
                <a:gd name="connsiteY23" fmla="*/ 336550 h 355600"/>
                <a:gd name="connsiteX24" fmla="*/ 19050 w 895350"/>
                <a:gd name="connsiteY24" fmla="*/ 349250 h 355600"/>
                <a:gd name="connsiteX25" fmla="*/ 0 w 895350"/>
                <a:gd name="connsiteY25" fmla="*/ 355600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95350" h="355600">
                  <a:moveTo>
                    <a:pt x="895350" y="0"/>
                  </a:moveTo>
                  <a:lnTo>
                    <a:pt x="825500" y="6350"/>
                  </a:lnTo>
                  <a:cubicBezTo>
                    <a:pt x="808529" y="8136"/>
                    <a:pt x="791680" y="11002"/>
                    <a:pt x="774700" y="12700"/>
                  </a:cubicBezTo>
                  <a:cubicBezTo>
                    <a:pt x="749338" y="15236"/>
                    <a:pt x="723900" y="16933"/>
                    <a:pt x="698500" y="19050"/>
                  </a:cubicBezTo>
                  <a:cubicBezTo>
                    <a:pt x="692150" y="21167"/>
                    <a:pt x="685944" y="23777"/>
                    <a:pt x="679450" y="25400"/>
                  </a:cubicBezTo>
                  <a:cubicBezTo>
                    <a:pt x="661700" y="29838"/>
                    <a:pt x="626584" y="35269"/>
                    <a:pt x="609600" y="38100"/>
                  </a:cubicBezTo>
                  <a:cubicBezTo>
                    <a:pt x="596900" y="46567"/>
                    <a:pt x="579967" y="50800"/>
                    <a:pt x="571500" y="63500"/>
                  </a:cubicBezTo>
                  <a:cubicBezTo>
                    <a:pt x="567267" y="69850"/>
                    <a:pt x="564196" y="77154"/>
                    <a:pt x="558800" y="82550"/>
                  </a:cubicBezTo>
                  <a:cubicBezTo>
                    <a:pt x="546490" y="94860"/>
                    <a:pt x="536194" y="96435"/>
                    <a:pt x="520700" y="101600"/>
                  </a:cubicBezTo>
                  <a:cubicBezTo>
                    <a:pt x="512233" y="107950"/>
                    <a:pt x="503970" y="114581"/>
                    <a:pt x="495300" y="120650"/>
                  </a:cubicBezTo>
                  <a:cubicBezTo>
                    <a:pt x="469025" y="139043"/>
                    <a:pt x="464052" y="145924"/>
                    <a:pt x="438150" y="152400"/>
                  </a:cubicBezTo>
                  <a:cubicBezTo>
                    <a:pt x="427679" y="155018"/>
                    <a:pt x="416813" y="155910"/>
                    <a:pt x="406400" y="158750"/>
                  </a:cubicBezTo>
                  <a:cubicBezTo>
                    <a:pt x="393485" y="162272"/>
                    <a:pt x="368300" y="171450"/>
                    <a:pt x="368300" y="171450"/>
                  </a:cubicBezTo>
                  <a:cubicBezTo>
                    <a:pt x="308511" y="231239"/>
                    <a:pt x="404389" y="141041"/>
                    <a:pt x="311150" y="203200"/>
                  </a:cubicBezTo>
                  <a:cubicBezTo>
                    <a:pt x="304800" y="207433"/>
                    <a:pt x="299074" y="212800"/>
                    <a:pt x="292100" y="215900"/>
                  </a:cubicBezTo>
                  <a:cubicBezTo>
                    <a:pt x="279867" y="221337"/>
                    <a:pt x="266700" y="224367"/>
                    <a:pt x="254000" y="228600"/>
                  </a:cubicBezTo>
                  <a:lnTo>
                    <a:pt x="215900" y="241300"/>
                  </a:lnTo>
                  <a:lnTo>
                    <a:pt x="196850" y="247650"/>
                  </a:lnTo>
                  <a:cubicBezTo>
                    <a:pt x="190500" y="249767"/>
                    <a:pt x="183787" y="251007"/>
                    <a:pt x="177800" y="254000"/>
                  </a:cubicBezTo>
                  <a:cubicBezTo>
                    <a:pt x="152996" y="266402"/>
                    <a:pt x="154293" y="264441"/>
                    <a:pt x="133350" y="279400"/>
                  </a:cubicBezTo>
                  <a:cubicBezTo>
                    <a:pt x="124738" y="285551"/>
                    <a:pt x="116562" y="292299"/>
                    <a:pt x="107950" y="298450"/>
                  </a:cubicBezTo>
                  <a:cubicBezTo>
                    <a:pt x="101740" y="302886"/>
                    <a:pt x="95110" y="306714"/>
                    <a:pt x="88900" y="311150"/>
                  </a:cubicBezTo>
                  <a:cubicBezTo>
                    <a:pt x="80288" y="317301"/>
                    <a:pt x="72689" y="324949"/>
                    <a:pt x="63500" y="330200"/>
                  </a:cubicBezTo>
                  <a:cubicBezTo>
                    <a:pt x="57688" y="333521"/>
                    <a:pt x="50602" y="333913"/>
                    <a:pt x="44450" y="336550"/>
                  </a:cubicBezTo>
                  <a:cubicBezTo>
                    <a:pt x="35749" y="340279"/>
                    <a:pt x="27751" y="345521"/>
                    <a:pt x="19050" y="349250"/>
                  </a:cubicBezTo>
                  <a:cubicBezTo>
                    <a:pt x="12898" y="351887"/>
                    <a:pt x="0" y="355600"/>
                    <a:pt x="0" y="355600"/>
                  </a:cubicBezTo>
                </a:path>
              </a:pathLst>
            </a:custGeom>
            <a:noFill/>
            <a:ln w="19050">
              <a:solidFill>
                <a:srgbClr val="005A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30" name="Image 27">
              <a:extLst>
                <a:ext uri="{FF2B5EF4-FFF2-40B4-BE49-F238E27FC236}">
                  <a16:creationId xmlns:a16="http://schemas.microsoft.com/office/drawing/2014/main" id="{4366D4DB-4F25-456C-989E-0EC3DCE118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28713"/>
            <a:stretch/>
          </p:blipFill>
          <p:spPr>
            <a:xfrm>
              <a:off x="9544254" y="3041102"/>
              <a:ext cx="200839" cy="186525"/>
            </a:xfrm>
            <a:prstGeom prst="rect">
              <a:avLst/>
            </a:prstGeom>
          </p:spPr>
        </p:pic>
        <p:pic>
          <p:nvPicPr>
            <p:cNvPr id="937" name="Image 27">
              <a:extLst>
                <a:ext uri="{FF2B5EF4-FFF2-40B4-BE49-F238E27FC236}">
                  <a16:creationId xmlns:a16="http://schemas.microsoft.com/office/drawing/2014/main" id="{80A022B2-1AB0-4970-AD70-25DE6AFEAB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28713"/>
            <a:stretch/>
          </p:blipFill>
          <p:spPr>
            <a:xfrm>
              <a:off x="5948640" y="1765505"/>
              <a:ext cx="200839" cy="186525"/>
            </a:xfrm>
            <a:prstGeom prst="rect">
              <a:avLst/>
            </a:prstGeom>
          </p:spPr>
        </p:pic>
        <p:cxnSp>
          <p:nvCxnSpPr>
            <p:cNvPr id="938" name="Straight Connector 213">
              <a:extLst>
                <a:ext uri="{FF2B5EF4-FFF2-40B4-BE49-F238E27FC236}">
                  <a16:creationId xmlns:a16="http://schemas.microsoft.com/office/drawing/2014/main" id="{8D2853DD-70C0-48D4-AEAF-E6E7602F06EB}"/>
                </a:ext>
              </a:extLst>
            </p:cNvPr>
            <p:cNvCxnSpPr>
              <a:cxnSpLocks/>
            </p:cNvCxnSpPr>
            <p:nvPr/>
          </p:nvCxnSpPr>
          <p:spPr>
            <a:xfrm>
              <a:off x="9186687" y="4609419"/>
              <a:ext cx="4458" cy="5874"/>
            </a:xfrm>
            <a:prstGeom prst="line">
              <a:avLst/>
            </a:prstGeom>
            <a:ln cap="flat">
              <a:solidFill>
                <a:srgbClr val="005AA6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5" name="Straight Connector 217">
              <a:extLst>
                <a:ext uri="{FF2B5EF4-FFF2-40B4-BE49-F238E27FC236}">
                  <a16:creationId xmlns:a16="http://schemas.microsoft.com/office/drawing/2014/main" id="{B2C37F23-4554-43D3-B160-D3B9DB4E1357}"/>
                </a:ext>
              </a:extLst>
            </p:cNvPr>
            <p:cNvCxnSpPr>
              <a:cxnSpLocks/>
            </p:cNvCxnSpPr>
            <p:nvPr/>
          </p:nvCxnSpPr>
          <p:spPr>
            <a:xfrm>
              <a:off x="9591044" y="1843990"/>
              <a:ext cx="4458" cy="5874"/>
            </a:xfrm>
            <a:prstGeom prst="line">
              <a:avLst/>
            </a:prstGeom>
            <a:ln cap="flat">
              <a:solidFill>
                <a:srgbClr val="005AA6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6" name="Straight Connector 218">
              <a:extLst>
                <a:ext uri="{FF2B5EF4-FFF2-40B4-BE49-F238E27FC236}">
                  <a16:creationId xmlns:a16="http://schemas.microsoft.com/office/drawing/2014/main" id="{8FC52CF6-E627-454B-9490-879A96AF2A4D}"/>
                </a:ext>
              </a:extLst>
            </p:cNvPr>
            <p:cNvCxnSpPr>
              <a:cxnSpLocks/>
            </p:cNvCxnSpPr>
            <p:nvPr/>
          </p:nvCxnSpPr>
          <p:spPr>
            <a:xfrm>
              <a:off x="5648422" y="2047781"/>
              <a:ext cx="4458" cy="5874"/>
            </a:xfrm>
            <a:prstGeom prst="line">
              <a:avLst/>
            </a:prstGeom>
            <a:ln cap="flat">
              <a:solidFill>
                <a:srgbClr val="005AA6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3" name="Straight Connector 219">
              <a:extLst>
                <a:ext uri="{FF2B5EF4-FFF2-40B4-BE49-F238E27FC236}">
                  <a16:creationId xmlns:a16="http://schemas.microsoft.com/office/drawing/2014/main" id="{340211E1-0C7B-4C0E-A13C-03252FA7269F}"/>
                </a:ext>
              </a:extLst>
            </p:cNvPr>
            <p:cNvCxnSpPr>
              <a:cxnSpLocks/>
            </p:cNvCxnSpPr>
            <p:nvPr/>
          </p:nvCxnSpPr>
          <p:spPr>
            <a:xfrm>
              <a:off x="6428744" y="1723340"/>
              <a:ext cx="4458" cy="5874"/>
            </a:xfrm>
            <a:prstGeom prst="line">
              <a:avLst/>
            </a:prstGeom>
            <a:ln cap="flat">
              <a:solidFill>
                <a:srgbClr val="005AA6"/>
              </a:solidFill>
              <a:round/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4" name="TextBox 220">
              <a:extLst>
                <a:ext uri="{FF2B5EF4-FFF2-40B4-BE49-F238E27FC236}">
                  <a16:creationId xmlns:a16="http://schemas.microsoft.com/office/drawing/2014/main" id="{C674787C-51E5-4D91-B7B5-0B42C5188FB0}"/>
                </a:ext>
              </a:extLst>
            </p:cNvPr>
            <p:cNvSpPr txBox="1"/>
            <p:nvPr/>
          </p:nvSpPr>
          <p:spPr>
            <a:xfrm>
              <a:off x="9672006" y="3036291"/>
              <a:ext cx="55886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TAG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82" name="TextBox 221">
              <a:extLst>
                <a:ext uri="{FF2B5EF4-FFF2-40B4-BE49-F238E27FC236}">
                  <a16:creationId xmlns:a16="http://schemas.microsoft.com/office/drawing/2014/main" id="{7CA8ACD3-3F39-45B4-B118-C52B7DF6353A}"/>
                </a:ext>
              </a:extLst>
            </p:cNvPr>
            <p:cNvSpPr txBox="1"/>
            <p:nvPr/>
          </p:nvSpPr>
          <p:spPr>
            <a:xfrm>
              <a:off x="6077783" y="1765505"/>
              <a:ext cx="55886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TAG</a:t>
              </a:r>
              <a:endParaRPr lang="en-US" sz="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83" name="Oval 222">
              <a:extLst>
                <a:ext uri="{FF2B5EF4-FFF2-40B4-BE49-F238E27FC236}">
                  <a16:creationId xmlns:a16="http://schemas.microsoft.com/office/drawing/2014/main" id="{8765635B-6FB9-4569-BCDA-89354C1AE44E}"/>
                </a:ext>
              </a:extLst>
            </p:cNvPr>
            <p:cNvSpPr/>
            <p:nvPr/>
          </p:nvSpPr>
          <p:spPr>
            <a:xfrm>
              <a:off x="6982124" y="5977733"/>
              <a:ext cx="210967" cy="210967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4" name="Oval 225">
              <a:extLst>
                <a:ext uri="{FF2B5EF4-FFF2-40B4-BE49-F238E27FC236}">
                  <a16:creationId xmlns:a16="http://schemas.microsoft.com/office/drawing/2014/main" id="{204BC769-4F68-4B17-9326-12D4BBACA499}"/>
                </a:ext>
              </a:extLst>
            </p:cNvPr>
            <p:cNvSpPr/>
            <p:nvPr/>
          </p:nvSpPr>
          <p:spPr>
            <a:xfrm>
              <a:off x="8803984" y="2604295"/>
              <a:ext cx="210967" cy="210967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5" name="Oval 226">
              <a:extLst>
                <a:ext uri="{FF2B5EF4-FFF2-40B4-BE49-F238E27FC236}">
                  <a16:creationId xmlns:a16="http://schemas.microsoft.com/office/drawing/2014/main" id="{579208F5-BB1F-4101-BE06-42C17EE6FE81}"/>
                </a:ext>
              </a:extLst>
            </p:cNvPr>
            <p:cNvSpPr/>
            <p:nvPr/>
          </p:nvSpPr>
          <p:spPr>
            <a:xfrm>
              <a:off x="9058144" y="2598304"/>
              <a:ext cx="210967" cy="210967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7" name="Oval 227">
              <a:extLst>
                <a:ext uri="{FF2B5EF4-FFF2-40B4-BE49-F238E27FC236}">
                  <a16:creationId xmlns:a16="http://schemas.microsoft.com/office/drawing/2014/main" id="{8D6378F1-A2AE-4C46-8EF5-D5218391F15C}"/>
                </a:ext>
              </a:extLst>
            </p:cNvPr>
            <p:cNvSpPr/>
            <p:nvPr/>
          </p:nvSpPr>
          <p:spPr>
            <a:xfrm>
              <a:off x="7701672" y="5005423"/>
              <a:ext cx="210967" cy="210967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8" name="Oval 228">
              <a:extLst>
                <a:ext uri="{FF2B5EF4-FFF2-40B4-BE49-F238E27FC236}">
                  <a16:creationId xmlns:a16="http://schemas.microsoft.com/office/drawing/2014/main" id="{7482175B-BE39-43CA-86CD-7089294A7708}"/>
                </a:ext>
              </a:extLst>
            </p:cNvPr>
            <p:cNvSpPr/>
            <p:nvPr/>
          </p:nvSpPr>
          <p:spPr>
            <a:xfrm>
              <a:off x="7743560" y="4802176"/>
              <a:ext cx="210967" cy="210967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9" name="Oval 229">
              <a:extLst>
                <a:ext uri="{FF2B5EF4-FFF2-40B4-BE49-F238E27FC236}">
                  <a16:creationId xmlns:a16="http://schemas.microsoft.com/office/drawing/2014/main" id="{D80F582A-2E62-46DC-9CBD-DF6BC36AC126}"/>
                </a:ext>
              </a:extLst>
            </p:cNvPr>
            <p:cNvSpPr/>
            <p:nvPr/>
          </p:nvSpPr>
          <p:spPr>
            <a:xfrm>
              <a:off x="7952501" y="4922367"/>
              <a:ext cx="210967" cy="210967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90" name="Image 5">
              <a:extLst>
                <a:ext uri="{FF2B5EF4-FFF2-40B4-BE49-F238E27FC236}">
                  <a16:creationId xmlns:a16="http://schemas.microsoft.com/office/drawing/2014/main" id="{CAA3B438-CC41-465B-AA63-80DF27373C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9370" y="2112278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1" name="Image 38">
              <a:extLst>
                <a:ext uri="{FF2B5EF4-FFF2-40B4-BE49-F238E27FC236}">
                  <a16:creationId xmlns:a16="http://schemas.microsoft.com/office/drawing/2014/main" id="{E5561AF2-5035-433C-9854-5A0D013EA3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5708394" y="2107493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2" name="Image 5">
              <a:extLst>
                <a:ext uri="{FF2B5EF4-FFF2-40B4-BE49-F238E27FC236}">
                  <a16:creationId xmlns:a16="http://schemas.microsoft.com/office/drawing/2014/main" id="{C70A7D71-5FCD-4D7F-A140-4F7FBC23C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228" y="3271438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3" name="Image 38">
              <a:extLst>
                <a:ext uri="{FF2B5EF4-FFF2-40B4-BE49-F238E27FC236}">
                  <a16:creationId xmlns:a16="http://schemas.microsoft.com/office/drawing/2014/main" id="{4D9E83F2-3135-4D4E-9D18-18FC8BED55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9650317" y="3269934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4" name="Image 38">
              <a:extLst>
                <a:ext uri="{FF2B5EF4-FFF2-40B4-BE49-F238E27FC236}">
                  <a16:creationId xmlns:a16="http://schemas.microsoft.com/office/drawing/2014/main" id="{14F8897A-BFCA-44CD-91BC-4BE0AAD319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8213358" y="3641494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5" name="Image 38">
              <a:extLst>
                <a:ext uri="{FF2B5EF4-FFF2-40B4-BE49-F238E27FC236}">
                  <a16:creationId xmlns:a16="http://schemas.microsoft.com/office/drawing/2014/main" id="{C10FDE06-E053-43DA-B911-F13D62FDE1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9433563" y="4275357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6" name="Image 38">
              <a:extLst>
                <a:ext uri="{FF2B5EF4-FFF2-40B4-BE49-F238E27FC236}">
                  <a16:creationId xmlns:a16="http://schemas.microsoft.com/office/drawing/2014/main" id="{33351DEE-D704-4F1B-AAC6-20D0BF9727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7800246" y="3765328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7" name="Image 38">
              <a:extLst>
                <a:ext uri="{FF2B5EF4-FFF2-40B4-BE49-F238E27FC236}">
                  <a16:creationId xmlns:a16="http://schemas.microsoft.com/office/drawing/2014/main" id="{182A51CE-BF1D-4BC3-8FD6-DA8292810B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8610664" y="1894439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8" name="Image 5">
              <a:extLst>
                <a:ext uri="{FF2B5EF4-FFF2-40B4-BE49-F238E27FC236}">
                  <a16:creationId xmlns:a16="http://schemas.microsoft.com/office/drawing/2014/main" id="{092214A8-E831-475B-91D6-DB887C3B73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1865" y="3111018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9" name="Image 38">
              <a:extLst>
                <a:ext uri="{FF2B5EF4-FFF2-40B4-BE49-F238E27FC236}">
                  <a16:creationId xmlns:a16="http://schemas.microsoft.com/office/drawing/2014/main" id="{8F976196-F211-4E03-ACD5-FD586968A4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6645913" y="3104289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0" name="Image 5">
              <a:extLst>
                <a:ext uri="{FF2B5EF4-FFF2-40B4-BE49-F238E27FC236}">
                  <a16:creationId xmlns:a16="http://schemas.microsoft.com/office/drawing/2014/main" id="{6D48881F-1D94-4EA8-88B2-3F931C1E6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5848" y="4268292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1" name="Image 38">
              <a:extLst>
                <a:ext uri="{FF2B5EF4-FFF2-40B4-BE49-F238E27FC236}">
                  <a16:creationId xmlns:a16="http://schemas.microsoft.com/office/drawing/2014/main" id="{107A6A6F-0CEA-49C0-9369-1063886C39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6940370" y="4261563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2" name="Image 5">
              <a:extLst>
                <a:ext uri="{FF2B5EF4-FFF2-40B4-BE49-F238E27FC236}">
                  <a16:creationId xmlns:a16="http://schemas.microsoft.com/office/drawing/2014/main" id="{85EC4A98-2D27-4826-8A15-C03CBFC195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9085" y="4122874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3" name="Image 38">
              <a:extLst>
                <a:ext uri="{FF2B5EF4-FFF2-40B4-BE49-F238E27FC236}">
                  <a16:creationId xmlns:a16="http://schemas.microsoft.com/office/drawing/2014/main" id="{83BA42AF-5745-44D1-BD77-ED677820E2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8406944" y="4115731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4" name="Image 5">
              <a:extLst>
                <a:ext uri="{FF2B5EF4-FFF2-40B4-BE49-F238E27FC236}">
                  <a16:creationId xmlns:a16="http://schemas.microsoft.com/office/drawing/2014/main" id="{DB8E85B6-3EDC-448A-8FBE-256D98AA5C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1228" y="1277195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5" name="Image 38">
              <a:extLst>
                <a:ext uri="{FF2B5EF4-FFF2-40B4-BE49-F238E27FC236}">
                  <a16:creationId xmlns:a16="http://schemas.microsoft.com/office/drawing/2014/main" id="{49427DB2-013A-4D2A-A769-2D0E8D8B81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8224191" y="1266261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6" name="Image 38">
              <a:extLst>
                <a:ext uri="{FF2B5EF4-FFF2-40B4-BE49-F238E27FC236}">
                  <a16:creationId xmlns:a16="http://schemas.microsoft.com/office/drawing/2014/main" id="{2BF95D15-5683-4870-ACDC-3CB9DA7AEC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10240347" y="2303116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7" name="Image 38">
              <a:extLst>
                <a:ext uri="{FF2B5EF4-FFF2-40B4-BE49-F238E27FC236}">
                  <a16:creationId xmlns:a16="http://schemas.microsoft.com/office/drawing/2014/main" id="{52AC9167-1C98-48F2-82DC-489E493268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8303454" y="5026593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8" name="Image 38">
              <a:extLst>
                <a:ext uri="{FF2B5EF4-FFF2-40B4-BE49-F238E27FC236}">
                  <a16:creationId xmlns:a16="http://schemas.microsoft.com/office/drawing/2014/main" id="{AD95A096-CA19-49F8-8A49-76011AE628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10245429" y="2502086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9" name="Image 5">
              <a:extLst>
                <a:ext uri="{FF2B5EF4-FFF2-40B4-BE49-F238E27FC236}">
                  <a16:creationId xmlns:a16="http://schemas.microsoft.com/office/drawing/2014/main" id="{DEB60DCF-A3B0-47FD-9E57-3EB1F0DD3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2928" y="4652977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0" name="Image 38">
              <a:extLst>
                <a:ext uri="{FF2B5EF4-FFF2-40B4-BE49-F238E27FC236}">
                  <a16:creationId xmlns:a16="http://schemas.microsoft.com/office/drawing/2014/main" id="{C7E57FEE-2BD7-49FC-A1CB-3F8C94D8CD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9190139" y="4646248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1" name="Image 5">
              <a:extLst>
                <a:ext uri="{FF2B5EF4-FFF2-40B4-BE49-F238E27FC236}">
                  <a16:creationId xmlns:a16="http://schemas.microsoft.com/office/drawing/2014/main" id="{C4B87072-A90F-4635-9C1B-ACC389D5AD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5132" y="4891520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2" name="Image 38">
              <a:extLst>
                <a:ext uri="{FF2B5EF4-FFF2-40B4-BE49-F238E27FC236}">
                  <a16:creationId xmlns:a16="http://schemas.microsoft.com/office/drawing/2014/main" id="{798FBD1C-E8BB-4FED-9EAE-8B710B6443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8522343" y="4884791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3" name="Image 38">
              <a:extLst>
                <a:ext uri="{FF2B5EF4-FFF2-40B4-BE49-F238E27FC236}">
                  <a16:creationId xmlns:a16="http://schemas.microsoft.com/office/drawing/2014/main" id="{7F903382-D661-4E3E-9931-E9B0023C30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10195797" y="2123099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4" name="Image 38">
              <a:extLst>
                <a:ext uri="{FF2B5EF4-FFF2-40B4-BE49-F238E27FC236}">
                  <a16:creationId xmlns:a16="http://schemas.microsoft.com/office/drawing/2014/main" id="{3CD8BD75-C5A1-4804-9A21-18602569AA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7669647" y="6051240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5" name="Image 5">
              <a:extLst>
                <a:ext uri="{FF2B5EF4-FFF2-40B4-BE49-F238E27FC236}">
                  <a16:creationId xmlns:a16="http://schemas.microsoft.com/office/drawing/2014/main" id="{26E03F04-ECC5-4624-AD07-BBE7BAD2D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3875" y="2746921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6" name="Image 38">
              <a:extLst>
                <a:ext uri="{FF2B5EF4-FFF2-40B4-BE49-F238E27FC236}">
                  <a16:creationId xmlns:a16="http://schemas.microsoft.com/office/drawing/2014/main" id="{ED058DC7-9967-437D-B8B2-EE6EC56083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5797565" y="2740619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7" name="Image 5">
              <a:extLst>
                <a:ext uri="{FF2B5EF4-FFF2-40B4-BE49-F238E27FC236}">
                  <a16:creationId xmlns:a16="http://schemas.microsoft.com/office/drawing/2014/main" id="{FE1D4923-9B79-4BDC-87A2-F3DF22B968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2513" y="5587415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8" name="Image 38">
              <a:extLst>
                <a:ext uri="{FF2B5EF4-FFF2-40B4-BE49-F238E27FC236}">
                  <a16:creationId xmlns:a16="http://schemas.microsoft.com/office/drawing/2014/main" id="{AA091CB1-0A4A-480C-80E3-95311EDF28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8119724" y="5580686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9" name="Image 38">
              <a:extLst>
                <a:ext uri="{FF2B5EF4-FFF2-40B4-BE49-F238E27FC236}">
                  <a16:creationId xmlns:a16="http://schemas.microsoft.com/office/drawing/2014/main" id="{A49FA56C-303C-477C-887A-C5105F86D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9919217" y="2912403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0" name="Image 5">
              <a:extLst>
                <a:ext uri="{FF2B5EF4-FFF2-40B4-BE49-F238E27FC236}">
                  <a16:creationId xmlns:a16="http://schemas.microsoft.com/office/drawing/2014/main" id="{8E9F697A-F2B9-40BA-B9F6-36D40AE25C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2608" y="3066165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1" name="Image 5">
              <a:extLst>
                <a:ext uri="{FF2B5EF4-FFF2-40B4-BE49-F238E27FC236}">
                  <a16:creationId xmlns:a16="http://schemas.microsoft.com/office/drawing/2014/main" id="{C8A8A1DF-10C7-418E-88E3-FA9F163C3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1261" y="1649948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2" name="Image 38">
              <a:extLst>
                <a:ext uri="{FF2B5EF4-FFF2-40B4-BE49-F238E27FC236}">
                  <a16:creationId xmlns:a16="http://schemas.microsoft.com/office/drawing/2014/main" id="{98B0013B-6225-404F-959F-1BCF5DBBA3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-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667"/>
            <a:stretch/>
          </p:blipFill>
          <p:spPr>
            <a:xfrm>
              <a:off x="9588472" y="1643219"/>
              <a:ext cx="117774" cy="109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47" name="Picture 356" descr="RÃ©sultat de recherche d'images pour &quot;picto rÃ©seau&quot;">
              <a:extLst>
                <a:ext uri="{FF2B5EF4-FFF2-40B4-BE49-F238E27FC236}">
                  <a16:creationId xmlns:a16="http://schemas.microsoft.com/office/drawing/2014/main" id="{34B50C72-A328-4D06-9014-F620990A899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63" t="8935" r="12381" b="14270"/>
            <a:stretch/>
          </p:blipFill>
          <p:spPr bwMode="auto">
            <a:xfrm>
              <a:off x="8847989" y="3910979"/>
              <a:ext cx="173856" cy="1642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8" name="Image 5">
              <a:extLst>
                <a:ext uri="{FF2B5EF4-FFF2-40B4-BE49-F238E27FC236}">
                  <a16:creationId xmlns:a16="http://schemas.microsoft.com/office/drawing/2014/main" id="{B2BC7F64-9CE6-4E74-B961-FA005D6EE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0978" y="1911721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49" name="Image 5">
              <a:extLst>
                <a:ext uri="{FF2B5EF4-FFF2-40B4-BE49-F238E27FC236}">
                  <a16:creationId xmlns:a16="http://schemas.microsoft.com/office/drawing/2014/main" id="{2279B7F9-52DB-49A5-A69C-49708BC286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25418" y="2136819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0" name="Image 5">
              <a:extLst>
                <a:ext uri="{FF2B5EF4-FFF2-40B4-BE49-F238E27FC236}">
                  <a16:creationId xmlns:a16="http://schemas.microsoft.com/office/drawing/2014/main" id="{2630E229-F806-4E51-BEF0-0335D4A3D3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9919" y="2318496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1" name="Image 5">
              <a:extLst>
                <a:ext uri="{FF2B5EF4-FFF2-40B4-BE49-F238E27FC236}">
                  <a16:creationId xmlns:a16="http://schemas.microsoft.com/office/drawing/2014/main" id="{574E6241-57FF-4953-8B33-5D3A8F5DD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79929" y="2514734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2" name="Image 5">
              <a:extLst>
                <a:ext uri="{FF2B5EF4-FFF2-40B4-BE49-F238E27FC236}">
                  <a16:creationId xmlns:a16="http://schemas.microsoft.com/office/drawing/2014/main" id="{4FBEF681-AF36-4EE1-9C8D-963C80204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2326" y="2927216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3" name="Image 5">
              <a:extLst>
                <a:ext uri="{FF2B5EF4-FFF2-40B4-BE49-F238E27FC236}">
                  <a16:creationId xmlns:a16="http://schemas.microsoft.com/office/drawing/2014/main" id="{0194D86A-AB4F-4E5A-9279-C68C281D6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4782" y="3782066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4" name="Image 5">
              <a:extLst>
                <a:ext uri="{FF2B5EF4-FFF2-40B4-BE49-F238E27FC236}">
                  <a16:creationId xmlns:a16="http://schemas.microsoft.com/office/drawing/2014/main" id="{A43B20DF-5347-42C0-8784-917743AC79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6627" y="3654329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5" name="Image 5">
              <a:extLst>
                <a:ext uri="{FF2B5EF4-FFF2-40B4-BE49-F238E27FC236}">
                  <a16:creationId xmlns:a16="http://schemas.microsoft.com/office/drawing/2014/main" id="{93D9A47C-8DEB-4644-BC4A-1DF5E0AD1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6019" y="4282815"/>
              <a:ext cx="112054" cy="997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6" name="Image 5">
              <a:extLst>
                <a:ext uri="{FF2B5EF4-FFF2-40B4-BE49-F238E27FC236}">
                  <a16:creationId xmlns:a16="http://schemas.microsoft.com/office/drawing/2014/main" id="{2328FFF9-E2A5-41BB-94C3-2F24A2FD57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2213" y="5043369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7" name="Image 5">
              <a:extLst>
                <a:ext uri="{FF2B5EF4-FFF2-40B4-BE49-F238E27FC236}">
                  <a16:creationId xmlns:a16="http://schemas.microsoft.com/office/drawing/2014/main" id="{68D3478A-0281-4475-8983-AFF4F6D92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4917" y="6064960"/>
              <a:ext cx="112054" cy="9603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58" name="Picture 319" descr="https://sage-ingenierie.com/assets/images/picto/Picto_Digues-et-barrages.png">
            <a:extLst>
              <a:ext uri="{FF2B5EF4-FFF2-40B4-BE49-F238E27FC236}">
                <a16:creationId xmlns:a16="http://schemas.microsoft.com/office/drawing/2014/main" id="{0CD53E94-FC09-46D3-B85F-7A02021D7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91" y="1692157"/>
            <a:ext cx="239334" cy="23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Image 20">
            <a:extLst>
              <a:ext uri="{FF2B5EF4-FFF2-40B4-BE49-F238E27FC236}">
                <a16:creationId xmlns:a16="http://schemas.microsoft.com/office/drawing/2014/main" id="{8DDCDA14-31A3-4568-A529-E3FFDE27BB8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501"/>
          <a:stretch/>
        </p:blipFill>
        <p:spPr>
          <a:xfrm>
            <a:off x="497127" y="2022207"/>
            <a:ext cx="252398" cy="235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0" name="Image 15">
            <a:extLst>
              <a:ext uri="{FF2B5EF4-FFF2-40B4-BE49-F238E27FC236}">
                <a16:creationId xmlns:a16="http://schemas.microsoft.com/office/drawing/2014/main" id="{FCA5E19F-C4FC-4EEF-A1BA-3EACF280E8F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55"/>
          <a:stretch/>
        </p:blipFill>
        <p:spPr>
          <a:xfrm>
            <a:off x="494968" y="2341170"/>
            <a:ext cx="268721" cy="249301"/>
          </a:xfrm>
          <a:prstGeom prst="rect">
            <a:avLst/>
          </a:prstGeom>
          <a:ln>
            <a:noFill/>
          </a:ln>
        </p:spPr>
      </p:pic>
      <p:pic>
        <p:nvPicPr>
          <p:cNvPr id="1061" name="Image 13">
            <a:extLst>
              <a:ext uri="{FF2B5EF4-FFF2-40B4-BE49-F238E27FC236}">
                <a16:creationId xmlns:a16="http://schemas.microsoft.com/office/drawing/2014/main" id="{F78B616C-DC0D-4356-B06C-F531399AE4D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83"/>
          <a:stretch/>
        </p:blipFill>
        <p:spPr>
          <a:xfrm>
            <a:off x="494968" y="2668335"/>
            <a:ext cx="266006" cy="247666"/>
          </a:xfrm>
          <a:prstGeom prst="rect">
            <a:avLst/>
          </a:prstGeom>
          <a:ln>
            <a:noFill/>
          </a:ln>
        </p:spPr>
      </p:pic>
      <p:pic>
        <p:nvPicPr>
          <p:cNvPr id="1062" name="Image 34">
            <a:extLst>
              <a:ext uri="{FF2B5EF4-FFF2-40B4-BE49-F238E27FC236}">
                <a16:creationId xmlns:a16="http://schemas.microsoft.com/office/drawing/2014/main" id="{1E40D5BC-654B-468C-BC01-1969CBA143E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86"/>
          <a:stretch/>
        </p:blipFill>
        <p:spPr>
          <a:xfrm>
            <a:off x="507108" y="2991751"/>
            <a:ext cx="253391" cy="235094"/>
          </a:xfrm>
          <a:prstGeom prst="rect">
            <a:avLst/>
          </a:prstGeom>
          <a:ln>
            <a:noFill/>
          </a:ln>
        </p:spPr>
      </p:pic>
      <p:pic>
        <p:nvPicPr>
          <p:cNvPr id="1063" name="Picture 324">
            <a:extLst>
              <a:ext uri="{FF2B5EF4-FFF2-40B4-BE49-F238E27FC236}">
                <a16:creationId xmlns:a16="http://schemas.microsoft.com/office/drawing/2014/main" id="{7064F923-6A19-4642-B4B0-81836D1BC05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71" y="3327460"/>
            <a:ext cx="340635" cy="265551"/>
          </a:xfrm>
          <a:prstGeom prst="rect">
            <a:avLst/>
          </a:prstGeom>
          <a:ln>
            <a:noFill/>
          </a:ln>
        </p:spPr>
      </p:pic>
      <p:sp>
        <p:nvSpPr>
          <p:cNvPr id="1065" name="Freeform 357">
            <a:extLst>
              <a:ext uri="{FF2B5EF4-FFF2-40B4-BE49-F238E27FC236}">
                <a16:creationId xmlns:a16="http://schemas.microsoft.com/office/drawing/2014/main" id="{C3E69593-26F9-476C-9470-482D15F0FC6B}"/>
              </a:ext>
            </a:extLst>
          </p:cNvPr>
          <p:cNvSpPr/>
          <p:nvPr/>
        </p:nvSpPr>
        <p:spPr>
          <a:xfrm>
            <a:off x="414856" y="3303507"/>
            <a:ext cx="325074" cy="81414"/>
          </a:xfrm>
          <a:custGeom>
            <a:avLst/>
            <a:gdLst>
              <a:gd name="connsiteX0" fmla="*/ 0 w 741259"/>
              <a:gd name="connsiteY0" fmla="*/ 0 h 97392"/>
              <a:gd name="connsiteX1" fmla="*/ 741259 w 741259"/>
              <a:gd name="connsiteY1" fmla="*/ 97392 h 9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41259" h="97392">
                <a:moveTo>
                  <a:pt x="0" y="0"/>
                </a:moveTo>
                <a:lnTo>
                  <a:pt x="741259" y="97392"/>
                </a:lnTo>
              </a:path>
            </a:pathLst>
          </a:custGeom>
          <a:noFill/>
          <a:ln w="9525" cap="flat" cmpd="sng" algn="ctr">
            <a:noFill/>
            <a:prstDash val="sysDot"/>
            <a:miter lim="800000"/>
          </a:ln>
          <a:effectLst/>
        </p:spPr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100" b="0" i="0" u="none" strike="noStrike" kern="0" cap="none" spc="0" normalizeH="0" baseline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6" name="Freeform 357">
            <a:extLst>
              <a:ext uri="{FF2B5EF4-FFF2-40B4-BE49-F238E27FC236}">
                <a16:creationId xmlns:a16="http://schemas.microsoft.com/office/drawing/2014/main" id="{B91BC94E-7114-4BB6-BB2B-47206DD86AE1}"/>
              </a:ext>
            </a:extLst>
          </p:cNvPr>
          <p:cNvSpPr/>
          <p:nvPr/>
        </p:nvSpPr>
        <p:spPr>
          <a:xfrm>
            <a:off x="408355" y="3398111"/>
            <a:ext cx="323360" cy="81414"/>
          </a:xfrm>
          <a:custGeom>
            <a:avLst/>
            <a:gdLst>
              <a:gd name="connsiteX0" fmla="*/ 0 w 741259"/>
              <a:gd name="connsiteY0" fmla="*/ 0 h 97392"/>
              <a:gd name="connsiteX1" fmla="*/ 741259 w 741259"/>
              <a:gd name="connsiteY1" fmla="*/ 97392 h 9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41259" h="97392">
                <a:moveTo>
                  <a:pt x="0" y="0"/>
                </a:moveTo>
                <a:lnTo>
                  <a:pt x="741259" y="97392"/>
                </a:lnTo>
              </a:path>
            </a:pathLst>
          </a:custGeom>
          <a:noFill/>
          <a:ln w="9525" cap="flat" cmpd="sng" algn="ctr">
            <a:noFill/>
            <a:prstDash val="sysDot"/>
            <a:miter lim="800000"/>
          </a:ln>
          <a:effectLst/>
        </p:spPr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100" b="0" i="0" u="none" strike="noStrike" kern="0" cap="none" spc="0" normalizeH="0" baseline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67" name="Picture 328" descr="RÃ©sultat de recherche d'images pour &quot;picto rÃ©seau&quot;">
            <a:extLst>
              <a:ext uri="{FF2B5EF4-FFF2-40B4-BE49-F238E27FC236}">
                <a16:creationId xmlns:a16="http://schemas.microsoft.com/office/drawing/2014/main" id="{2E23D696-1639-46A8-989B-6C5703BB87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75"/>
          <a:stretch/>
        </p:blipFill>
        <p:spPr bwMode="auto">
          <a:xfrm>
            <a:off x="496458" y="4322081"/>
            <a:ext cx="281832" cy="31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8" name="Image 5">
            <a:extLst>
              <a:ext uri="{FF2B5EF4-FFF2-40B4-BE49-F238E27FC236}">
                <a16:creationId xmlns:a16="http://schemas.microsoft.com/office/drawing/2014/main" id="{C86E29FD-0AFD-4204-98EE-2D857195C6B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77" y="5010714"/>
            <a:ext cx="240017" cy="205707"/>
          </a:xfrm>
          <a:prstGeom prst="rect">
            <a:avLst/>
          </a:prstGeom>
          <a:ln>
            <a:noFill/>
          </a:ln>
        </p:spPr>
      </p:pic>
      <p:pic>
        <p:nvPicPr>
          <p:cNvPr id="1069" name="Image 6">
            <a:extLst>
              <a:ext uri="{FF2B5EF4-FFF2-40B4-BE49-F238E27FC236}">
                <a16:creationId xmlns:a16="http://schemas.microsoft.com/office/drawing/2014/main" id="{A56E5E13-0256-4AF0-B046-7661A1B0D0C9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63"/>
          <a:stretch/>
        </p:blipFill>
        <p:spPr>
          <a:xfrm>
            <a:off x="492826" y="4024754"/>
            <a:ext cx="282459" cy="262360"/>
          </a:xfrm>
          <a:prstGeom prst="rect">
            <a:avLst/>
          </a:prstGeom>
          <a:ln>
            <a:noFill/>
          </a:ln>
        </p:spPr>
      </p:pic>
      <p:pic>
        <p:nvPicPr>
          <p:cNvPr id="1070" name="Image 27">
            <a:extLst>
              <a:ext uri="{FF2B5EF4-FFF2-40B4-BE49-F238E27FC236}">
                <a16:creationId xmlns:a16="http://schemas.microsoft.com/office/drawing/2014/main" id="{32EFF13D-0FAC-44FB-A994-34794ED6008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8713"/>
          <a:stretch/>
        </p:blipFill>
        <p:spPr>
          <a:xfrm>
            <a:off x="508424" y="3717483"/>
            <a:ext cx="253135" cy="235094"/>
          </a:xfrm>
          <a:prstGeom prst="rect">
            <a:avLst/>
          </a:prstGeom>
          <a:ln>
            <a:noFill/>
          </a:ln>
        </p:spPr>
      </p:pic>
      <p:sp>
        <p:nvSpPr>
          <p:cNvPr id="1071" name="TextBox 333">
            <a:extLst>
              <a:ext uri="{FF2B5EF4-FFF2-40B4-BE49-F238E27FC236}">
                <a16:creationId xmlns:a16="http://schemas.microsoft.com/office/drawing/2014/main" id="{613F62CF-4938-46E6-B3B4-A95FD06EC55A}"/>
              </a:ext>
            </a:extLst>
          </p:cNvPr>
          <p:cNvSpPr txBox="1"/>
          <p:nvPr/>
        </p:nvSpPr>
        <p:spPr>
          <a:xfrm>
            <a:off x="852113" y="1703401"/>
            <a:ext cx="1711625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1050" b="1" dirty="0">
                <a:latin typeface="Helvetica" panose="020B0604020202020204" pitchFamily="34" charset="0"/>
                <a:cs typeface="Helvetica" panose="020B0604020202020204" pitchFamily="34" charset="0"/>
              </a:rPr>
              <a:t>Hidrelétrica</a:t>
            </a:r>
          </a:p>
        </p:txBody>
      </p:sp>
      <p:sp>
        <p:nvSpPr>
          <p:cNvPr id="1072" name="TextBox 334">
            <a:extLst>
              <a:ext uri="{FF2B5EF4-FFF2-40B4-BE49-F238E27FC236}">
                <a16:creationId xmlns:a16="http://schemas.microsoft.com/office/drawing/2014/main" id="{AF375AE6-ED91-4FD0-AD63-79B457490382}"/>
              </a:ext>
            </a:extLst>
          </p:cNvPr>
          <p:cNvSpPr txBox="1"/>
          <p:nvPr/>
        </p:nvSpPr>
        <p:spPr>
          <a:xfrm>
            <a:off x="852113" y="2023434"/>
            <a:ext cx="1711625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1050" b="1" dirty="0">
                <a:latin typeface="Helvetica" panose="020B0604020202020204" pitchFamily="34" charset="0"/>
                <a:cs typeface="Helvetica" panose="020B0604020202020204" pitchFamily="34" charset="0"/>
              </a:rPr>
              <a:t>Termelétrica</a:t>
            </a:r>
          </a:p>
        </p:txBody>
      </p:sp>
      <p:sp>
        <p:nvSpPr>
          <p:cNvPr id="1073" name="TextBox 335">
            <a:extLst>
              <a:ext uri="{FF2B5EF4-FFF2-40B4-BE49-F238E27FC236}">
                <a16:creationId xmlns:a16="http://schemas.microsoft.com/office/drawing/2014/main" id="{0CF96701-7105-44B7-9559-FE4A2E483B11}"/>
              </a:ext>
            </a:extLst>
          </p:cNvPr>
          <p:cNvSpPr txBox="1"/>
          <p:nvPr/>
        </p:nvSpPr>
        <p:spPr>
          <a:xfrm>
            <a:off x="852113" y="2343467"/>
            <a:ext cx="1711625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1050" b="1" dirty="0">
                <a:latin typeface="Helvetica" panose="020B0604020202020204" pitchFamily="34" charset="0"/>
                <a:cs typeface="Helvetica" panose="020B0604020202020204" pitchFamily="34" charset="0"/>
              </a:rPr>
              <a:t>Eólica</a:t>
            </a:r>
          </a:p>
        </p:txBody>
      </p:sp>
      <p:sp>
        <p:nvSpPr>
          <p:cNvPr id="1074" name="TextBox 336">
            <a:extLst>
              <a:ext uri="{FF2B5EF4-FFF2-40B4-BE49-F238E27FC236}">
                <a16:creationId xmlns:a16="http://schemas.microsoft.com/office/drawing/2014/main" id="{FD56BC60-3BB3-42DD-BBDB-C1796F37C246}"/>
              </a:ext>
            </a:extLst>
          </p:cNvPr>
          <p:cNvSpPr txBox="1"/>
          <p:nvPr/>
        </p:nvSpPr>
        <p:spPr>
          <a:xfrm>
            <a:off x="852113" y="2661843"/>
            <a:ext cx="1711625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1050" b="1" dirty="0">
                <a:latin typeface="Helvetica" panose="020B0604020202020204" pitchFamily="34" charset="0"/>
                <a:cs typeface="Helvetica" panose="020B0604020202020204" pitchFamily="34" charset="0"/>
              </a:rPr>
              <a:t>Solar</a:t>
            </a:r>
          </a:p>
        </p:txBody>
      </p:sp>
      <p:sp>
        <p:nvSpPr>
          <p:cNvPr id="1075" name="TextBox 337">
            <a:extLst>
              <a:ext uri="{FF2B5EF4-FFF2-40B4-BE49-F238E27FC236}">
                <a16:creationId xmlns:a16="http://schemas.microsoft.com/office/drawing/2014/main" id="{B9EDCFC5-7363-4E88-AD7B-14E37C83B959}"/>
              </a:ext>
            </a:extLst>
          </p:cNvPr>
          <p:cNvSpPr txBox="1"/>
          <p:nvPr/>
        </p:nvSpPr>
        <p:spPr>
          <a:xfrm>
            <a:off x="852113" y="2979996"/>
            <a:ext cx="1711625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1050" b="1" dirty="0">
                <a:latin typeface="Helvetica" panose="020B0604020202020204" pitchFamily="34" charset="0"/>
                <a:cs typeface="Helvetica" panose="020B0604020202020204" pitchFamily="34" charset="0"/>
              </a:rPr>
              <a:t>Biomassa</a:t>
            </a:r>
          </a:p>
        </p:txBody>
      </p:sp>
      <p:sp>
        <p:nvSpPr>
          <p:cNvPr id="1076" name="TextBox 340">
            <a:extLst>
              <a:ext uri="{FF2B5EF4-FFF2-40B4-BE49-F238E27FC236}">
                <a16:creationId xmlns:a16="http://schemas.microsoft.com/office/drawing/2014/main" id="{C68B7BD4-4C88-459C-BC71-EDEBC837BDF0}"/>
              </a:ext>
            </a:extLst>
          </p:cNvPr>
          <p:cNvSpPr txBox="1"/>
          <p:nvPr/>
        </p:nvSpPr>
        <p:spPr>
          <a:xfrm>
            <a:off x="852023" y="5003337"/>
            <a:ext cx="1995533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1050" b="1" dirty="0">
                <a:latin typeface="Helvetica" panose="020B0604020202020204" pitchFamily="34" charset="0"/>
                <a:cs typeface="Helvetica" panose="020B0604020202020204" pitchFamily="34" charset="0"/>
              </a:rPr>
              <a:t>Soluções Integradas</a:t>
            </a:r>
          </a:p>
        </p:txBody>
      </p:sp>
      <p:sp>
        <p:nvSpPr>
          <p:cNvPr id="1077" name="TextBox 341">
            <a:extLst>
              <a:ext uri="{FF2B5EF4-FFF2-40B4-BE49-F238E27FC236}">
                <a16:creationId xmlns:a16="http://schemas.microsoft.com/office/drawing/2014/main" id="{F77BA4BC-B35D-48F0-8424-D4505FFB0AA0}"/>
              </a:ext>
            </a:extLst>
          </p:cNvPr>
          <p:cNvSpPr txBox="1"/>
          <p:nvPr/>
        </p:nvSpPr>
        <p:spPr>
          <a:xfrm>
            <a:off x="851175" y="4045511"/>
            <a:ext cx="1711625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1050" b="1" dirty="0">
                <a:latin typeface="Helvetica" panose="020B0604020202020204" pitchFamily="34" charset="0"/>
                <a:cs typeface="Helvetica" panose="020B0604020202020204" pitchFamily="34" charset="0"/>
              </a:rPr>
              <a:t>HVAC</a:t>
            </a:r>
          </a:p>
        </p:txBody>
      </p:sp>
      <p:sp>
        <p:nvSpPr>
          <p:cNvPr id="1078" name="TextBox 342">
            <a:extLst>
              <a:ext uri="{FF2B5EF4-FFF2-40B4-BE49-F238E27FC236}">
                <a16:creationId xmlns:a16="http://schemas.microsoft.com/office/drawing/2014/main" id="{5CDC7023-9DED-464E-A412-AB0B19FE44C3}"/>
              </a:ext>
            </a:extLst>
          </p:cNvPr>
          <p:cNvSpPr txBox="1"/>
          <p:nvPr/>
        </p:nvSpPr>
        <p:spPr>
          <a:xfrm>
            <a:off x="852023" y="4364790"/>
            <a:ext cx="2523033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1050" b="1" dirty="0">
                <a:latin typeface="Helvetica" panose="020B0604020202020204" pitchFamily="34" charset="0"/>
                <a:cs typeface="Helvetica" panose="020B0604020202020204" pitchFamily="34" charset="0"/>
              </a:rPr>
              <a:t>Energia Descentralizada</a:t>
            </a:r>
          </a:p>
        </p:txBody>
      </p:sp>
      <p:sp>
        <p:nvSpPr>
          <p:cNvPr id="1079" name="TextBox 343">
            <a:extLst>
              <a:ext uri="{FF2B5EF4-FFF2-40B4-BE49-F238E27FC236}">
                <a16:creationId xmlns:a16="http://schemas.microsoft.com/office/drawing/2014/main" id="{0E2A527C-2B1C-4575-8041-554117DE5B8F}"/>
              </a:ext>
            </a:extLst>
          </p:cNvPr>
          <p:cNvSpPr txBox="1"/>
          <p:nvPr/>
        </p:nvSpPr>
        <p:spPr>
          <a:xfrm>
            <a:off x="851175" y="3726804"/>
            <a:ext cx="1711625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1050" b="1" dirty="0">
                <a:latin typeface="Helvetica" panose="020B0604020202020204" pitchFamily="34" charset="0"/>
                <a:cs typeface="Helvetica" panose="020B0604020202020204" pitchFamily="34" charset="0"/>
              </a:rPr>
              <a:t>Gasoduto</a:t>
            </a:r>
          </a:p>
        </p:txBody>
      </p:sp>
      <p:sp>
        <p:nvSpPr>
          <p:cNvPr id="1080" name="Oval 344">
            <a:extLst>
              <a:ext uri="{FF2B5EF4-FFF2-40B4-BE49-F238E27FC236}">
                <a16:creationId xmlns:a16="http://schemas.microsoft.com/office/drawing/2014/main" id="{A18F89B9-78AD-4E67-A4BE-10417CD70BCB}"/>
              </a:ext>
            </a:extLst>
          </p:cNvPr>
          <p:cNvSpPr/>
          <p:nvPr/>
        </p:nvSpPr>
        <p:spPr>
          <a:xfrm>
            <a:off x="533127" y="5366037"/>
            <a:ext cx="265900" cy="265900"/>
          </a:xfrm>
          <a:prstGeom prst="ellips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81" name="TextBox 345">
            <a:extLst>
              <a:ext uri="{FF2B5EF4-FFF2-40B4-BE49-F238E27FC236}">
                <a16:creationId xmlns:a16="http://schemas.microsoft.com/office/drawing/2014/main" id="{0387CD67-3119-4532-B92C-BEF832D2D282}"/>
              </a:ext>
            </a:extLst>
          </p:cNvPr>
          <p:cNvSpPr txBox="1"/>
          <p:nvPr/>
        </p:nvSpPr>
        <p:spPr>
          <a:xfrm>
            <a:off x="874345" y="5393692"/>
            <a:ext cx="1711625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1050" b="1" dirty="0">
                <a:latin typeface="Helvetica" panose="020B0604020202020204" pitchFamily="34" charset="0"/>
                <a:cs typeface="Helvetica" panose="020B0604020202020204" pitchFamily="34" charset="0"/>
              </a:rPr>
              <a:t>Em construção</a:t>
            </a:r>
          </a:p>
        </p:txBody>
      </p:sp>
      <p:pic>
        <p:nvPicPr>
          <p:cNvPr id="1082" name="Image 38">
            <a:extLst>
              <a:ext uri="{FF2B5EF4-FFF2-40B4-BE49-F238E27FC236}">
                <a16:creationId xmlns:a16="http://schemas.microsoft.com/office/drawing/2014/main" id="{5378585F-0D5A-41A4-9A49-0B571EA33299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duotone>
              <a:srgbClr val="ED7D31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-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667"/>
          <a:stretch/>
        </p:blipFill>
        <p:spPr>
          <a:xfrm>
            <a:off x="496039" y="4671653"/>
            <a:ext cx="252269" cy="235094"/>
          </a:xfrm>
          <a:prstGeom prst="rect">
            <a:avLst/>
          </a:prstGeom>
          <a:ln>
            <a:noFill/>
          </a:ln>
        </p:spPr>
      </p:pic>
      <p:sp>
        <p:nvSpPr>
          <p:cNvPr id="1083" name="TextBox 347">
            <a:extLst>
              <a:ext uri="{FF2B5EF4-FFF2-40B4-BE49-F238E27FC236}">
                <a16:creationId xmlns:a16="http://schemas.microsoft.com/office/drawing/2014/main" id="{100F8439-80B2-4236-A086-E5B85A7EAC5C}"/>
              </a:ext>
            </a:extLst>
          </p:cNvPr>
          <p:cNvSpPr txBox="1"/>
          <p:nvPr/>
        </p:nvSpPr>
        <p:spPr>
          <a:xfrm>
            <a:off x="851174" y="4684823"/>
            <a:ext cx="2639122" cy="3200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Helvetica" panose="020B0604020202020204" pitchFamily="34" charset="0"/>
                <a:cs typeface="Helvetica" panose="020B0604020202020204" pitchFamily="34" charset="0"/>
              </a:rPr>
              <a:t>Mercado Livre de Energia</a:t>
            </a:r>
          </a:p>
        </p:txBody>
      </p:sp>
      <p:sp>
        <p:nvSpPr>
          <p:cNvPr id="1084" name="TextBox 338">
            <a:extLst>
              <a:ext uri="{FF2B5EF4-FFF2-40B4-BE49-F238E27FC236}">
                <a16:creationId xmlns:a16="http://schemas.microsoft.com/office/drawing/2014/main" id="{931F1BE3-2F6E-4B04-96A1-3362AE65F586}"/>
              </a:ext>
            </a:extLst>
          </p:cNvPr>
          <p:cNvSpPr txBox="1"/>
          <p:nvPr/>
        </p:nvSpPr>
        <p:spPr>
          <a:xfrm>
            <a:off x="834357" y="3373835"/>
            <a:ext cx="2746790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1050" b="1" dirty="0">
                <a:latin typeface="Helvetica" panose="020B0604020202020204" pitchFamily="34" charset="0"/>
                <a:cs typeface="Helvetica" panose="020B0604020202020204" pitchFamily="34" charset="0"/>
              </a:rPr>
              <a:t>Transmissão de Energia</a:t>
            </a:r>
          </a:p>
        </p:txBody>
      </p:sp>
      <p:sp>
        <p:nvSpPr>
          <p:cNvPr id="218" name="Espaço Reservado para Número de Slide 4">
            <a:extLst>
              <a:ext uri="{FF2B5EF4-FFF2-40B4-BE49-F238E27FC236}">
                <a16:creationId xmlns:a16="http://schemas.microsoft.com/office/drawing/2014/main" id="{2C681D2E-82EB-4EFD-AA1E-B30CA2651989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rgbClr val="3333CC"/>
                </a:solidFill>
              </a:rPr>
              <a:pPr algn="r"/>
              <a:t>8</a:t>
            </a:fld>
            <a:endParaRPr lang="fr-FR" sz="1200" b="1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55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aixaDeTexto 195"/>
          <p:cNvSpPr txBox="1"/>
          <p:nvPr/>
        </p:nvSpPr>
        <p:spPr>
          <a:xfrm>
            <a:off x="201070" y="379326"/>
            <a:ext cx="535435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t-BR" sz="2400" b="1" dirty="0">
                <a:solidFill>
                  <a:schemeClr val="accent1"/>
                </a:solidFill>
                <a:latin typeface="Helvetica Neue" charset="0"/>
                <a:ea typeface="Helvetica Neue" charset="0"/>
                <a:cs typeface="Helvetica Neue" charset="0"/>
              </a:rPr>
              <a:t>ENGIE no Brasil | Plano 2019–2021 </a:t>
            </a:r>
          </a:p>
        </p:txBody>
      </p:sp>
      <p:pic>
        <p:nvPicPr>
          <p:cNvPr id="986" name="Imagem 98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6345" y="6349317"/>
            <a:ext cx="745905" cy="265827"/>
          </a:xfrm>
          <a:prstGeom prst="rect">
            <a:avLst/>
          </a:prstGeom>
        </p:spPr>
      </p:pic>
      <p:grpSp>
        <p:nvGrpSpPr>
          <p:cNvPr id="447" name="Grupo 446"/>
          <p:cNvGrpSpPr/>
          <p:nvPr/>
        </p:nvGrpSpPr>
        <p:grpSpPr>
          <a:xfrm>
            <a:off x="307415" y="296099"/>
            <a:ext cx="373069" cy="698435"/>
            <a:chOff x="307415" y="296099"/>
            <a:chExt cx="373069" cy="698435"/>
          </a:xfrm>
        </p:grpSpPr>
        <p:sp>
          <p:nvSpPr>
            <p:cNvPr id="448" name="Retângulo Arredondado 447"/>
            <p:cNvSpPr/>
            <p:nvPr/>
          </p:nvSpPr>
          <p:spPr>
            <a:xfrm>
              <a:off x="307415" y="296099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9" name="Retângulo Arredondado 448"/>
            <p:cNvSpPr/>
            <p:nvPr/>
          </p:nvSpPr>
          <p:spPr>
            <a:xfrm>
              <a:off x="307415" y="930720"/>
              <a:ext cx="373069" cy="638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17" name="Image 9">
            <a:extLst>
              <a:ext uri="{FF2B5EF4-FFF2-40B4-BE49-F238E27FC236}">
                <a16:creationId xmlns:a16="http://schemas.microsoft.com/office/drawing/2014/main" id="{D449C711-2E16-421F-A8E1-CD1C11A8E4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481" y="2896419"/>
            <a:ext cx="305114" cy="352270"/>
          </a:xfrm>
          <a:prstGeom prst="rect">
            <a:avLst/>
          </a:prstGeom>
        </p:spPr>
      </p:pic>
      <p:pic>
        <p:nvPicPr>
          <p:cNvPr id="218" name="Image 9">
            <a:extLst>
              <a:ext uri="{FF2B5EF4-FFF2-40B4-BE49-F238E27FC236}">
                <a16:creationId xmlns:a16="http://schemas.microsoft.com/office/drawing/2014/main" id="{B09DD3A7-E7A1-4A8F-8F35-B979C0F33C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699" y="2306927"/>
            <a:ext cx="305114" cy="352270"/>
          </a:xfrm>
          <a:prstGeom prst="rect">
            <a:avLst/>
          </a:prstGeom>
          <a:noFill/>
        </p:spPr>
      </p:pic>
      <p:pic>
        <p:nvPicPr>
          <p:cNvPr id="219" name="Image 9">
            <a:extLst>
              <a:ext uri="{FF2B5EF4-FFF2-40B4-BE49-F238E27FC236}">
                <a16:creationId xmlns:a16="http://schemas.microsoft.com/office/drawing/2014/main" id="{768084CE-F7B0-4BDA-8C9E-47A0AFD327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872" y="3508454"/>
            <a:ext cx="305114" cy="352270"/>
          </a:xfrm>
          <a:prstGeom prst="rect">
            <a:avLst/>
          </a:prstGeom>
        </p:spPr>
      </p:pic>
      <p:pic>
        <p:nvPicPr>
          <p:cNvPr id="220" name="Image 9">
            <a:extLst>
              <a:ext uri="{FF2B5EF4-FFF2-40B4-BE49-F238E27FC236}">
                <a16:creationId xmlns:a16="http://schemas.microsoft.com/office/drawing/2014/main" id="{4B838631-261F-4790-A852-73BFA9558E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872" y="4140601"/>
            <a:ext cx="305114" cy="352270"/>
          </a:xfrm>
          <a:prstGeom prst="rect">
            <a:avLst/>
          </a:prstGeom>
        </p:spPr>
      </p:pic>
      <p:pic>
        <p:nvPicPr>
          <p:cNvPr id="221" name="Image 9">
            <a:extLst>
              <a:ext uri="{FF2B5EF4-FFF2-40B4-BE49-F238E27FC236}">
                <a16:creationId xmlns:a16="http://schemas.microsoft.com/office/drawing/2014/main" id="{573579F5-30D3-4092-8B4A-5D92FABE2E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872" y="4744502"/>
            <a:ext cx="305114" cy="352270"/>
          </a:xfrm>
          <a:prstGeom prst="rect">
            <a:avLst/>
          </a:prstGeom>
        </p:spPr>
      </p:pic>
      <p:sp>
        <p:nvSpPr>
          <p:cNvPr id="222" name="Retângulo 5">
            <a:extLst>
              <a:ext uri="{FF2B5EF4-FFF2-40B4-BE49-F238E27FC236}">
                <a16:creationId xmlns:a16="http://schemas.microsoft.com/office/drawing/2014/main" id="{6A347C60-F154-44EE-B75B-4529CCAD4C14}"/>
              </a:ext>
            </a:extLst>
          </p:cNvPr>
          <p:cNvSpPr/>
          <p:nvPr/>
        </p:nvSpPr>
        <p:spPr>
          <a:xfrm>
            <a:off x="879652" y="1394739"/>
            <a:ext cx="92063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Estratégia – áreas de desenvolvimento promissoras para o Brasil:</a:t>
            </a:r>
            <a:endParaRPr kumimoji="0" lang="pt-BR" sz="1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3" name="Retângulo 1">
            <a:extLst>
              <a:ext uri="{FF2B5EF4-FFF2-40B4-BE49-F238E27FC236}">
                <a16:creationId xmlns:a16="http://schemas.microsoft.com/office/drawing/2014/main" id="{C0DE0C4E-A848-427B-974C-7BE3F9DACBFB}"/>
              </a:ext>
            </a:extLst>
          </p:cNvPr>
          <p:cNvSpPr/>
          <p:nvPr/>
        </p:nvSpPr>
        <p:spPr>
          <a:xfrm>
            <a:off x="1974502" y="2274269"/>
            <a:ext cx="5104282" cy="3477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Crescimento em energias renováveis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Energia fotovoltaica para empresas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Soluções de eficiência energética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Transmissão de energia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Cadeia do gás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Propostas de soluções envolvendo CAPEX</a:t>
            </a:r>
          </a:p>
        </p:txBody>
      </p:sp>
      <p:pic>
        <p:nvPicPr>
          <p:cNvPr id="224" name="Image 9">
            <a:extLst>
              <a:ext uri="{FF2B5EF4-FFF2-40B4-BE49-F238E27FC236}">
                <a16:creationId xmlns:a16="http://schemas.microsoft.com/office/drawing/2014/main" id="{9A1CB7A7-7EAA-43EA-80F3-F7439C4F94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885" y="5358411"/>
            <a:ext cx="305114" cy="352270"/>
          </a:xfrm>
          <a:prstGeom prst="rect">
            <a:avLst/>
          </a:prstGeom>
        </p:spPr>
      </p:pic>
      <p:sp>
        <p:nvSpPr>
          <p:cNvPr id="15" name="Espaço Reservado para Número de Slide 4">
            <a:extLst>
              <a:ext uri="{FF2B5EF4-FFF2-40B4-BE49-F238E27FC236}">
                <a16:creationId xmlns:a16="http://schemas.microsoft.com/office/drawing/2014/main" id="{C29F10C2-CDB0-48A1-B04D-93FDFF35BA03}"/>
              </a:ext>
            </a:extLst>
          </p:cNvPr>
          <p:cNvSpPr txBox="1">
            <a:spLocks/>
          </p:cNvSpPr>
          <p:nvPr/>
        </p:nvSpPr>
        <p:spPr>
          <a:xfrm>
            <a:off x="11798423" y="6587233"/>
            <a:ext cx="393577" cy="265827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33122C9-A0B9-462F-8757-0847AD287B63}" type="slidenum">
              <a:rPr lang="fr-FR" sz="1200" b="1" smtClean="0">
                <a:solidFill>
                  <a:srgbClr val="3333CC"/>
                </a:solidFill>
              </a:rPr>
              <a:pPr algn="r"/>
              <a:t>9</a:t>
            </a:fld>
            <a:endParaRPr lang="fr-FR" sz="1200" b="1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87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Tema do Office">
  <a:themeElements>
    <a:clrScheme name="Engi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AFF"/>
      </a:accent1>
      <a:accent2>
        <a:srgbClr val="005FAA"/>
      </a:accent2>
      <a:accent3>
        <a:srgbClr val="552382"/>
      </a:accent3>
      <a:accent4>
        <a:srgbClr val="E62C87"/>
      </a:accent4>
      <a:accent5>
        <a:srgbClr val="FFC300"/>
      </a:accent5>
      <a:accent6>
        <a:srgbClr val="37B9C3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Tema do Office">
  <a:themeElements>
    <a:clrScheme name="Engi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AFF"/>
      </a:accent1>
      <a:accent2>
        <a:srgbClr val="005FAA"/>
      </a:accent2>
      <a:accent3>
        <a:srgbClr val="552382"/>
      </a:accent3>
      <a:accent4>
        <a:srgbClr val="E62C87"/>
      </a:accent4>
      <a:accent5>
        <a:srgbClr val="FFC300"/>
      </a:accent5>
      <a:accent6>
        <a:srgbClr val="37B9C3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Tema do Office">
  <a:themeElements>
    <a:clrScheme name="Engi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AFF"/>
      </a:accent1>
      <a:accent2>
        <a:srgbClr val="005FAA"/>
      </a:accent2>
      <a:accent3>
        <a:srgbClr val="552382"/>
      </a:accent3>
      <a:accent4>
        <a:srgbClr val="E62C87"/>
      </a:accent4>
      <a:accent5>
        <a:srgbClr val="FFC300"/>
      </a:accent5>
      <a:accent6>
        <a:srgbClr val="37B9C3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ema do Office">
  <a:themeElements>
    <a:clrScheme name="Engi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AFF"/>
      </a:accent1>
      <a:accent2>
        <a:srgbClr val="005FAA"/>
      </a:accent2>
      <a:accent3>
        <a:srgbClr val="552382"/>
      </a:accent3>
      <a:accent4>
        <a:srgbClr val="E62C87"/>
      </a:accent4>
      <a:accent5>
        <a:srgbClr val="FFC300"/>
      </a:accent5>
      <a:accent6>
        <a:srgbClr val="37B9C3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ema do Office">
  <a:themeElements>
    <a:clrScheme name="Engi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AFF"/>
      </a:accent1>
      <a:accent2>
        <a:srgbClr val="005FAA"/>
      </a:accent2>
      <a:accent3>
        <a:srgbClr val="552382"/>
      </a:accent3>
      <a:accent4>
        <a:srgbClr val="E62C87"/>
      </a:accent4>
      <a:accent5>
        <a:srgbClr val="FFC300"/>
      </a:accent5>
      <a:accent6>
        <a:srgbClr val="37B9C3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Tema do Office">
  <a:themeElements>
    <a:clrScheme name="Engi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AFF"/>
      </a:accent1>
      <a:accent2>
        <a:srgbClr val="005FAA"/>
      </a:accent2>
      <a:accent3>
        <a:srgbClr val="552382"/>
      </a:accent3>
      <a:accent4>
        <a:srgbClr val="E62C87"/>
      </a:accent4>
      <a:accent5>
        <a:srgbClr val="FFC300"/>
      </a:accent5>
      <a:accent6>
        <a:srgbClr val="37B9C3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Tema do Office">
  <a:themeElements>
    <a:clrScheme name="Personalizar 1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AFF"/>
      </a:accent1>
      <a:accent2>
        <a:srgbClr val="005FAA"/>
      </a:accent2>
      <a:accent3>
        <a:srgbClr val="552382"/>
      </a:accent3>
      <a:accent4>
        <a:srgbClr val="E62C87"/>
      </a:accent4>
      <a:accent5>
        <a:srgbClr val="FFC300"/>
      </a:accent5>
      <a:accent6>
        <a:srgbClr val="37B9C3"/>
      </a:accent6>
      <a:hlink>
        <a:srgbClr val="407E98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1b820adfd3e4a078472514c1a5cb5ff xmlns="87037488-ec5d-4aba-84c2-9b1d22638e8e">
      <Terms xmlns="http://schemas.microsoft.com/office/infopath/2007/PartnerControls"/>
    </b1b820adfd3e4a078472514c1a5cb5ff>
    <TaxCatchAll xmlns="87037488-ec5d-4aba-84c2-9b1d22638e8e"/>
    <SharedWithUsers xmlns="296ded7b-1fb9-48fb-938d-0a0645eed0d2">
      <UserInfo>
        <DisplayName>KIENITZ NATALIA (ENGIE Brasil Participacoes Ltda)</DisplayName>
        <AccountId>105</AccountId>
        <AccountType/>
      </UserInfo>
    </SharedWithUsers>
  </documentManagement>
</p:properties>
</file>

<file path=customXml/item2.xml><?xml version="1.0" encoding="utf-8"?>
<?mso-contentType ?>
<SharedContentType xmlns="Microsoft.SharePoint.Taxonomy.ContentTypeSync" SourceId="902b3144-05cb-4777-86b3-e84c4a6b5b61" ContentTypeId="0x0101" PreviousValue="tru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95C88C49DDC84D88F4B9ECC62655C5" ma:contentTypeVersion="14" ma:contentTypeDescription="Create a new document." ma:contentTypeScope="" ma:versionID="2cc4aa1da2f057bd830812e41700ae55">
  <xsd:schema xmlns:xsd="http://www.w3.org/2001/XMLSchema" xmlns:xs="http://www.w3.org/2001/XMLSchema" xmlns:p="http://schemas.microsoft.com/office/2006/metadata/properties" xmlns:ns3="87037488-ec5d-4aba-84c2-9b1d22638e8e" xmlns:ns4="a456c47d-191d-4890-bdd2-d107503764fa" xmlns:ns5="296ded7b-1fb9-48fb-938d-0a0645eed0d2" targetNamespace="http://schemas.microsoft.com/office/2006/metadata/properties" ma:root="true" ma:fieldsID="ad1a990e49fd22908c6c93b796c9bf81" ns3:_="" ns4:_="" ns5:_="">
    <xsd:import namespace="87037488-ec5d-4aba-84c2-9b1d22638e8e"/>
    <xsd:import namespace="a456c47d-191d-4890-bdd2-d107503764fa"/>
    <xsd:import namespace="296ded7b-1fb9-48fb-938d-0a0645eed0d2"/>
    <xsd:element name="properties">
      <xsd:complexType>
        <xsd:sequence>
          <xsd:element name="documentManagement">
            <xsd:complexType>
              <xsd:all>
                <xsd:element ref="ns3:b1b820adfd3e4a078472514c1a5cb5ff" minOccurs="0"/>
                <xsd:element ref="ns3:TaxCatchAll" minOccurs="0"/>
                <xsd:element ref="ns3:TaxCatchAllLabel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037488-ec5d-4aba-84c2-9b1d22638e8e" elementFormDefault="qualified">
    <xsd:import namespace="http://schemas.microsoft.com/office/2006/documentManagement/types"/>
    <xsd:import namespace="http://schemas.microsoft.com/office/infopath/2007/PartnerControls"/>
    <xsd:element name="b1b820adfd3e4a078472514c1a5cb5ff" ma:index="8" nillable="true" ma:taxonomy="true" ma:internalName="b1b820adfd3e4a078472514c1a5cb5ff" ma:taxonomyFieldName="Security_x0020_Classification" ma:displayName="Security Classification" ma:default="" ma:fieldId="{b1b820ad-fd3e-4a07-8472-514c1a5cb5ff}" ma:sspId="3bf472f7-a010-4b5a-bb99-a26ed4c99680" ma:termSetId="0c0ba91f-ee81-4a79-83f6-c19eebf2f16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aae03408-aa67-47ce-802c-85fdd17e308c}" ma:internalName="TaxCatchAll" ma:showField="CatchAllData" ma:web="296ded7b-1fb9-48fb-938d-0a0645eed0d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aae03408-aa67-47ce-802c-85fdd17e308c}" ma:internalName="TaxCatchAllLabel" ma:readOnly="true" ma:showField="CatchAllDataLabel" ma:web="296ded7b-1fb9-48fb-938d-0a0645eed0d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56c47d-191d-4890-bdd2-d107503764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6ded7b-1fb9-48fb-938d-0a0645eed0d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6ACB9B2-9E65-4A3F-9A81-4E64F0704E59}">
  <ds:schemaRefs>
    <ds:schemaRef ds:uri="87037488-ec5d-4aba-84c2-9b1d22638e8e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296ded7b-1fb9-48fb-938d-0a0645eed0d2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a456c47d-191d-4890-bdd2-d107503764fa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D55615D-ECF2-49DA-BD51-E89988C34444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E37F6D9-E85A-4B34-8DF9-5A9CA2179E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7037488-ec5d-4aba-84c2-9b1d22638e8e"/>
    <ds:schemaRef ds:uri="a456c47d-191d-4890-bdd2-d107503764fa"/>
    <ds:schemaRef ds:uri="296ded7b-1fb9-48fb-938d-0a0645eed0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3049C0F-8501-4A8A-AF1D-6D5114F4ED3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1298</Words>
  <Application>Microsoft Office PowerPoint</Application>
  <PresentationFormat>Widescreen</PresentationFormat>
  <Paragraphs>321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18</vt:i4>
      </vt:variant>
    </vt:vector>
  </HeadingPairs>
  <TitlesOfParts>
    <vt:vector size="32" baseType="lpstr">
      <vt:lpstr>Arial</vt:lpstr>
      <vt:lpstr>Calibri</vt:lpstr>
      <vt:lpstr>Calibri Light</vt:lpstr>
      <vt:lpstr>Helvetica</vt:lpstr>
      <vt:lpstr>Helvetica Neue</vt:lpstr>
      <vt:lpstr>Helvetica Neue Medium</vt:lpstr>
      <vt:lpstr>Wingdings</vt:lpstr>
      <vt:lpstr>1_Tema do Office</vt:lpstr>
      <vt:lpstr>6_Tema do Office</vt:lpstr>
      <vt:lpstr>7_Tema do Office</vt:lpstr>
      <vt:lpstr>2_Tema do Office</vt:lpstr>
      <vt:lpstr>3_Tema do Office</vt:lpstr>
      <vt:lpstr>5_Tema do Office</vt:lpstr>
      <vt:lpstr>4_Tema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KIENITZ NATALIA (ENGIE Brasil Participacoes Ltda)</dc:creator>
  <cp:lastModifiedBy>LABANCA Gustavo (ENGIE Brasil Participacoes Ltda)</cp:lastModifiedBy>
  <cp:revision>43</cp:revision>
  <cp:lastPrinted>2019-09-27T16:14:47Z</cp:lastPrinted>
  <dcterms:created xsi:type="dcterms:W3CDTF">2019-09-26T21:10:43Z</dcterms:created>
  <dcterms:modified xsi:type="dcterms:W3CDTF">2019-09-27T16:17:13Z</dcterms:modified>
</cp:coreProperties>
</file>