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50" r:id="rId1"/>
    <p:sldMasterId id="2147487020" r:id="rId2"/>
    <p:sldMasterId id="2147487027" r:id="rId3"/>
  </p:sldMasterIdLst>
  <p:notesMasterIdLst>
    <p:notesMasterId r:id="rId21"/>
  </p:notesMasterIdLst>
  <p:handoutMasterIdLst>
    <p:handoutMasterId r:id="rId22"/>
  </p:handoutMasterIdLst>
  <p:sldIdLst>
    <p:sldId id="910" r:id="rId4"/>
    <p:sldId id="968" r:id="rId5"/>
    <p:sldId id="1057" r:id="rId6"/>
    <p:sldId id="1022" r:id="rId7"/>
    <p:sldId id="912" r:id="rId8"/>
    <p:sldId id="1015" r:id="rId9"/>
    <p:sldId id="1016" r:id="rId10"/>
    <p:sldId id="1023" r:id="rId11"/>
    <p:sldId id="1035" r:id="rId12"/>
    <p:sldId id="1036" r:id="rId13"/>
    <p:sldId id="1037" r:id="rId14"/>
    <p:sldId id="1038" r:id="rId15"/>
    <p:sldId id="1058" r:id="rId16"/>
    <p:sldId id="1056" r:id="rId17"/>
    <p:sldId id="1053" r:id="rId18"/>
    <p:sldId id="939" r:id="rId19"/>
    <p:sldId id="1055" r:id="rId20"/>
  </p:sldIdLst>
  <p:sldSz cx="12192000" cy="6858000"/>
  <p:notesSz cx="6799263" cy="99298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bg1"/>
        </a:solidFill>
        <a:latin typeface="Verdana" panose="020B060403050404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bg1"/>
        </a:solidFill>
        <a:latin typeface="Verdana" panose="020B060403050404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bg1"/>
        </a:solidFill>
        <a:latin typeface="Verdana" panose="020B060403050404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bg1"/>
        </a:solidFill>
        <a:latin typeface="Verdana" panose="020B060403050404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bg1"/>
        </a:solidFill>
        <a:latin typeface="Verdan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600" b="1" kern="1200">
        <a:solidFill>
          <a:schemeClr val="bg1"/>
        </a:solidFill>
        <a:latin typeface="Verdana" panose="020B0604030504040204" pitchFamily="34" charset="0"/>
        <a:ea typeface="+mn-ea"/>
        <a:cs typeface="+mn-cs"/>
      </a:defRPr>
    </a:lvl6pPr>
    <a:lvl7pPr marL="2743200" algn="l" defTabSz="914400" rtl="0" eaLnBrk="1" latinLnBrk="0" hangingPunct="1">
      <a:defRPr sz="1600" b="1" kern="1200">
        <a:solidFill>
          <a:schemeClr val="bg1"/>
        </a:solidFill>
        <a:latin typeface="Verdana" panose="020B0604030504040204" pitchFamily="34" charset="0"/>
        <a:ea typeface="+mn-ea"/>
        <a:cs typeface="+mn-cs"/>
      </a:defRPr>
    </a:lvl7pPr>
    <a:lvl8pPr marL="3200400" algn="l" defTabSz="914400" rtl="0" eaLnBrk="1" latinLnBrk="0" hangingPunct="1">
      <a:defRPr sz="1600" b="1" kern="1200">
        <a:solidFill>
          <a:schemeClr val="bg1"/>
        </a:solidFill>
        <a:latin typeface="Verdana" panose="020B0604030504040204" pitchFamily="34" charset="0"/>
        <a:ea typeface="+mn-ea"/>
        <a:cs typeface="+mn-cs"/>
      </a:defRPr>
    </a:lvl8pPr>
    <a:lvl9pPr marL="3657600" algn="l" defTabSz="914400" rtl="0" eaLnBrk="1" latinLnBrk="0" hangingPunct="1">
      <a:defRPr sz="1600" b="1" kern="1200">
        <a:solidFill>
          <a:schemeClr val="bg1"/>
        </a:solidFill>
        <a:latin typeface="Verdan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1B991"/>
    <a:srgbClr val="D29500"/>
    <a:srgbClr val="2B7B57"/>
    <a:srgbClr val="BCB867"/>
    <a:srgbClr val="D44243"/>
    <a:srgbClr val="B8CFA7"/>
    <a:srgbClr val="3C8C93"/>
    <a:srgbClr val="ECECEE"/>
    <a:srgbClr val="FC4A00"/>
    <a:srgbClr val="5E9F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édio 2 - Ênfas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Estilo Médio 2 - Ênfas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Estilo Mé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Estilo Médio 2 - Ênfas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27102A9-8310-4765-A935-A1911B00CA55}" styleName="Estilo Claro 1 - Ênfase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D03447BB-5D67-496B-8E87-E561075AD55C}" styleName="Estilo Escuro 1 - Ênfase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5" autoAdjust="0"/>
    <p:restoredTop sz="94291" autoAdjust="0"/>
  </p:normalViewPr>
  <p:slideViewPr>
    <p:cSldViewPr>
      <p:cViewPr varScale="1">
        <p:scale>
          <a:sx n="59" d="100"/>
          <a:sy n="59" d="100"/>
        </p:scale>
        <p:origin x="776" y="56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2022" y="90"/>
      </p:cViewPr>
      <p:guideLst>
        <p:guide orient="horz" pos="3126"/>
        <p:guide pos="214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Série 1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rgbClr val="40404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Planilha1!$A$2:$A$6</c:f>
              <c:strCache>
                <c:ptCount val="5"/>
                <c:pt idx="0">
                  <c:v>QAV</c:v>
                </c:pt>
                <c:pt idx="1">
                  <c:v>Etanol Hidratado</c:v>
                </c:pt>
                <c:pt idx="2">
                  <c:v>Gasolina C</c:v>
                </c:pt>
                <c:pt idx="3">
                  <c:v>Óleo
Diesel B</c:v>
                </c:pt>
                <c:pt idx="4">
                  <c:v>GLP</c:v>
                </c:pt>
              </c:strCache>
            </c:strRef>
          </c:cat>
          <c:val>
            <c:numRef>
              <c:f>Planilha1!$B$2:$B$6</c:f>
              <c:numCache>
                <c:formatCode>0%</c:formatCode>
                <c:ptCount val="5"/>
                <c:pt idx="0">
                  <c:v>-0.85</c:v>
                </c:pt>
                <c:pt idx="1">
                  <c:v>-0.37</c:v>
                </c:pt>
                <c:pt idx="2">
                  <c:v>-0.28999999999999998</c:v>
                </c:pt>
                <c:pt idx="3">
                  <c:v>-0.14000000000000001</c:v>
                </c:pt>
                <c:pt idx="4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28-4C3F-875A-3F128EA1DE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7024272"/>
        <c:axId val="157025392"/>
      </c:barChart>
      <c:catAx>
        <c:axId val="157024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pt-BR"/>
          </a:p>
        </c:txPr>
        <c:crossAx val="157025392"/>
        <c:crosses val="autoZero"/>
        <c:auto val="1"/>
        <c:lblAlgn val="ctr"/>
        <c:lblOffset val="100"/>
        <c:noMultiLvlLbl val="0"/>
      </c:catAx>
      <c:valAx>
        <c:axId val="1570253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pt-BR"/>
          </a:p>
        </c:txPr>
        <c:crossAx val="157024272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rgbClr val="404040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pt-B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5299" cy="497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464" tIns="43731" rIns="87464" bIns="43731" numCol="1" anchor="t" anchorCtr="0" compatLnSpc="1">
            <a:prstTxWarp prst="textNoShape">
              <a:avLst/>
            </a:prstTxWarp>
          </a:bodyPr>
          <a:lstStyle>
            <a:lvl1pPr algn="l" defTabSz="875035" eaLnBrk="0" hangingPunct="0">
              <a:defRPr sz="1100" b="0" u="sng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3964" y="1"/>
            <a:ext cx="2945299" cy="497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464" tIns="43731" rIns="87464" bIns="43731" numCol="1" anchor="t" anchorCtr="0" compatLnSpc="1">
            <a:prstTxWarp prst="textNoShape">
              <a:avLst/>
            </a:prstTxWarp>
          </a:bodyPr>
          <a:lstStyle>
            <a:lvl1pPr algn="r" defTabSz="875035" eaLnBrk="0" hangingPunct="0">
              <a:defRPr sz="1100" b="0" u="sng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42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2165"/>
            <a:ext cx="2945299" cy="497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464" tIns="43731" rIns="87464" bIns="43731" numCol="1" anchor="b" anchorCtr="0" compatLnSpc="1">
            <a:prstTxWarp prst="textNoShape">
              <a:avLst/>
            </a:prstTxWarp>
          </a:bodyPr>
          <a:lstStyle>
            <a:lvl1pPr algn="l" defTabSz="875035" eaLnBrk="0" hangingPunct="0">
              <a:defRPr sz="1100" b="0" u="sng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42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3964" y="9432165"/>
            <a:ext cx="2945299" cy="497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464" tIns="43731" rIns="87464" bIns="43731" numCol="1" anchor="b" anchorCtr="0" compatLnSpc="1">
            <a:prstTxWarp prst="textNoShape">
              <a:avLst/>
            </a:prstTxWarp>
          </a:bodyPr>
          <a:lstStyle>
            <a:lvl1pPr algn="r" defTabSz="874986">
              <a:defRPr sz="1100" b="0" u="sng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9BB6943C-4917-44A6-A15A-4E5B033F98BD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9625735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5299" cy="497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464" tIns="43731" rIns="87464" bIns="43731" numCol="1" anchor="t" anchorCtr="0" compatLnSpc="1">
            <a:prstTxWarp prst="textNoShape">
              <a:avLst/>
            </a:prstTxWarp>
          </a:bodyPr>
          <a:lstStyle>
            <a:lvl1pPr algn="l" defTabSz="875035" eaLnBrk="0" hangingPunct="0">
              <a:defRPr sz="1100" b="0">
                <a:solidFill>
                  <a:schemeClr val="tx1"/>
                </a:solidFill>
                <a:latin typeface="Times" pitchFamily="18" charset="0"/>
              </a:defRPr>
            </a:lvl1pPr>
          </a:lstStyle>
          <a:p>
            <a:pPr>
              <a:defRPr/>
            </a:pPr>
            <a:endParaRPr lang="pt-BR" alt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3964" y="1"/>
            <a:ext cx="2945299" cy="497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464" tIns="43731" rIns="87464" bIns="43731" numCol="1" anchor="t" anchorCtr="0" compatLnSpc="1">
            <a:prstTxWarp prst="textNoShape">
              <a:avLst/>
            </a:prstTxWarp>
          </a:bodyPr>
          <a:lstStyle>
            <a:lvl1pPr algn="r" defTabSz="875035" eaLnBrk="0" hangingPunct="0">
              <a:defRPr sz="1100" b="0">
                <a:solidFill>
                  <a:schemeClr val="tx1"/>
                </a:solidFill>
                <a:latin typeface="Times" pitchFamily="18" charset="0"/>
              </a:defRPr>
            </a:lvl1pPr>
          </a:lstStyle>
          <a:p>
            <a:pPr>
              <a:defRPr/>
            </a:pPr>
            <a:endParaRPr lang="pt-BR" altLang="en-US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5250" y="742950"/>
            <a:ext cx="6610350" cy="37195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0839" y="4714926"/>
            <a:ext cx="4977585" cy="44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464" tIns="43731" rIns="87464" bIns="437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2165"/>
            <a:ext cx="2945299" cy="497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464" tIns="43731" rIns="87464" bIns="43731" numCol="1" anchor="b" anchorCtr="0" compatLnSpc="1">
            <a:prstTxWarp prst="textNoShape">
              <a:avLst/>
            </a:prstTxWarp>
          </a:bodyPr>
          <a:lstStyle>
            <a:lvl1pPr algn="l" defTabSz="875035" eaLnBrk="0" hangingPunct="0">
              <a:defRPr sz="1100" b="0">
                <a:solidFill>
                  <a:schemeClr val="tx1"/>
                </a:solidFill>
                <a:latin typeface="Times" pitchFamily="18" charset="0"/>
              </a:defRPr>
            </a:lvl1pPr>
          </a:lstStyle>
          <a:p>
            <a:pPr>
              <a:defRPr/>
            </a:pPr>
            <a:endParaRPr lang="pt-BR" alt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3964" y="9432165"/>
            <a:ext cx="2945299" cy="497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464" tIns="43731" rIns="87464" bIns="43731" numCol="1" anchor="b" anchorCtr="0" compatLnSpc="1">
            <a:prstTxWarp prst="textNoShape">
              <a:avLst/>
            </a:prstTxWarp>
          </a:bodyPr>
          <a:lstStyle>
            <a:lvl1pPr algn="r" defTabSz="874986">
              <a:defRPr sz="1100" b="0">
                <a:solidFill>
                  <a:schemeClr val="tx1"/>
                </a:solidFill>
                <a:latin typeface="Times" panose="02020603050405020304" pitchFamily="18" charset="0"/>
              </a:defRPr>
            </a:lvl1pPr>
          </a:lstStyle>
          <a:p>
            <a:pPr>
              <a:defRPr/>
            </a:pPr>
            <a:fld id="{2FABC7B5-3F1E-4D77-B939-8C28B8A278C5}" type="slidenum">
              <a:rPr lang="pt-BR" altLang="en-US"/>
              <a:pPr>
                <a:defRPr/>
              </a:pPr>
              <a:t>‹nº›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11760175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ABC7B5-3F1E-4D77-B939-8C28B8A278C5}" type="slidenum">
              <a:rPr lang="pt-BR" altLang="en-US" smtClean="0"/>
              <a:pPr>
                <a:defRPr/>
              </a:pPr>
              <a:t>1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2111159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ABC7B5-3F1E-4D77-B939-8C28B8A278C5}" type="slidenum">
              <a:rPr lang="pt-BR" altLang="en-US" smtClean="0"/>
              <a:pPr>
                <a:defRPr/>
              </a:pPr>
              <a:t>2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41616350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ABC7B5-3F1E-4D77-B939-8C28B8A278C5}" type="slidenum">
              <a:rPr lang="pt-BR" altLang="en-US" smtClean="0"/>
              <a:pPr>
                <a:defRPr/>
              </a:pPr>
              <a:t>3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37041007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ABC7B5-3F1E-4D77-B939-8C28B8A278C5}" type="slidenum">
              <a:rPr lang="pt-BR" altLang="en-US" smtClean="0"/>
              <a:pPr>
                <a:defRPr/>
              </a:pPr>
              <a:t>4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27363384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FABC7B5-3F1E-4D77-B939-8C28B8A278C5}" type="slidenum">
              <a:rPr lang="pt-BR" altLang="en-US" smtClean="0"/>
              <a:pPr>
                <a:defRPr/>
              </a:pPr>
              <a:t>6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7171457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FABC7B5-3F1E-4D77-B939-8C28B8A278C5}" type="slidenum">
              <a:rPr lang="pt-BR" altLang="en-US" smtClean="0"/>
              <a:pPr>
                <a:defRPr/>
              </a:pPr>
              <a:t>14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32924553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ABC7B5-3F1E-4D77-B939-8C28B8A278C5}" type="slidenum">
              <a:rPr lang="pt-BR" altLang="en-US" smtClean="0"/>
              <a:pPr>
                <a:defRPr/>
              </a:pPr>
              <a:t>15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12040946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ABC7B5-3F1E-4D77-B939-8C28B8A278C5}" type="slidenum">
              <a:rPr lang="pt-BR" altLang="en-US" smtClean="0"/>
              <a:pPr>
                <a:defRPr/>
              </a:pPr>
              <a:t>17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163690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40000" y="990600"/>
            <a:ext cx="7524000" cy="4975799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 b="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90538" indent="0">
              <a:buNone/>
              <a:defRPr sz="1400" b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79488" indent="0">
              <a:buNone/>
              <a:defRPr sz="1400" b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470025" indent="0">
              <a:buNone/>
              <a:defRPr sz="1400" b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958975" indent="0">
              <a:buNone/>
              <a:defRPr sz="1400" b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11" name="Espaço Reservado para Texto 10"/>
          <p:cNvSpPr>
            <a:spLocks noGrp="1"/>
          </p:cNvSpPr>
          <p:nvPr>
            <p:ph type="body" sz="quarter" idx="10"/>
          </p:nvPr>
        </p:nvSpPr>
        <p:spPr>
          <a:xfrm>
            <a:off x="540000" y="360000"/>
            <a:ext cx="11118600" cy="533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90538" indent="0">
              <a:buNone/>
              <a:defRPr/>
            </a:lvl2pPr>
            <a:lvl3pPr marL="979488" indent="0">
              <a:buNone/>
              <a:defRPr/>
            </a:lvl3pPr>
            <a:lvl4pPr marL="1470025" indent="0">
              <a:buNone/>
              <a:defRPr/>
            </a:lvl4pPr>
            <a:lvl5pPr marL="1958975" indent="0">
              <a:buNone/>
              <a:defRPr/>
            </a:lvl5pPr>
          </a:lstStyle>
          <a:p>
            <a:pPr lvl="0"/>
            <a:r>
              <a:rPr lang="pt-BR" dirty="0"/>
              <a:t>Clique para editar o texto mestre</a:t>
            </a:r>
          </a:p>
        </p:txBody>
      </p:sp>
    </p:spTree>
    <p:extLst>
      <p:ext uri="{BB962C8B-B14F-4D97-AF65-F5344CB8AC3E}">
        <p14:creationId xmlns:p14="http://schemas.microsoft.com/office/powerpoint/2010/main" val="62714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Conector reto 4"/>
          <p:cNvCxnSpPr/>
          <p:nvPr userDrawn="1"/>
        </p:nvCxnSpPr>
        <p:spPr>
          <a:xfrm>
            <a:off x="4859338" y="1666875"/>
            <a:ext cx="0" cy="4068763"/>
          </a:xfrm>
          <a:prstGeom prst="line">
            <a:avLst/>
          </a:prstGeom>
          <a:ln w="25400">
            <a:solidFill>
              <a:srgbClr val="F8AF32"/>
            </a:solidFill>
            <a:headEnd type="none" w="lg" len="lg"/>
            <a:tailEnd type="non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Espaço Reservado para Imagem 7"/>
          <p:cNvSpPr>
            <a:spLocks noGrp="1" noChangeAspect="1"/>
          </p:cNvSpPr>
          <p:nvPr>
            <p:ph type="pic" sz="quarter" idx="12"/>
          </p:nvPr>
        </p:nvSpPr>
        <p:spPr>
          <a:xfrm>
            <a:off x="540000" y="2212239"/>
            <a:ext cx="3960000" cy="2952000"/>
          </a:xfrm>
          <a:prstGeom prst="rect">
            <a:avLst/>
          </a:prstGeom>
        </p:spPr>
        <p:txBody>
          <a:bodyPr lIns="72000" anchor="ctr" anchorCtr="1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endParaRPr lang="pt-BR" noProof="0" dirty="0"/>
          </a:p>
        </p:txBody>
      </p:sp>
      <p:sp>
        <p:nvSpPr>
          <p:cNvPr id="10" name="Espaço Reservado para Texto 9"/>
          <p:cNvSpPr>
            <a:spLocks noGrp="1"/>
          </p:cNvSpPr>
          <p:nvPr>
            <p:ph type="body" sz="quarter" idx="13"/>
          </p:nvPr>
        </p:nvSpPr>
        <p:spPr>
          <a:xfrm>
            <a:off x="5220001" y="1666240"/>
            <a:ext cx="6431674" cy="4043998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pt-BR" dirty="0"/>
              <a:t>Clique para editar o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540000" y="360001"/>
            <a:ext cx="11161712" cy="493439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728966134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to 6"/>
          <p:cNvCxnSpPr/>
          <p:nvPr userDrawn="1"/>
        </p:nvCxnSpPr>
        <p:spPr>
          <a:xfrm>
            <a:off x="6070600" y="1387037"/>
            <a:ext cx="0" cy="4068763"/>
          </a:xfrm>
          <a:prstGeom prst="line">
            <a:avLst/>
          </a:prstGeom>
          <a:ln w="25400">
            <a:solidFill>
              <a:srgbClr val="F8AF32"/>
            </a:solidFill>
            <a:headEnd type="none" w="lg" len="lg"/>
            <a:tailEnd type="non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Espaço Reservado para Imagem 7"/>
          <p:cNvSpPr>
            <a:spLocks noGrp="1" noChangeAspect="1"/>
          </p:cNvSpPr>
          <p:nvPr>
            <p:ph type="pic" sz="quarter" idx="12"/>
          </p:nvPr>
        </p:nvSpPr>
        <p:spPr>
          <a:xfrm>
            <a:off x="540000" y="1559051"/>
            <a:ext cx="4996999" cy="3725039"/>
          </a:xfrm>
          <a:prstGeom prst="rect">
            <a:avLst/>
          </a:prstGeom>
        </p:spPr>
        <p:txBody>
          <a:bodyPr lIns="72000" anchor="ctr" anchorCtr="1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endParaRPr lang="pt-BR" noProof="0" dirty="0"/>
          </a:p>
        </p:txBody>
      </p:sp>
      <p:sp>
        <p:nvSpPr>
          <p:cNvPr id="6" name="Espaço Reservado para Imagem 7"/>
          <p:cNvSpPr>
            <a:spLocks noGrp="1" noChangeAspect="1"/>
          </p:cNvSpPr>
          <p:nvPr>
            <p:ph type="pic" sz="quarter" idx="13"/>
          </p:nvPr>
        </p:nvSpPr>
        <p:spPr>
          <a:xfrm>
            <a:off x="6600574" y="1559051"/>
            <a:ext cx="4996592" cy="3724736"/>
          </a:xfrm>
          <a:prstGeom prst="rect">
            <a:avLst/>
          </a:prstGeom>
        </p:spPr>
        <p:txBody>
          <a:bodyPr lIns="72000" anchor="ctr" anchorCtr="1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endParaRPr lang="pt-BR" noProof="0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quarter" idx="14"/>
          </p:nvPr>
        </p:nvSpPr>
        <p:spPr>
          <a:xfrm>
            <a:off x="616585" y="5303038"/>
            <a:ext cx="4842769" cy="838200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9" name="Espaço Reservado para Texto 3"/>
          <p:cNvSpPr>
            <a:spLocks noGrp="1"/>
          </p:cNvSpPr>
          <p:nvPr>
            <p:ph type="body" sz="quarter" idx="15"/>
          </p:nvPr>
        </p:nvSpPr>
        <p:spPr>
          <a:xfrm>
            <a:off x="6677138" y="5283787"/>
            <a:ext cx="4843463" cy="838200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pt-BR" dirty="0"/>
              <a:t>Clique para editar o texto mestre</a:t>
            </a:r>
          </a:p>
        </p:txBody>
      </p:sp>
      <p:sp>
        <p:nvSpPr>
          <p:cNvPr id="10" name="Título 1"/>
          <p:cNvSpPr>
            <a:spLocks noGrp="1"/>
          </p:cNvSpPr>
          <p:nvPr>
            <p:ph type="title"/>
          </p:nvPr>
        </p:nvSpPr>
        <p:spPr>
          <a:xfrm>
            <a:off x="540000" y="360001"/>
            <a:ext cx="11161712" cy="493439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3378336353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erram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tângulo 20"/>
          <p:cNvSpPr/>
          <p:nvPr userDrawn="1"/>
        </p:nvSpPr>
        <p:spPr>
          <a:xfrm>
            <a:off x="0" y="-11112"/>
            <a:ext cx="12192000" cy="6869112"/>
          </a:xfrm>
          <a:prstGeom prst="rect">
            <a:avLst/>
          </a:prstGeom>
          <a:gradFill flip="none" rotWithShape="1">
            <a:gsLst>
              <a:gs pos="0">
                <a:srgbClr val="1E294E"/>
              </a:gs>
              <a:gs pos="83000">
                <a:srgbClr val="072C62"/>
              </a:gs>
              <a:gs pos="100000">
                <a:srgbClr val="1E294E"/>
              </a:gs>
            </a:gsLst>
            <a:lin ang="30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sz="1800" b="0" dirty="0">
              <a:solidFill>
                <a:srgbClr val="FFFFFF"/>
              </a:solidFill>
            </a:endParaRPr>
          </a:p>
        </p:txBody>
      </p:sp>
      <p:sp>
        <p:nvSpPr>
          <p:cNvPr id="22" name="Retângulo 21"/>
          <p:cNvSpPr>
            <a:spLocks noChangeAspect="1"/>
          </p:cNvSpPr>
          <p:nvPr userDrawn="1"/>
        </p:nvSpPr>
        <p:spPr>
          <a:xfrm>
            <a:off x="242534" y="-2127600"/>
            <a:ext cx="11706933" cy="11113200"/>
          </a:xfrm>
          <a:prstGeom prst="rect">
            <a:avLst/>
          </a:prstGeom>
          <a:blipFill dpi="0" rotWithShape="1">
            <a:blip r:embed="rId2">
              <a:alphaModFix amt="16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pt-BR" sz="1800" b="0">
              <a:solidFill>
                <a:srgbClr val="FFFFFF"/>
              </a:solidFill>
            </a:endParaRPr>
          </a:p>
        </p:txBody>
      </p:sp>
      <p:sp>
        <p:nvSpPr>
          <p:cNvPr id="5" name="Retângulo 4"/>
          <p:cNvSpPr/>
          <p:nvPr userDrawn="1"/>
        </p:nvSpPr>
        <p:spPr>
          <a:xfrm>
            <a:off x="0" y="6137275"/>
            <a:ext cx="12192000" cy="720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sz="1800" b="0" dirty="0">
              <a:solidFill>
                <a:srgbClr val="FFFFFF"/>
              </a:solidFill>
            </a:endParaRPr>
          </a:p>
        </p:txBody>
      </p:sp>
      <p:sp>
        <p:nvSpPr>
          <p:cNvPr id="7" name="Retângulo 6"/>
          <p:cNvSpPr/>
          <p:nvPr userDrawn="1"/>
        </p:nvSpPr>
        <p:spPr>
          <a:xfrm>
            <a:off x="8481060" y="5181600"/>
            <a:ext cx="3451225" cy="8318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pt-B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 Light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 Light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 Light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 Light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 Light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 Light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 Light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 Light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 Light" pitchFamily="34" charset="0"/>
                <a:ea typeface="+mn-ea"/>
                <a:cs typeface="+mn-cs"/>
              </a:defRPr>
            </a:lvl9pPr>
          </a:lstStyle>
          <a:p>
            <a:pPr algn="r" defTabSz="457200">
              <a:defRPr/>
            </a:pPr>
            <a:r>
              <a:rPr lang="pt-BR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Avenida Rio Branco, 1 - 11</a:t>
            </a:r>
            <a:r>
              <a:rPr lang="pt-BR" b="0" baseline="30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pt-BR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andar  </a:t>
            </a:r>
          </a:p>
          <a:p>
            <a:pPr algn="r" defTabSz="457200">
              <a:defRPr/>
            </a:pPr>
            <a:r>
              <a:rPr lang="pt-BR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20090-003 - Centro - Rio de Janeiro  </a:t>
            </a:r>
            <a:r>
              <a:rPr lang="pt-BR" dirty="0">
                <a:solidFill>
                  <a:srgbClr val="FCCA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www.epe.gov.br</a:t>
            </a:r>
          </a:p>
        </p:txBody>
      </p:sp>
      <p:sp>
        <p:nvSpPr>
          <p:cNvPr id="11" name="CaixaDeTexto 10"/>
          <p:cNvSpPr txBox="1">
            <a:spLocks noChangeArrowheads="1"/>
          </p:cNvSpPr>
          <p:nvPr userDrawn="1"/>
        </p:nvSpPr>
        <p:spPr bwMode="auto">
          <a:xfrm>
            <a:off x="639763" y="6313488"/>
            <a:ext cx="12842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altLang="pt-BR" sz="1800" b="0" dirty="0">
                <a:solidFill>
                  <a:srgbClr val="1E294E"/>
                </a:solidFill>
              </a:rPr>
              <a:t>/</a:t>
            </a:r>
            <a:r>
              <a:rPr lang="pt-BR" altLang="pt-BR" sz="1800" b="0" dirty="0" err="1">
                <a:solidFill>
                  <a:srgbClr val="1E294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epe.brasil</a:t>
            </a:r>
            <a:endParaRPr lang="pt-BR" altLang="pt-BR" sz="1800" b="0" dirty="0">
              <a:solidFill>
                <a:srgbClr val="1E294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aixaDeTexto 11"/>
          <p:cNvSpPr txBox="1">
            <a:spLocks noChangeArrowheads="1"/>
          </p:cNvSpPr>
          <p:nvPr userDrawn="1"/>
        </p:nvSpPr>
        <p:spPr bwMode="auto">
          <a:xfrm>
            <a:off x="4221163" y="6313488"/>
            <a:ext cx="1778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altLang="pt-BR" sz="1800" b="0" dirty="0">
                <a:solidFill>
                  <a:srgbClr val="1E294E"/>
                </a:solidFill>
              </a:rPr>
              <a:t>@</a:t>
            </a:r>
            <a:r>
              <a:rPr lang="pt-BR" altLang="pt-BR" sz="1800" b="0" dirty="0" err="1">
                <a:solidFill>
                  <a:srgbClr val="1E294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epe_brasil</a:t>
            </a:r>
            <a:endParaRPr lang="pt-BR" altLang="pt-BR" sz="1800" b="0" dirty="0">
              <a:solidFill>
                <a:srgbClr val="1E294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CaixaDeTexto 12"/>
          <p:cNvSpPr txBox="1">
            <a:spLocks noChangeArrowheads="1"/>
          </p:cNvSpPr>
          <p:nvPr userDrawn="1"/>
        </p:nvSpPr>
        <p:spPr bwMode="auto">
          <a:xfrm>
            <a:off x="2439988" y="6313488"/>
            <a:ext cx="1320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altLang="pt-BR" sz="1800" b="0" dirty="0" err="1">
                <a:solidFill>
                  <a:srgbClr val="1E294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epe_brasil</a:t>
            </a:r>
            <a:endParaRPr lang="pt-BR" altLang="pt-BR" sz="1800" b="0" dirty="0">
              <a:solidFill>
                <a:srgbClr val="1E294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Imagem 21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5163" y="6276975"/>
            <a:ext cx="2276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Imagem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4188" y="6142038"/>
            <a:ext cx="1465262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CaixaDeTexto 18"/>
          <p:cNvSpPr txBox="1">
            <a:spLocks noChangeArrowheads="1"/>
          </p:cNvSpPr>
          <p:nvPr userDrawn="1"/>
        </p:nvSpPr>
        <p:spPr bwMode="auto">
          <a:xfrm>
            <a:off x="6270625" y="6318250"/>
            <a:ext cx="14493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altLang="pt-BR" sz="1800" b="0" dirty="0">
                <a:solidFill>
                  <a:srgbClr val="1E294E"/>
                </a:solidFill>
              </a:rPr>
              <a:t>/</a:t>
            </a:r>
            <a:r>
              <a:rPr lang="pt-BR" altLang="pt-BR" sz="1800" b="0" dirty="0" err="1">
                <a:solidFill>
                  <a:srgbClr val="1E294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EPEBrasil</a:t>
            </a:r>
            <a:endParaRPr lang="pt-BR" altLang="pt-BR" sz="1800" b="0" dirty="0">
              <a:solidFill>
                <a:srgbClr val="1E294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ítulo 2"/>
          <p:cNvSpPr>
            <a:spLocks noGrp="1"/>
          </p:cNvSpPr>
          <p:nvPr>
            <p:ph type="title"/>
          </p:nvPr>
        </p:nvSpPr>
        <p:spPr>
          <a:xfrm>
            <a:off x="789032" y="2944756"/>
            <a:ext cx="10613936" cy="968488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4400" b="1" baseline="0">
                <a:solidFill>
                  <a:schemeClr val="bg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pic>
        <p:nvPicPr>
          <p:cNvPr id="17" name="Picture 2" descr="C:\Users\tmoura\Downloads\facebook-square.png"/>
          <p:cNvPicPr>
            <a:picLocks noChangeAspect="1" noChangeArrowheads="1"/>
          </p:cNvPicPr>
          <p:nvPr userDrawn="1"/>
        </p:nvPicPr>
        <p:blipFill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6317637"/>
            <a:ext cx="360000" cy="360000"/>
          </a:xfrm>
          <a:prstGeom prst="rect">
            <a:avLst/>
          </a:prstGeom>
          <a:noFill/>
        </p:spPr>
      </p:pic>
      <p:pic>
        <p:nvPicPr>
          <p:cNvPr id="20" name="Picture 3" descr="C:\Users\tmoura\Downloads\instagram.png"/>
          <p:cNvPicPr>
            <a:picLocks noChangeAspect="1" noChangeArrowheads="1"/>
          </p:cNvPicPr>
          <p:nvPr userDrawn="1"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6256" y="6325575"/>
            <a:ext cx="360000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C:\Users\tmoura\Downloads\twitter-square.png"/>
          <p:cNvPicPr>
            <a:picLocks noChangeAspect="1" noChangeArrowheads="1"/>
          </p:cNvPicPr>
          <p:nvPr userDrawn="1"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1098" y="6325575"/>
            <a:ext cx="360000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Imagem 23"/>
          <p:cNvPicPr>
            <a:picLocks noChangeAspect="1"/>
          </p:cNvPicPr>
          <p:nvPr userDrawn="1"/>
        </p:nvPicPr>
        <p:blipFill>
          <a:blip r:embed="rId8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731" y="6351998"/>
            <a:ext cx="470474" cy="33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31168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333" y="230187"/>
            <a:ext cx="11851551" cy="8810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75875"/>
            <a:ext cx="10515600" cy="470108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pt-BR" dirty="0"/>
              <a:t>Editar estilos de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2791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333" y="230187"/>
            <a:ext cx="11851551" cy="8810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75875"/>
            <a:ext cx="10515600" cy="470108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pt-BR" dirty="0"/>
              <a:t>Editar estilos de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2881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333" y="230187"/>
            <a:ext cx="11851551" cy="8810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75875"/>
            <a:ext cx="10515600" cy="470108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pt-BR" dirty="0"/>
              <a:t>Editar estilos de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15595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333" y="230187"/>
            <a:ext cx="11851551" cy="8810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75875"/>
            <a:ext cx="10515600" cy="470108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pt-BR" dirty="0"/>
              <a:t>Editar estilos de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71342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333" y="230187"/>
            <a:ext cx="11851551" cy="8810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75875"/>
            <a:ext cx="10515600" cy="470108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pt-BR" dirty="0"/>
              <a:t>Editar estilos de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52665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333" y="230187"/>
            <a:ext cx="11851551" cy="8810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75875"/>
            <a:ext cx="10515600" cy="470108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pt-BR" dirty="0"/>
              <a:t>Editar estilos de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82152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333" y="230187"/>
            <a:ext cx="11851551" cy="8810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75875"/>
            <a:ext cx="10515600" cy="470108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pt-BR" dirty="0"/>
              <a:t>Editar estilos de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675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Ger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ângulo 14"/>
          <p:cNvSpPr/>
          <p:nvPr userDrawn="1"/>
        </p:nvSpPr>
        <p:spPr>
          <a:xfrm>
            <a:off x="0" y="-11112"/>
            <a:ext cx="12192000" cy="6869112"/>
          </a:xfrm>
          <a:prstGeom prst="rect">
            <a:avLst/>
          </a:prstGeom>
          <a:gradFill flip="none" rotWithShape="1">
            <a:gsLst>
              <a:gs pos="0">
                <a:srgbClr val="1E294E"/>
              </a:gs>
              <a:gs pos="83000">
                <a:srgbClr val="072C62"/>
              </a:gs>
              <a:gs pos="100000">
                <a:srgbClr val="1E294E"/>
              </a:gs>
            </a:gsLst>
            <a:lin ang="30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sz="1800" b="0" dirty="0">
              <a:solidFill>
                <a:srgbClr val="FFFFFF"/>
              </a:solidFill>
            </a:endParaRPr>
          </a:p>
        </p:txBody>
      </p:sp>
      <p:sp>
        <p:nvSpPr>
          <p:cNvPr id="22" name="Retângulo 21"/>
          <p:cNvSpPr>
            <a:spLocks noChangeAspect="1"/>
          </p:cNvSpPr>
          <p:nvPr userDrawn="1"/>
        </p:nvSpPr>
        <p:spPr>
          <a:xfrm>
            <a:off x="242534" y="-10160"/>
            <a:ext cx="11706933" cy="6908800"/>
          </a:xfrm>
          <a:prstGeom prst="rect">
            <a:avLst/>
          </a:prstGeom>
          <a:blipFill dpi="0" rotWithShape="1">
            <a:blip r:embed="rId2">
              <a:alphaModFix amt="19000"/>
            </a:blip>
            <a:srcRect/>
            <a:stretch>
              <a:fillRect t="-30354" b="-3050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pt-BR" sz="1800" b="0">
              <a:solidFill>
                <a:srgbClr val="FFFFFF"/>
              </a:solidFill>
            </a:endParaRPr>
          </a:p>
        </p:txBody>
      </p:sp>
      <p:pic>
        <p:nvPicPr>
          <p:cNvPr id="21" name="Imagem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40"/>
          <a:stretch/>
        </p:blipFill>
        <p:spPr bwMode="auto">
          <a:xfrm>
            <a:off x="11125199" y="5961849"/>
            <a:ext cx="808243" cy="726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Subtítulo 1"/>
          <p:cNvSpPr>
            <a:spLocks noGrp="1"/>
          </p:cNvSpPr>
          <p:nvPr>
            <p:ph type="subTitle" idx="1"/>
          </p:nvPr>
        </p:nvSpPr>
        <p:spPr>
          <a:xfrm>
            <a:off x="2093148" y="3461503"/>
            <a:ext cx="8005704" cy="369332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pt-BR" dirty="0"/>
              <a:t>Clique para editar o estilo do subtítulo Mestre</a:t>
            </a:r>
          </a:p>
        </p:txBody>
      </p:sp>
      <p:sp>
        <p:nvSpPr>
          <p:cNvPr id="14" name="Título 2"/>
          <p:cNvSpPr>
            <a:spLocks noGrp="1"/>
          </p:cNvSpPr>
          <p:nvPr>
            <p:ph type="title"/>
          </p:nvPr>
        </p:nvSpPr>
        <p:spPr>
          <a:xfrm>
            <a:off x="1175853" y="2124725"/>
            <a:ext cx="9840295" cy="133422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400" b="1" baseline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26" name="Espaço Reservado para Texto 25"/>
          <p:cNvSpPr>
            <a:spLocks noGrp="1"/>
          </p:cNvSpPr>
          <p:nvPr>
            <p:ph type="body" sz="quarter" idx="10"/>
          </p:nvPr>
        </p:nvSpPr>
        <p:spPr>
          <a:xfrm>
            <a:off x="304800" y="4956422"/>
            <a:ext cx="8013700" cy="4905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endParaRPr lang="pt-BR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5453421"/>
            <a:ext cx="4871049" cy="2905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t-BR" dirty="0"/>
              <a:t>Cargo</a:t>
            </a:r>
          </a:p>
        </p:txBody>
      </p:sp>
      <p:sp>
        <p:nvSpPr>
          <p:cNvPr id="8" name="Espaço Reservado para Texto 7"/>
          <p:cNvSpPr>
            <a:spLocks noGrp="1"/>
          </p:cNvSpPr>
          <p:nvPr>
            <p:ph type="body" sz="quarter" idx="12" hasCustomPrompt="1"/>
          </p:nvPr>
        </p:nvSpPr>
        <p:spPr>
          <a:xfrm>
            <a:off x="304800" y="6067835"/>
            <a:ext cx="2320925" cy="59213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6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t-BR" dirty="0"/>
              <a:t>Rio de Janeiro, RJ Junho de 2019</a:t>
            </a:r>
          </a:p>
        </p:txBody>
      </p:sp>
      <p:pic>
        <p:nvPicPr>
          <p:cNvPr id="20" name="Imagem 12"/>
          <p:cNvPicPr>
            <a:picLocks noChangeAspect="1"/>
          </p:cNvPicPr>
          <p:nvPr userDrawn="1"/>
        </p:nvPicPr>
        <p:blipFill>
          <a:blip r:embed="rId4">
            <a:clrChange>
              <a:clrFrom>
                <a:srgbClr val="000040"/>
              </a:clrFrom>
              <a:clrTo>
                <a:srgbClr val="00004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1131" y="6094535"/>
            <a:ext cx="2276475" cy="46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70229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2"/>
          <p:cNvSpPr>
            <a:spLocks noGrp="1"/>
          </p:cNvSpPr>
          <p:nvPr>
            <p:ph idx="1"/>
          </p:nvPr>
        </p:nvSpPr>
        <p:spPr>
          <a:xfrm>
            <a:off x="540000" y="990600"/>
            <a:ext cx="7524000" cy="4975799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rgbClr val="1E294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90538" indent="0">
              <a:buNone/>
              <a:defRPr sz="1400" b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79488" indent="0">
              <a:buNone/>
              <a:defRPr sz="1400" b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470025" indent="0">
              <a:buNone/>
              <a:defRPr sz="1400" b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958975" indent="0">
              <a:buNone/>
              <a:defRPr sz="1400" b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Texto 10"/>
          <p:cNvSpPr>
            <a:spLocks noGrp="1"/>
          </p:cNvSpPr>
          <p:nvPr>
            <p:ph type="body" sz="quarter" idx="10"/>
          </p:nvPr>
        </p:nvSpPr>
        <p:spPr>
          <a:xfrm>
            <a:off x="540000" y="360000"/>
            <a:ext cx="7524000" cy="533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1E294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90538" indent="0">
              <a:buNone/>
              <a:defRPr/>
            </a:lvl2pPr>
            <a:lvl3pPr marL="979488" indent="0">
              <a:buNone/>
              <a:defRPr/>
            </a:lvl3pPr>
            <a:lvl4pPr marL="1470025" indent="0">
              <a:buNone/>
              <a:defRPr/>
            </a:lvl4pPr>
            <a:lvl5pPr marL="1958975" indent="0">
              <a:buNone/>
              <a:defRPr/>
            </a:lvl5pPr>
          </a:lstStyle>
          <a:p>
            <a:pPr lvl="0"/>
            <a:r>
              <a:rPr lang="pt-BR" dirty="0"/>
              <a:t>Clique para editar o texto mestre</a:t>
            </a:r>
          </a:p>
        </p:txBody>
      </p:sp>
    </p:spTree>
    <p:extLst>
      <p:ext uri="{BB962C8B-B14F-4D97-AF65-F5344CB8AC3E}">
        <p14:creationId xmlns:p14="http://schemas.microsoft.com/office/powerpoint/2010/main" val="1855305697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erram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tângulo 20"/>
          <p:cNvSpPr/>
          <p:nvPr userDrawn="1"/>
        </p:nvSpPr>
        <p:spPr>
          <a:xfrm>
            <a:off x="0" y="-11112"/>
            <a:ext cx="12192000" cy="6869112"/>
          </a:xfrm>
          <a:prstGeom prst="rect">
            <a:avLst/>
          </a:prstGeom>
          <a:gradFill flip="none" rotWithShape="1">
            <a:gsLst>
              <a:gs pos="0">
                <a:srgbClr val="1E294E"/>
              </a:gs>
              <a:gs pos="83000">
                <a:srgbClr val="072C62"/>
              </a:gs>
              <a:gs pos="100000">
                <a:srgbClr val="1E294E"/>
              </a:gs>
            </a:gsLst>
            <a:lin ang="30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sz="1800" b="0" dirty="0">
              <a:solidFill>
                <a:srgbClr val="FFFFFF"/>
              </a:solidFill>
            </a:endParaRPr>
          </a:p>
        </p:txBody>
      </p:sp>
      <p:sp>
        <p:nvSpPr>
          <p:cNvPr id="22" name="Retângulo 21"/>
          <p:cNvSpPr>
            <a:spLocks noChangeAspect="1"/>
          </p:cNvSpPr>
          <p:nvPr userDrawn="1"/>
        </p:nvSpPr>
        <p:spPr>
          <a:xfrm>
            <a:off x="242534" y="-2127600"/>
            <a:ext cx="11706933" cy="11113200"/>
          </a:xfrm>
          <a:prstGeom prst="rect">
            <a:avLst/>
          </a:prstGeom>
          <a:blipFill dpi="0" rotWithShape="1">
            <a:blip r:embed="rId2">
              <a:alphaModFix amt="16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pt-BR" sz="1800" b="0">
              <a:solidFill>
                <a:srgbClr val="FFFFFF"/>
              </a:solidFill>
            </a:endParaRPr>
          </a:p>
        </p:txBody>
      </p:sp>
      <p:sp>
        <p:nvSpPr>
          <p:cNvPr id="5" name="Retângulo 4"/>
          <p:cNvSpPr/>
          <p:nvPr userDrawn="1"/>
        </p:nvSpPr>
        <p:spPr>
          <a:xfrm>
            <a:off x="0" y="6137275"/>
            <a:ext cx="12192000" cy="720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sz="1800" b="0" dirty="0">
              <a:solidFill>
                <a:srgbClr val="FFFFFF"/>
              </a:solidFill>
            </a:endParaRPr>
          </a:p>
        </p:txBody>
      </p:sp>
      <p:sp>
        <p:nvSpPr>
          <p:cNvPr id="7" name="Retângulo 6"/>
          <p:cNvSpPr/>
          <p:nvPr userDrawn="1"/>
        </p:nvSpPr>
        <p:spPr>
          <a:xfrm>
            <a:off x="8481060" y="5181600"/>
            <a:ext cx="3451225" cy="8318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pt-B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 Light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 Light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 Light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 Light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 Light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 Light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 Light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 Light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 Light" pitchFamily="34" charset="0"/>
                <a:ea typeface="+mn-ea"/>
                <a:cs typeface="+mn-cs"/>
              </a:defRPr>
            </a:lvl9pPr>
          </a:lstStyle>
          <a:p>
            <a:pPr algn="r" defTabSz="457200">
              <a:defRPr/>
            </a:pPr>
            <a:r>
              <a:rPr lang="pt-BR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Avenida Rio Branco, 1 - 11</a:t>
            </a:r>
            <a:r>
              <a:rPr lang="pt-BR" b="0" baseline="30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pt-BR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andar  </a:t>
            </a:r>
          </a:p>
          <a:p>
            <a:pPr algn="r" defTabSz="457200">
              <a:defRPr/>
            </a:pPr>
            <a:r>
              <a:rPr lang="pt-BR" b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20090-003 - Centro - Rio de Janeiro  </a:t>
            </a:r>
            <a:r>
              <a:rPr lang="pt-BR" dirty="0">
                <a:solidFill>
                  <a:srgbClr val="FCCA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www.epe.gov.br</a:t>
            </a:r>
          </a:p>
        </p:txBody>
      </p:sp>
      <p:sp>
        <p:nvSpPr>
          <p:cNvPr id="11" name="CaixaDeTexto 10"/>
          <p:cNvSpPr txBox="1">
            <a:spLocks noChangeArrowheads="1"/>
          </p:cNvSpPr>
          <p:nvPr userDrawn="1"/>
        </p:nvSpPr>
        <p:spPr bwMode="auto">
          <a:xfrm>
            <a:off x="639763" y="6313488"/>
            <a:ext cx="12842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altLang="pt-BR" sz="1800" b="0" dirty="0">
                <a:solidFill>
                  <a:srgbClr val="1E294E"/>
                </a:solidFill>
              </a:rPr>
              <a:t>/</a:t>
            </a:r>
            <a:r>
              <a:rPr lang="pt-BR" altLang="pt-BR" sz="1800" b="0" dirty="0" err="1">
                <a:solidFill>
                  <a:srgbClr val="1E294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epe.brasil</a:t>
            </a:r>
            <a:endParaRPr lang="pt-BR" altLang="pt-BR" sz="1800" b="0" dirty="0">
              <a:solidFill>
                <a:srgbClr val="1E294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aixaDeTexto 11"/>
          <p:cNvSpPr txBox="1">
            <a:spLocks noChangeArrowheads="1"/>
          </p:cNvSpPr>
          <p:nvPr userDrawn="1"/>
        </p:nvSpPr>
        <p:spPr bwMode="auto">
          <a:xfrm>
            <a:off x="4221163" y="6313488"/>
            <a:ext cx="1778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altLang="pt-BR" sz="1800" b="0" dirty="0">
                <a:solidFill>
                  <a:srgbClr val="1E294E"/>
                </a:solidFill>
              </a:rPr>
              <a:t>@</a:t>
            </a:r>
            <a:r>
              <a:rPr lang="pt-BR" altLang="pt-BR" sz="1800" b="0" dirty="0" err="1">
                <a:solidFill>
                  <a:srgbClr val="1E294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epe_brasil</a:t>
            </a:r>
            <a:endParaRPr lang="pt-BR" altLang="pt-BR" sz="1800" b="0" dirty="0">
              <a:solidFill>
                <a:srgbClr val="1E294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CaixaDeTexto 12"/>
          <p:cNvSpPr txBox="1">
            <a:spLocks noChangeArrowheads="1"/>
          </p:cNvSpPr>
          <p:nvPr userDrawn="1"/>
        </p:nvSpPr>
        <p:spPr bwMode="auto">
          <a:xfrm>
            <a:off x="2439988" y="6313488"/>
            <a:ext cx="1320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altLang="pt-BR" sz="1800" b="0" dirty="0" err="1">
                <a:solidFill>
                  <a:srgbClr val="1E294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epe_brasil</a:t>
            </a:r>
            <a:endParaRPr lang="pt-BR" altLang="pt-BR" sz="1800" b="0" dirty="0">
              <a:solidFill>
                <a:srgbClr val="1E294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Imagem 21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1906" y="6276975"/>
            <a:ext cx="2276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Imagem 14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78"/>
          <a:stretch/>
        </p:blipFill>
        <p:spPr bwMode="auto">
          <a:xfrm>
            <a:off x="11306174" y="6142038"/>
            <a:ext cx="803275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CaixaDeTexto 18"/>
          <p:cNvSpPr txBox="1">
            <a:spLocks noChangeArrowheads="1"/>
          </p:cNvSpPr>
          <p:nvPr userDrawn="1"/>
        </p:nvSpPr>
        <p:spPr bwMode="auto">
          <a:xfrm>
            <a:off x="6270625" y="6318250"/>
            <a:ext cx="14493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altLang="pt-BR" sz="1800" b="0" dirty="0">
                <a:solidFill>
                  <a:srgbClr val="1E294E"/>
                </a:solidFill>
              </a:rPr>
              <a:t>/</a:t>
            </a:r>
            <a:r>
              <a:rPr lang="pt-BR" altLang="pt-BR" sz="1800" b="0" dirty="0" err="1">
                <a:solidFill>
                  <a:srgbClr val="1E294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EPEBrasil</a:t>
            </a:r>
            <a:endParaRPr lang="pt-BR" altLang="pt-BR" sz="1800" b="0" dirty="0">
              <a:solidFill>
                <a:srgbClr val="1E294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ítulo 2"/>
          <p:cNvSpPr>
            <a:spLocks noGrp="1"/>
          </p:cNvSpPr>
          <p:nvPr>
            <p:ph type="title"/>
          </p:nvPr>
        </p:nvSpPr>
        <p:spPr>
          <a:xfrm>
            <a:off x="789032" y="2944756"/>
            <a:ext cx="10613936" cy="968488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4400" b="1" baseline="0">
                <a:solidFill>
                  <a:schemeClr val="bg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pic>
        <p:nvPicPr>
          <p:cNvPr id="17" name="Picture 2" descr="C:\Users\tmoura\Downloads\facebook-square.png"/>
          <p:cNvPicPr>
            <a:picLocks noChangeAspect="1" noChangeArrowheads="1"/>
          </p:cNvPicPr>
          <p:nvPr userDrawn="1"/>
        </p:nvPicPr>
        <p:blipFill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6317637"/>
            <a:ext cx="360000" cy="360000"/>
          </a:xfrm>
          <a:prstGeom prst="rect">
            <a:avLst/>
          </a:prstGeom>
          <a:noFill/>
        </p:spPr>
      </p:pic>
      <p:pic>
        <p:nvPicPr>
          <p:cNvPr id="20" name="Picture 3" descr="C:\Users\tmoura\Downloads\instagram.png"/>
          <p:cNvPicPr>
            <a:picLocks noChangeAspect="1" noChangeArrowheads="1"/>
          </p:cNvPicPr>
          <p:nvPr userDrawn="1"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6256" y="6325575"/>
            <a:ext cx="360000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C:\Users\tmoura\Downloads\twitter-square.png"/>
          <p:cNvPicPr>
            <a:picLocks noChangeAspect="1" noChangeArrowheads="1"/>
          </p:cNvPicPr>
          <p:nvPr userDrawn="1"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1098" y="6325575"/>
            <a:ext cx="360000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Imagem 23"/>
          <p:cNvPicPr>
            <a:picLocks noChangeAspect="1"/>
          </p:cNvPicPr>
          <p:nvPr userDrawn="1"/>
        </p:nvPicPr>
        <p:blipFill>
          <a:blip r:embed="rId8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731" y="6351998"/>
            <a:ext cx="470474" cy="33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825491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333" y="230187"/>
            <a:ext cx="11851551" cy="8810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75875"/>
            <a:ext cx="10515600" cy="470108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pt-BR" dirty="0"/>
              <a:t>Editar estilos de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4317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Ger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ângulo 14"/>
          <p:cNvSpPr/>
          <p:nvPr userDrawn="1"/>
        </p:nvSpPr>
        <p:spPr>
          <a:xfrm>
            <a:off x="0" y="-11112"/>
            <a:ext cx="12192000" cy="6869112"/>
          </a:xfrm>
          <a:prstGeom prst="rect">
            <a:avLst/>
          </a:prstGeom>
          <a:gradFill flip="none" rotWithShape="1">
            <a:gsLst>
              <a:gs pos="0">
                <a:srgbClr val="1E294E"/>
              </a:gs>
              <a:gs pos="83000">
                <a:srgbClr val="072C62"/>
              </a:gs>
              <a:gs pos="100000">
                <a:srgbClr val="1E294E"/>
              </a:gs>
            </a:gsLst>
            <a:lin ang="30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sz="1800" b="0" dirty="0">
              <a:solidFill>
                <a:srgbClr val="FFFFFF"/>
              </a:solidFill>
            </a:endParaRPr>
          </a:p>
        </p:txBody>
      </p:sp>
      <p:sp>
        <p:nvSpPr>
          <p:cNvPr id="22" name="Retângulo 21"/>
          <p:cNvSpPr>
            <a:spLocks noChangeAspect="1"/>
          </p:cNvSpPr>
          <p:nvPr userDrawn="1"/>
        </p:nvSpPr>
        <p:spPr>
          <a:xfrm>
            <a:off x="242534" y="-10160"/>
            <a:ext cx="11706933" cy="6908800"/>
          </a:xfrm>
          <a:prstGeom prst="rect">
            <a:avLst/>
          </a:prstGeom>
          <a:blipFill dpi="0" rotWithShape="1">
            <a:blip r:embed="rId2">
              <a:alphaModFix amt="19000"/>
            </a:blip>
            <a:srcRect/>
            <a:stretch>
              <a:fillRect t="-30354" b="-3050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pt-BR" sz="1800" b="0">
              <a:solidFill>
                <a:srgbClr val="FFFFFF"/>
              </a:solidFill>
            </a:endParaRPr>
          </a:p>
        </p:txBody>
      </p:sp>
      <p:pic>
        <p:nvPicPr>
          <p:cNvPr id="21" name="Imagem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8181" y="5961849"/>
            <a:ext cx="1465262" cy="726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Subtítulo 1"/>
          <p:cNvSpPr>
            <a:spLocks noGrp="1"/>
          </p:cNvSpPr>
          <p:nvPr>
            <p:ph type="subTitle" idx="1"/>
          </p:nvPr>
        </p:nvSpPr>
        <p:spPr>
          <a:xfrm>
            <a:off x="2093148" y="3461503"/>
            <a:ext cx="8005704" cy="369332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pt-BR" dirty="0"/>
              <a:t>Clique para editar o estilo do subtítulo Mestre</a:t>
            </a:r>
          </a:p>
        </p:txBody>
      </p:sp>
      <p:sp>
        <p:nvSpPr>
          <p:cNvPr id="14" name="Título 2"/>
          <p:cNvSpPr>
            <a:spLocks noGrp="1"/>
          </p:cNvSpPr>
          <p:nvPr>
            <p:ph type="title"/>
          </p:nvPr>
        </p:nvSpPr>
        <p:spPr>
          <a:xfrm>
            <a:off x="1175853" y="2124725"/>
            <a:ext cx="9840295" cy="133422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400" b="1" baseline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26" name="Espaço Reservado para Texto 25"/>
          <p:cNvSpPr>
            <a:spLocks noGrp="1"/>
          </p:cNvSpPr>
          <p:nvPr>
            <p:ph type="body" sz="quarter" idx="10"/>
          </p:nvPr>
        </p:nvSpPr>
        <p:spPr>
          <a:xfrm>
            <a:off x="304800" y="4956422"/>
            <a:ext cx="8013700" cy="4905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endParaRPr lang="pt-BR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5453421"/>
            <a:ext cx="4871049" cy="2905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t-BR" dirty="0"/>
              <a:t>Cargo</a:t>
            </a:r>
          </a:p>
        </p:txBody>
      </p:sp>
      <p:sp>
        <p:nvSpPr>
          <p:cNvPr id="8" name="Espaço Reservado para Texto 7"/>
          <p:cNvSpPr>
            <a:spLocks noGrp="1"/>
          </p:cNvSpPr>
          <p:nvPr>
            <p:ph type="body" sz="quarter" idx="12" hasCustomPrompt="1"/>
          </p:nvPr>
        </p:nvSpPr>
        <p:spPr>
          <a:xfrm>
            <a:off x="304800" y="6067835"/>
            <a:ext cx="2320925" cy="59213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6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t-BR" dirty="0"/>
              <a:t>Rio de Janeiro, RJ Junho de 2019</a:t>
            </a:r>
          </a:p>
        </p:txBody>
      </p:sp>
      <p:pic>
        <p:nvPicPr>
          <p:cNvPr id="20" name="Imagem 12"/>
          <p:cNvPicPr>
            <a:picLocks noChangeAspect="1"/>
          </p:cNvPicPr>
          <p:nvPr userDrawn="1"/>
        </p:nvPicPr>
        <p:blipFill>
          <a:blip r:embed="rId4">
            <a:clrChange>
              <a:clrFrom>
                <a:srgbClr val="000040"/>
              </a:clrFrom>
              <a:clrTo>
                <a:srgbClr val="00004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9155" y="6094535"/>
            <a:ext cx="2276475" cy="46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55446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ítulo 1"/>
          <p:cNvSpPr>
            <a:spLocks noGrp="1"/>
          </p:cNvSpPr>
          <p:nvPr>
            <p:ph type="title"/>
          </p:nvPr>
        </p:nvSpPr>
        <p:spPr>
          <a:xfrm>
            <a:off x="53137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pt-BR" dirty="0"/>
              <a:t>Clique para editar o estilo do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1930344545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2"/>
          <p:cNvSpPr>
            <a:spLocks noGrp="1"/>
          </p:cNvSpPr>
          <p:nvPr>
            <p:ph idx="1"/>
          </p:nvPr>
        </p:nvSpPr>
        <p:spPr>
          <a:xfrm>
            <a:off x="540000" y="990600"/>
            <a:ext cx="7524000" cy="4975799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rgbClr val="1E294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90538" indent="0">
              <a:buNone/>
              <a:defRPr sz="1400" b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79488" indent="0">
              <a:buNone/>
              <a:defRPr sz="1400" b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470025" indent="0">
              <a:buNone/>
              <a:defRPr sz="1400" b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958975" indent="0">
              <a:buNone/>
              <a:defRPr sz="1400" b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Texto 10"/>
          <p:cNvSpPr>
            <a:spLocks noGrp="1"/>
          </p:cNvSpPr>
          <p:nvPr>
            <p:ph type="body" sz="quarter" idx="10"/>
          </p:nvPr>
        </p:nvSpPr>
        <p:spPr>
          <a:xfrm>
            <a:off x="540000" y="360000"/>
            <a:ext cx="7524000" cy="533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1E294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90538" indent="0">
              <a:buNone/>
              <a:defRPr/>
            </a:lvl2pPr>
            <a:lvl3pPr marL="979488" indent="0">
              <a:buNone/>
              <a:defRPr/>
            </a:lvl3pPr>
            <a:lvl4pPr marL="1470025" indent="0">
              <a:buNone/>
              <a:defRPr/>
            </a:lvl4pPr>
            <a:lvl5pPr marL="1958975" indent="0">
              <a:buNone/>
              <a:defRPr/>
            </a:lvl5pPr>
          </a:lstStyle>
          <a:p>
            <a:pPr lvl="0"/>
            <a:r>
              <a:rPr lang="pt-BR" dirty="0"/>
              <a:t>Clique para editar o texto mestre</a:t>
            </a:r>
          </a:p>
        </p:txBody>
      </p:sp>
    </p:spTree>
    <p:extLst>
      <p:ext uri="{BB962C8B-B14F-4D97-AF65-F5344CB8AC3E}">
        <p14:creationId xmlns:p14="http://schemas.microsoft.com/office/powerpoint/2010/main" val="2217326093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, subtítulo e 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to 6"/>
          <p:cNvCxnSpPr/>
          <p:nvPr userDrawn="1"/>
        </p:nvCxnSpPr>
        <p:spPr>
          <a:xfrm>
            <a:off x="4859338" y="1828800"/>
            <a:ext cx="0" cy="3754438"/>
          </a:xfrm>
          <a:prstGeom prst="line">
            <a:avLst/>
          </a:prstGeom>
          <a:ln w="25400">
            <a:solidFill>
              <a:srgbClr val="F8AF32"/>
            </a:solidFill>
            <a:headEnd type="none" w="lg" len="lg"/>
            <a:tailEnd type="non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40000" y="360001"/>
            <a:ext cx="11161712" cy="493439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6" name="Espaço Reservado para Texto 5"/>
          <p:cNvSpPr>
            <a:spLocks noGrp="1"/>
          </p:cNvSpPr>
          <p:nvPr>
            <p:ph type="body" sz="quarter" idx="11"/>
          </p:nvPr>
        </p:nvSpPr>
        <p:spPr>
          <a:xfrm>
            <a:off x="540000" y="853440"/>
            <a:ext cx="9779631" cy="38608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800" baseline="0">
                <a:solidFill>
                  <a:srgbClr val="1E294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t-BR" dirty="0"/>
              <a:t>Clique para editar o texto mestre</a:t>
            </a:r>
          </a:p>
        </p:txBody>
      </p:sp>
      <p:sp>
        <p:nvSpPr>
          <p:cNvPr id="8" name="Espaço Reservado para Imagem 7"/>
          <p:cNvSpPr>
            <a:spLocks noGrp="1" noChangeAspect="1"/>
          </p:cNvSpPr>
          <p:nvPr>
            <p:ph type="pic" sz="quarter" idx="12"/>
          </p:nvPr>
        </p:nvSpPr>
        <p:spPr>
          <a:xfrm>
            <a:off x="540000" y="2230019"/>
            <a:ext cx="3960000" cy="2952000"/>
          </a:xfrm>
          <a:prstGeom prst="rect">
            <a:avLst/>
          </a:prstGeom>
        </p:spPr>
        <p:txBody>
          <a:bodyPr lIns="72000" anchor="ctr" anchorCtr="1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endParaRPr lang="pt-BR" noProof="0" dirty="0"/>
          </a:p>
        </p:txBody>
      </p:sp>
      <p:sp>
        <p:nvSpPr>
          <p:cNvPr id="10" name="Espaço Reservado para Texto 9"/>
          <p:cNvSpPr>
            <a:spLocks noGrp="1"/>
          </p:cNvSpPr>
          <p:nvPr>
            <p:ph type="body" sz="quarter" idx="13"/>
          </p:nvPr>
        </p:nvSpPr>
        <p:spPr>
          <a:xfrm>
            <a:off x="5218677" y="1854200"/>
            <a:ext cx="6431674" cy="3729038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pt-BR" dirty="0"/>
              <a:t>Clique para editar o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242375034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slideLayout" Target="../slideLayouts/slideLayout18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tângulo 2"/>
          <p:cNvSpPr>
            <a:spLocks noChangeArrowheads="1"/>
          </p:cNvSpPr>
          <p:nvPr userDrawn="1"/>
        </p:nvSpPr>
        <p:spPr bwMode="auto">
          <a:xfrm>
            <a:off x="0" y="6318250"/>
            <a:ext cx="12192000" cy="539750"/>
          </a:xfrm>
          <a:prstGeom prst="rect">
            <a:avLst/>
          </a:prstGeom>
          <a:gradFill rotWithShape="0">
            <a:gsLst>
              <a:gs pos="100000">
                <a:srgbClr val="EA8215"/>
              </a:gs>
              <a:gs pos="0">
                <a:srgbClr val="F1B634"/>
              </a:gs>
            </a:gsLst>
            <a:lin ang="0"/>
          </a:gradFill>
          <a:ln>
            <a:noFill/>
          </a:ln>
        </p:spPr>
        <p:txBody>
          <a:bodyPr wrap="none" anchor="ctr"/>
          <a:lstStyle>
            <a:lvl1pPr>
              <a:defRPr sz="1600" b="1">
                <a:solidFill>
                  <a:schemeClr val="bg1"/>
                </a:solidFill>
                <a:latin typeface="Verdana" panose="020B0604030504040204" pitchFamily="34" charset="0"/>
              </a:defRPr>
            </a:lvl1pPr>
            <a:lvl2pPr marL="742950" indent="-285750">
              <a:defRPr sz="1600" b="1">
                <a:solidFill>
                  <a:schemeClr val="bg1"/>
                </a:solidFill>
                <a:latin typeface="Verdana" panose="020B0604030504040204" pitchFamily="34" charset="0"/>
              </a:defRPr>
            </a:lvl2pPr>
            <a:lvl3pPr marL="1143000" indent="-228600">
              <a:defRPr sz="1600" b="1">
                <a:solidFill>
                  <a:schemeClr val="bg1"/>
                </a:solidFill>
                <a:latin typeface="Verdana" panose="020B0604030504040204" pitchFamily="34" charset="0"/>
              </a:defRPr>
            </a:lvl3pPr>
            <a:lvl4pPr marL="1600200" indent="-228600">
              <a:defRPr sz="1600" b="1">
                <a:solidFill>
                  <a:schemeClr val="bg1"/>
                </a:solidFill>
                <a:latin typeface="Verdana" panose="020B0604030504040204" pitchFamily="34" charset="0"/>
              </a:defRPr>
            </a:lvl4pPr>
            <a:lvl5pPr marL="2057400" indent="-228600">
              <a:defRPr sz="1600" b="1">
                <a:solidFill>
                  <a:schemeClr val="bg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bg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bg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bg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bg1"/>
                </a:solidFill>
                <a:latin typeface="Verdana" panose="020B0604030504040204" pitchFamily="34" charset="0"/>
              </a:defRPr>
            </a:lvl9pPr>
          </a:lstStyle>
          <a:p>
            <a:pPr algn="ctr">
              <a:defRPr/>
            </a:pPr>
            <a:endParaRPr lang="pt-BR" altLang="pt-BR" sz="2300" dirty="0">
              <a:latin typeface="Arial" panose="020B0604020202020204" pitchFamily="34" charset="0"/>
            </a:endParaRPr>
          </a:p>
        </p:txBody>
      </p:sp>
      <p:pic>
        <p:nvPicPr>
          <p:cNvPr id="7" name="Imagem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46"/>
          <a:stretch/>
        </p:blipFill>
        <p:spPr bwMode="auto">
          <a:xfrm>
            <a:off x="11353800" y="6302772"/>
            <a:ext cx="623326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7010" r:id="rId1"/>
  </p:sldLayoutIdLst>
  <p:hf hdr="0" ftr="0" dt="0"/>
  <p:txStyles>
    <p:titleStyle>
      <a:lvl1pPr algn="ctr" defTabSz="979488" rtl="0" eaLnBrk="0" fontAlgn="base" hangingPunct="0">
        <a:spcBef>
          <a:spcPct val="0"/>
        </a:spcBef>
        <a:spcAft>
          <a:spcPct val="0"/>
        </a:spcAft>
        <a:defRPr sz="3300" b="1">
          <a:solidFill>
            <a:schemeClr val="tx2"/>
          </a:solidFill>
          <a:latin typeface="+mj-lt"/>
          <a:ea typeface="+mj-ea"/>
          <a:cs typeface="+mj-cs"/>
        </a:defRPr>
      </a:lvl1pPr>
      <a:lvl2pPr algn="ctr" defTabSz="979488" rtl="0" eaLnBrk="0" fontAlgn="base" hangingPunct="0">
        <a:spcBef>
          <a:spcPct val="0"/>
        </a:spcBef>
        <a:spcAft>
          <a:spcPct val="0"/>
        </a:spcAft>
        <a:defRPr sz="3300" b="1">
          <a:solidFill>
            <a:schemeClr val="tx2"/>
          </a:solidFill>
          <a:latin typeface="Tahoma" pitchFamily="34" charset="0"/>
        </a:defRPr>
      </a:lvl2pPr>
      <a:lvl3pPr algn="ctr" defTabSz="979488" rtl="0" eaLnBrk="0" fontAlgn="base" hangingPunct="0">
        <a:spcBef>
          <a:spcPct val="0"/>
        </a:spcBef>
        <a:spcAft>
          <a:spcPct val="0"/>
        </a:spcAft>
        <a:defRPr sz="3300" b="1">
          <a:solidFill>
            <a:schemeClr val="tx2"/>
          </a:solidFill>
          <a:latin typeface="Tahoma" pitchFamily="34" charset="0"/>
        </a:defRPr>
      </a:lvl3pPr>
      <a:lvl4pPr algn="ctr" defTabSz="979488" rtl="0" eaLnBrk="0" fontAlgn="base" hangingPunct="0">
        <a:spcBef>
          <a:spcPct val="0"/>
        </a:spcBef>
        <a:spcAft>
          <a:spcPct val="0"/>
        </a:spcAft>
        <a:defRPr sz="3300" b="1">
          <a:solidFill>
            <a:schemeClr val="tx2"/>
          </a:solidFill>
          <a:latin typeface="Tahoma" pitchFamily="34" charset="0"/>
        </a:defRPr>
      </a:lvl4pPr>
      <a:lvl5pPr algn="ctr" defTabSz="979488" rtl="0" eaLnBrk="0" fontAlgn="base" hangingPunct="0">
        <a:spcBef>
          <a:spcPct val="0"/>
        </a:spcBef>
        <a:spcAft>
          <a:spcPct val="0"/>
        </a:spcAft>
        <a:defRPr sz="3300" b="1">
          <a:solidFill>
            <a:schemeClr val="tx2"/>
          </a:solidFill>
          <a:latin typeface="Tahoma" pitchFamily="34" charset="0"/>
        </a:defRPr>
      </a:lvl5pPr>
      <a:lvl6pPr marL="457200" algn="ctr" defTabSz="979488" rtl="0" fontAlgn="base">
        <a:spcBef>
          <a:spcPct val="0"/>
        </a:spcBef>
        <a:spcAft>
          <a:spcPct val="0"/>
        </a:spcAft>
        <a:defRPr sz="3300" b="1">
          <a:solidFill>
            <a:schemeClr val="tx2"/>
          </a:solidFill>
          <a:latin typeface="Tahoma" pitchFamily="34" charset="0"/>
        </a:defRPr>
      </a:lvl6pPr>
      <a:lvl7pPr marL="914400" algn="ctr" defTabSz="979488" rtl="0" fontAlgn="base">
        <a:spcBef>
          <a:spcPct val="0"/>
        </a:spcBef>
        <a:spcAft>
          <a:spcPct val="0"/>
        </a:spcAft>
        <a:defRPr sz="3300" b="1">
          <a:solidFill>
            <a:schemeClr val="tx2"/>
          </a:solidFill>
          <a:latin typeface="Tahoma" pitchFamily="34" charset="0"/>
        </a:defRPr>
      </a:lvl7pPr>
      <a:lvl8pPr marL="1371600" algn="ctr" defTabSz="979488" rtl="0" fontAlgn="base">
        <a:spcBef>
          <a:spcPct val="0"/>
        </a:spcBef>
        <a:spcAft>
          <a:spcPct val="0"/>
        </a:spcAft>
        <a:defRPr sz="3300" b="1">
          <a:solidFill>
            <a:schemeClr val="tx2"/>
          </a:solidFill>
          <a:latin typeface="Tahoma" pitchFamily="34" charset="0"/>
        </a:defRPr>
      </a:lvl8pPr>
      <a:lvl9pPr marL="1828800" algn="ctr" defTabSz="979488" rtl="0" fontAlgn="base">
        <a:spcBef>
          <a:spcPct val="0"/>
        </a:spcBef>
        <a:spcAft>
          <a:spcPct val="0"/>
        </a:spcAft>
        <a:defRPr sz="3300" b="1">
          <a:solidFill>
            <a:schemeClr val="tx2"/>
          </a:solidFill>
          <a:latin typeface="Tahoma" pitchFamily="34" charset="0"/>
        </a:defRPr>
      </a:lvl9pPr>
    </p:titleStyle>
    <p:bodyStyle>
      <a:lvl1pPr marL="366713" indent="-366713" algn="l" defTabSz="979488" rtl="0" eaLnBrk="0" fontAlgn="base" hangingPunct="0">
        <a:spcBef>
          <a:spcPct val="20000"/>
        </a:spcBef>
        <a:spcAft>
          <a:spcPct val="0"/>
        </a:spcAft>
        <a:buChar char="•"/>
        <a:defRPr sz="2900" b="1">
          <a:solidFill>
            <a:schemeClr val="tx1"/>
          </a:solidFill>
          <a:latin typeface="+mn-lt"/>
          <a:ea typeface="+mn-ea"/>
          <a:cs typeface="+mn-cs"/>
        </a:defRPr>
      </a:lvl1pPr>
      <a:lvl2pPr marL="795338" indent="-304800" algn="l" defTabSz="979488" rtl="0" eaLnBrk="0" fontAlgn="base" hangingPunct="0">
        <a:spcBef>
          <a:spcPct val="20000"/>
        </a:spcBef>
        <a:spcAft>
          <a:spcPct val="0"/>
        </a:spcAft>
        <a:buChar char="–"/>
        <a:defRPr sz="2600" b="1">
          <a:solidFill>
            <a:schemeClr val="tx1"/>
          </a:solidFill>
          <a:latin typeface="+mn-lt"/>
        </a:defRPr>
      </a:lvl2pPr>
      <a:lvl3pPr marL="1223963" indent="-244475" algn="l" defTabSz="979488" rtl="0" eaLnBrk="0" fontAlgn="base" hangingPunct="0">
        <a:spcBef>
          <a:spcPct val="20000"/>
        </a:spcBef>
        <a:spcAft>
          <a:spcPct val="0"/>
        </a:spcAft>
        <a:buChar char="•"/>
        <a:defRPr sz="2200" b="1">
          <a:solidFill>
            <a:schemeClr val="tx1"/>
          </a:solidFill>
          <a:latin typeface="+mn-lt"/>
        </a:defRPr>
      </a:lvl3pPr>
      <a:lvl4pPr marL="1714500" indent="-244475" algn="l" defTabSz="979488" rtl="0" eaLnBrk="0" fontAlgn="base" hangingPunct="0">
        <a:spcBef>
          <a:spcPct val="20000"/>
        </a:spcBef>
        <a:spcAft>
          <a:spcPct val="0"/>
        </a:spcAft>
        <a:buChar char="–"/>
        <a:defRPr b="1">
          <a:solidFill>
            <a:schemeClr val="tx1"/>
          </a:solidFill>
          <a:latin typeface="+mn-lt"/>
        </a:defRPr>
      </a:lvl4pPr>
      <a:lvl5pPr marL="2203450" indent="-244475" algn="l" defTabSz="979488" rtl="0" eaLnBrk="0" fontAlgn="base" hangingPunct="0">
        <a:spcBef>
          <a:spcPct val="20000"/>
        </a:spcBef>
        <a:spcAft>
          <a:spcPct val="0"/>
        </a:spcAft>
        <a:buChar char="»"/>
        <a:defRPr b="1">
          <a:solidFill>
            <a:schemeClr val="tx1"/>
          </a:solidFill>
          <a:latin typeface="+mn-lt"/>
        </a:defRPr>
      </a:lvl5pPr>
      <a:lvl6pPr marL="2660650" indent="-244475" algn="l" defTabSz="979488" rtl="0" fontAlgn="base">
        <a:spcBef>
          <a:spcPct val="20000"/>
        </a:spcBef>
        <a:spcAft>
          <a:spcPct val="0"/>
        </a:spcAft>
        <a:buChar char="»"/>
        <a:defRPr b="1">
          <a:solidFill>
            <a:schemeClr val="tx1"/>
          </a:solidFill>
          <a:latin typeface="+mn-lt"/>
        </a:defRPr>
      </a:lvl6pPr>
      <a:lvl7pPr marL="3117850" indent="-244475" algn="l" defTabSz="979488" rtl="0" fontAlgn="base">
        <a:spcBef>
          <a:spcPct val="20000"/>
        </a:spcBef>
        <a:spcAft>
          <a:spcPct val="0"/>
        </a:spcAft>
        <a:buChar char="»"/>
        <a:defRPr b="1">
          <a:solidFill>
            <a:schemeClr val="tx1"/>
          </a:solidFill>
          <a:latin typeface="+mn-lt"/>
        </a:defRPr>
      </a:lvl7pPr>
      <a:lvl8pPr marL="3575050" indent="-244475" algn="l" defTabSz="979488" rtl="0" fontAlgn="base">
        <a:spcBef>
          <a:spcPct val="20000"/>
        </a:spcBef>
        <a:spcAft>
          <a:spcPct val="0"/>
        </a:spcAft>
        <a:buChar char="»"/>
        <a:defRPr b="1">
          <a:solidFill>
            <a:schemeClr val="tx1"/>
          </a:solidFill>
          <a:latin typeface="+mn-lt"/>
        </a:defRPr>
      </a:lvl8pPr>
      <a:lvl9pPr marL="4032250" indent="-244475" algn="l" defTabSz="979488" rtl="0" fontAlgn="base">
        <a:spcBef>
          <a:spcPct val="20000"/>
        </a:spcBef>
        <a:spcAft>
          <a:spcPct val="0"/>
        </a:spcAft>
        <a:buChar char="»"/>
        <a:defRPr b="1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11"/>
          <p:cNvSpPr/>
          <p:nvPr userDrawn="1"/>
        </p:nvSpPr>
        <p:spPr>
          <a:xfrm>
            <a:off x="0" y="-39688"/>
            <a:ext cx="12192000" cy="6267451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sz="1800" b="0">
              <a:solidFill>
                <a:srgbClr val="FFFFFF"/>
              </a:solidFill>
            </a:endParaRPr>
          </a:p>
        </p:txBody>
      </p:sp>
      <p:sp>
        <p:nvSpPr>
          <p:cNvPr id="15" name="Retângulo 14"/>
          <p:cNvSpPr>
            <a:spLocks noChangeAspect="1"/>
          </p:cNvSpPr>
          <p:nvPr userDrawn="1"/>
        </p:nvSpPr>
        <p:spPr>
          <a:xfrm>
            <a:off x="242534" y="-30480"/>
            <a:ext cx="11706933" cy="6908800"/>
          </a:xfrm>
          <a:prstGeom prst="rect">
            <a:avLst/>
          </a:prstGeom>
          <a:blipFill dpi="0" rotWithShape="1">
            <a:blip r:embed="rId6">
              <a:alphaModFix amt="7000"/>
            </a:blip>
            <a:srcRect/>
            <a:stretch>
              <a:fillRect t="-30354" b="-3050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pt-BR" sz="1800" b="0">
              <a:solidFill>
                <a:srgbClr val="FFFFFF"/>
              </a:solidFill>
            </a:endParaRPr>
          </a:p>
        </p:txBody>
      </p:sp>
      <p:sp>
        <p:nvSpPr>
          <p:cNvPr id="11" name="Retângulo 10"/>
          <p:cNvSpPr/>
          <p:nvPr userDrawn="1"/>
        </p:nvSpPr>
        <p:spPr>
          <a:xfrm>
            <a:off x="0" y="6334000"/>
            <a:ext cx="12192000" cy="540000"/>
          </a:xfrm>
          <a:prstGeom prst="rect">
            <a:avLst/>
          </a:prstGeom>
          <a:solidFill>
            <a:srgbClr val="1E294E"/>
          </a:solidFill>
          <a:ln>
            <a:solidFill>
              <a:srgbClr val="002A5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sz="1800" b="0" dirty="0">
              <a:solidFill>
                <a:srgbClr val="FFFFFF"/>
              </a:solidFill>
            </a:endParaRPr>
          </a:p>
        </p:txBody>
      </p:sp>
      <p:pic>
        <p:nvPicPr>
          <p:cNvPr id="1031" name="Imagem 12"/>
          <p:cNvPicPr>
            <a:picLocks noChangeAspect="1"/>
          </p:cNvPicPr>
          <p:nvPr userDrawn="1"/>
        </p:nvPicPr>
        <p:blipFill>
          <a:blip r:embed="rId7" cstate="print">
            <a:clrChange>
              <a:clrFrom>
                <a:srgbClr val="000040"/>
              </a:clrFrom>
              <a:clrTo>
                <a:srgbClr val="00004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8547" y="6422396"/>
            <a:ext cx="1794388" cy="363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Imagem 4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75"/>
          <a:stretch/>
        </p:blipFill>
        <p:spPr bwMode="auto">
          <a:xfrm>
            <a:off x="11465718" y="6334000"/>
            <a:ext cx="605015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8230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7021" r:id="rId1"/>
    <p:sldLayoutId id="2147487022" r:id="rId2"/>
    <p:sldLayoutId id="2147487023" r:id="rId3"/>
    <p:sldLayoutId id="2147487026" r:id="rId4"/>
  </p:sldLayoutIdLst>
  <p:transition spd="med"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 kern="1200">
          <a:solidFill>
            <a:srgbClr val="1E294E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1E294E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1E294E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1E294E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1E294E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>
          <a:srgbClr val="002A5E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002A5E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002A5E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002A5E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002A5E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11"/>
          <p:cNvSpPr/>
          <p:nvPr userDrawn="1"/>
        </p:nvSpPr>
        <p:spPr>
          <a:xfrm>
            <a:off x="0" y="-39688"/>
            <a:ext cx="12192000" cy="6267451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sz="1800" b="0">
              <a:solidFill>
                <a:srgbClr val="FFFFFF"/>
              </a:solidFill>
            </a:endParaRPr>
          </a:p>
        </p:txBody>
      </p:sp>
      <p:sp>
        <p:nvSpPr>
          <p:cNvPr id="15" name="Retângulo 14"/>
          <p:cNvSpPr>
            <a:spLocks noChangeAspect="1"/>
          </p:cNvSpPr>
          <p:nvPr userDrawn="1"/>
        </p:nvSpPr>
        <p:spPr>
          <a:xfrm>
            <a:off x="242534" y="-30480"/>
            <a:ext cx="11706933" cy="6908800"/>
          </a:xfrm>
          <a:prstGeom prst="rect">
            <a:avLst/>
          </a:prstGeom>
          <a:blipFill dpi="0" rotWithShape="1">
            <a:blip r:embed="rId16">
              <a:alphaModFix amt="7000"/>
            </a:blip>
            <a:srcRect/>
            <a:stretch>
              <a:fillRect t="-30354" b="-3050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pt-BR" sz="1800" b="0">
              <a:solidFill>
                <a:srgbClr val="FFFFFF"/>
              </a:solidFill>
            </a:endParaRPr>
          </a:p>
        </p:txBody>
      </p:sp>
      <p:sp>
        <p:nvSpPr>
          <p:cNvPr id="11" name="Retângulo 10"/>
          <p:cNvSpPr/>
          <p:nvPr userDrawn="1"/>
        </p:nvSpPr>
        <p:spPr>
          <a:xfrm>
            <a:off x="0" y="6334000"/>
            <a:ext cx="12192000" cy="540000"/>
          </a:xfrm>
          <a:prstGeom prst="rect">
            <a:avLst/>
          </a:prstGeom>
          <a:solidFill>
            <a:srgbClr val="1E294E"/>
          </a:solidFill>
          <a:ln>
            <a:solidFill>
              <a:srgbClr val="002A5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sz="1800" b="0" dirty="0">
              <a:solidFill>
                <a:srgbClr val="FFFFFF"/>
              </a:solidFill>
            </a:endParaRPr>
          </a:p>
        </p:txBody>
      </p:sp>
      <p:pic>
        <p:nvPicPr>
          <p:cNvPr id="1031" name="Imagem 12"/>
          <p:cNvPicPr>
            <a:picLocks noChangeAspect="1"/>
          </p:cNvPicPr>
          <p:nvPr userDrawn="1"/>
        </p:nvPicPr>
        <p:blipFill>
          <a:blip r:embed="rId17" cstate="print">
            <a:clrChange>
              <a:clrFrom>
                <a:srgbClr val="000040"/>
              </a:clrFrom>
              <a:clrTo>
                <a:srgbClr val="00004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4191" y="6422396"/>
            <a:ext cx="1794388" cy="363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Imagem 4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1112" y="6334000"/>
            <a:ext cx="1089622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3693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7028" r:id="rId1"/>
    <p:sldLayoutId id="2147487029" r:id="rId2"/>
    <p:sldLayoutId id="2147487030" r:id="rId3"/>
    <p:sldLayoutId id="2147487031" r:id="rId4"/>
    <p:sldLayoutId id="2147487032" r:id="rId5"/>
    <p:sldLayoutId id="2147487033" r:id="rId6"/>
    <p:sldLayoutId id="2147487034" r:id="rId7"/>
    <p:sldLayoutId id="2147487035" r:id="rId8"/>
    <p:sldLayoutId id="2147487036" r:id="rId9"/>
    <p:sldLayoutId id="2147487037" r:id="rId10"/>
    <p:sldLayoutId id="2147487038" r:id="rId11"/>
    <p:sldLayoutId id="2147487039" r:id="rId12"/>
    <p:sldLayoutId id="2147487040" r:id="rId13"/>
    <p:sldLayoutId id="2147487041" r:id="rId14"/>
  </p:sldLayoutIdLst>
  <p:transition spd="med"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 kern="1200">
          <a:solidFill>
            <a:srgbClr val="1E294E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1E294E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1E294E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1E294E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1E294E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>
          <a:srgbClr val="002A5E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002A5E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002A5E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002A5E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002A5E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e.gov.br/" TargetMode="External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3932057" y="2232353"/>
            <a:ext cx="806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rgbClr val="4A4A4A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Impactos da pandemia de Covid-19 no mercado brasileiro de combustíveis</a:t>
            </a:r>
            <a:endParaRPr lang="pt-BR" sz="3600" b="0" dirty="0">
              <a:solidFill>
                <a:srgbClr val="4A4A4A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pt-BR" sz="2400" b="0" dirty="0">
              <a:solidFill>
                <a:srgbClr val="4A4A4A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CFC48F08-5D68-427D-A116-88340ED926C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73" t="18246" b="21365"/>
          <a:stretch/>
        </p:blipFill>
        <p:spPr>
          <a:xfrm>
            <a:off x="-2899" y="4295682"/>
            <a:ext cx="3600000" cy="202354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1D446E38-DE9D-4172-B8BE-662F99727DD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2" b="8272"/>
          <a:stretch/>
        </p:blipFill>
        <p:spPr>
          <a:xfrm>
            <a:off x="0" y="2232353"/>
            <a:ext cx="3600000" cy="2023781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7CB84DB1-1E81-4154-8FFB-0CEF5C9EBCB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74"/>
          <a:stretch/>
        </p:blipFill>
        <p:spPr>
          <a:xfrm>
            <a:off x="-2899" y="1"/>
            <a:ext cx="3600000" cy="2192804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29EBA45A-1932-4FAA-9165-F8E0C0B458F9}"/>
              </a:ext>
            </a:extLst>
          </p:cNvPr>
          <p:cNvSpPr/>
          <p:nvPr/>
        </p:nvSpPr>
        <p:spPr>
          <a:xfrm>
            <a:off x="3932057" y="5258544"/>
            <a:ext cx="6739543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t-BR" sz="1800" dirty="0">
                <a:solidFill>
                  <a:srgbClr val="4A4A4A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Heloisa Borges Esteves</a:t>
            </a:r>
          </a:p>
          <a:p>
            <a:r>
              <a:rPr lang="pt-BR" b="0" dirty="0">
                <a:solidFill>
                  <a:srgbClr val="4A4A4A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Diretora de Estudos de Petróleo, Gás Natural e Biocombustíveis</a:t>
            </a:r>
            <a:endParaRPr lang="pt-BR" dirty="0"/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99CCC50B-3769-41B6-843C-8639D6B020B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8688" y="0"/>
            <a:ext cx="1883312" cy="1295400"/>
          </a:xfrm>
          <a:prstGeom prst="rect">
            <a:avLst/>
          </a:prstGeom>
        </p:spPr>
      </p:pic>
      <p:sp>
        <p:nvSpPr>
          <p:cNvPr id="12" name="Retângulo 11">
            <a:extLst>
              <a:ext uri="{FF2B5EF4-FFF2-40B4-BE49-F238E27FC236}">
                <a16:creationId xmlns:a16="http://schemas.microsoft.com/office/drawing/2014/main" id="{95856E87-90BA-47BB-A4F4-5958502CCA39}"/>
              </a:ext>
            </a:extLst>
          </p:cNvPr>
          <p:cNvSpPr/>
          <p:nvPr/>
        </p:nvSpPr>
        <p:spPr>
          <a:xfrm>
            <a:off x="10671600" y="5598839"/>
            <a:ext cx="1368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BR" b="0" dirty="0">
                <a:solidFill>
                  <a:srgbClr val="4A4A4A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29/06/2020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22289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ço Reservado para Texto 5"/>
          <p:cNvSpPr txBox="1">
            <a:spLocks/>
          </p:cNvSpPr>
          <p:nvPr/>
        </p:nvSpPr>
        <p:spPr bwMode="auto">
          <a:xfrm>
            <a:off x="361128" y="257052"/>
            <a:ext cx="11678472" cy="962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90538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600" b="1">
                <a:solidFill>
                  <a:schemeClr val="tx1"/>
                </a:solidFill>
                <a:latin typeface="+mn-lt"/>
              </a:defRPr>
            </a:lvl2pPr>
            <a:lvl3pPr marL="979488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200" b="1">
                <a:solidFill>
                  <a:schemeClr val="tx1"/>
                </a:solidFill>
                <a:latin typeface="+mn-lt"/>
              </a:defRPr>
            </a:lvl3pPr>
            <a:lvl4pPr marL="1470025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b="1">
                <a:solidFill>
                  <a:schemeClr val="tx1"/>
                </a:solidFill>
                <a:latin typeface="+mn-lt"/>
              </a:defRPr>
            </a:lvl4pPr>
            <a:lvl5pPr marL="1958975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b="1">
                <a:solidFill>
                  <a:schemeClr val="tx1"/>
                </a:solidFill>
                <a:latin typeface="+mn-lt"/>
              </a:defRPr>
            </a:lvl5pPr>
            <a:lvl6pPr marL="26606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6pPr>
            <a:lvl7pPr marL="31178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7pPr>
            <a:lvl8pPr marL="35750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8pPr>
            <a:lvl9pPr marL="40322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9pPr>
          </a:lstStyle>
          <a:p>
            <a:pPr algn="ctr"/>
            <a:r>
              <a:rPr lang="pt-BR" altLang="pt-BR" sz="2400" b="0" kern="0" dirty="0"/>
              <a:t>Trajetórias de demanda de combustíveis</a:t>
            </a:r>
            <a:br>
              <a:rPr lang="pt-BR" altLang="pt-BR" sz="2400" kern="0" dirty="0"/>
            </a:br>
            <a:r>
              <a:rPr lang="pt-BR" altLang="pt-BR" sz="2400" kern="0" dirty="0"/>
              <a:t>Etanol Hidratado</a:t>
            </a:r>
            <a:endParaRPr lang="pt-BR" altLang="pt-BR" sz="2400" i="1" kern="0" dirty="0"/>
          </a:p>
        </p:txBody>
      </p:sp>
      <p:grpSp>
        <p:nvGrpSpPr>
          <p:cNvPr id="6" name="Grupo 3">
            <a:extLst>
              <a:ext uri="{FF2B5EF4-FFF2-40B4-BE49-F238E27FC236}">
                <a16:creationId xmlns:a16="http://schemas.microsoft.com/office/drawing/2014/main" id="{6ABD9F70-85E3-464A-A836-254E715175AC}"/>
              </a:ext>
            </a:extLst>
          </p:cNvPr>
          <p:cNvGrpSpPr/>
          <p:nvPr/>
        </p:nvGrpSpPr>
        <p:grpSpPr>
          <a:xfrm>
            <a:off x="5943600" y="2980710"/>
            <a:ext cx="4153928" cy="1199958"/>
            <a:chOff x="476589" y="1172660"/>
            <a:chExt cx="4153928" cy="1199958"/>
          </a:xfrm>
        </p:grpSpPr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AE705C50-6F2C-4591-A707-DF90628D5A5C}"/>
                </a:ext>
              </a:extLst>
            </p:cNvPr>
            <p:cNvSpPr/>
            <p:nvPr/>
          </p:nvSpPr>
          <p:spPr>
            <a:xfrm>
              <a:off x="850517" y="1295400"/>
              <a:ext cx="3780000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Projeta-se que a demanda nacional de etanol hidratado deverá ser menos impactada que a da gasolina C até 2022.</a:t>
              </a:r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3EA8D707-6684-424E-BACE-F39D143F76F3}"/>
                </a:ext>
              </a:extLst>
            </p:cNvPr>
            <p:cNvSpPr/>
            <p:nvPr/>
          </p:nvSpPr>
          <p:spPr>
            <a:xfrm>
              <a:off x="476589" y="1172660"/>
              <a:ext cx="3946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2800" dirty="0">
                  <a:solidFill>
                    <a:srgbClr val="009999"/>
                  </a:solidFill>
                  <a:latin typeface="Trebuchet MS" panose="020B0603020202020204" pitchFamily="34" charset="0"/>
                </a:rPr>
                <a:t>»</a:t>
              </a:r>
            </a:p>
          </p:txBody>
        </p:sp>
      </p:grpSp>
      <p:sp>
        <p:nvSpPr>
          <p:cNvPr id="25" name="Retângulo 24">
            <a:extLst>
              <a:ext uri="{FF2B5EF4-FFF2-40B4-BE49-F238E27FC236}">
                <a16:creationId xmlns:a16="http://schemas.microsoft.com/office/drawing/2014/main" id="{E38FA082-BD1B-45BD-8A15-7FB316402790}"/>
              </a:ext>
            </a:extLst>
          </p:cNvPr>
          <p:cNvSpPr/>
          <p:nvPr/>
        </p:nvSpPr>
        <p:spPr>
          <a:xfrm>
            <a:off x="2444725" y="1550379"/>
            <a:ext cx="31410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Vendas anuais de etanol hidratado</a:t>
            </a:r>
          </a:p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sz="1400" b="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2016 - 2022 (bilhões de litros)</a:t>
            </a:r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B621F4B5-092E-4389-A327-23DDED3485C6}"/>
              </a:ext>
            </a:extLst>
          </p:cNvPr>
          <p:cNvSpPr/>
          <p:nvPr/>
        </p:nvSpPr>
        <p:spPr>
          <a:xfrm>
            <a:off x="2311021" y="1577989"/>
            <a:ext cx="108000" cy="46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pt-BR" sz="1200"/>
          </a:p>
        </p:txBody>
      </p:sp>
      <p:pic>
        <p:nvPicPr>
          <p:cNvPr id="27" name="Imagem 26">
            <a:extLst>
              <a:ext uri="{FF2B5EF4-FFF2-40B4-BE49-F238E27FC236}">
                <a16:creationId xmlns:a16="http://schemas.microsoft.com/office/drawing/2014/main" id="{B37B8E2A-3695-4FAF-948C-5E2EADE76A5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00"/>
          <a:stretch/>
        </p:blipFill>
        <p:spPr>
          <a:xfrm>
            <a:off x="4585767" y="4615495"/>
            <a:ext cx="657868" cy="360000"/>
          </a:xfrm>
          <a:prstGeom prst="rect">
            <a:avLst/>
          </a:prstGeom>
        </p:spPr>
      </p:pic>
      <p:grpSp>
        <p:nvGrpSpPr>
          <p:cNvPr id="47" name="Grupo 3">
            <a:extLst>
              <a:ext uri="{FF2B5EF4-FFF2-40B4-BE49-F238E27FC236}">
                <a16:creationId xmlns:a16="http://schemas.microsoft.com/office/drawing/2014/main" id="{F54CB12E-5E27-451E-A964-F2302424B14E}"/>
              </a:ext>
            </a:extLst>
          </p:cNvPr>
          <p:cNvGrpSpPr/>
          <p:nvPr/>
        </p:nvGrpSpPr>
        <p:grpSpPr>
          <a:xfrm>
            <a:off x="5941325" y="4513620"/>
            <a:ext cx="4189928" cy="1446179"/>
            <a:chOff x="476589" y="1172660"/>
            <a:chExt cx="4189928" cy="1446179"/>
          </a:xfrm>
        </p:grpSpPr>
        <p:sp>
          <p:nvSpPr>
            <p:cNvPr id="48" name="Retângulo 47">
              <a:extLst>
                <a:ext uri="{FF2B5EF4-FFF2-40B4-BE49-F238E27FC236}">
                  <a16:creationId xmlns:a16="http://schemas.microsoft.com/office/drawing/2014/main" id="{3C5F4446-4F2F-4DFD-B831-4D2DE3393C96}"/>
                </a:ext>
              </a:extLst>
            </p:cNvPr>
            <p:cNvSpPr/>
            <p:nvPr/>
          </p:nvSpPr>
          <p:spPr>
            <a:xfrm>
              <a:off x="850517" y="1295400"/>
              <a:ext cx="3816000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Recuperação ao patamar de 2019: </a:t>
              </a:r>
            </a:p>
            <a:p>
              <a:pPr marL="285750" indent="-285750" defTabSz="45720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Atlas: ao longo do 2º sem. 2020</a:t>
              </a:r>
            </a:p>
            <a:p>
              <a:pPr marL="285750" indent="-285750" defTabSz="45720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Cronos: início de 2022</a:t>
              </a:r>
            </a:p>
            <a:p>
              <a:pPr marL="285750" indent="-285750" defTabSz="45720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Prometeu: não se recupera até 2022</a:t>
              </a:r>
            </a:p>
          </p:txBody>
        </p:sp>
        <p:sp>
          <p:nvSpPr>
            <p:cNvPr id="49" name="Retângulo 48">
              <a:extLst>
                <a:ext uri="{FF2B5EF4-FFF2-40B4-BE49-F238E27FC236}">
                  <a16:creationId xmlns:a16="http://schemas.microsoft.com/office/drawing/2014/main" id="{10071F87-A259-4E7E-A1C3-7A008D353F60}"/>
                </a:ext>
              </a:extLst>
            </p:cNvPr>
            <p:cNvSpPr/>
            <p:nvPr/>
          </p:nvSpPr>
          <p:spPr>
            <a:xfrm>
              <a:off x="476589" y="1172660"/>
              <a:ext cx="3946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2800" dirty="0">
                  <a:solidFill>
                    <a:srgbClr val="009999"/>
                  </a:solidFill>
                  <a:latin typeface="Trebuchet MS" panose="020B0603020202020204" pitchFamily="34" charset="0"/>
                </a:rPr>
                <a:t>»</a:t>
              </a:r>
            </a:p>
          </p:txBody>
        </p:sp>
      </p:grpSp>
      <p:grpSp>
        <p:nvGrpSpPr>
          <p:cNvPr id="50" name="Grupo 3">
            <a:extLst>
              <a:ext uri="{FF2B5EF4-FFF2-40B4-BE49-F238E27FC236}">
                <a16:creationId xmlns:a16="http://schemas.microsoft.com/office/drawing/2014/main" id="{171BC631-484B-42D7-95C8-BEE139580502}"/>
              </a:ext>
            </a:extLst>
          </p:cNvPr>
          <p:cNvGrpSpPr/>
          <p:nvPr/>
        </p:nvGrpSpPr>
        <p:grpSpPr>
          <a:xfrm>
            <a:off x="5943600" y="1447800"/>
            <a:ext cx="4153928" cy="1199958"/>
            <a:chOff x="476589" y="1172660"/>
            <a:chExt cx="4153928" cy="1199958"/>
          </a:xfrm>
        </p:grpSpPr>
        <p:sp>
          <p:nvSpPr>
            <p:cNvPr id="51" name="Retângulo 50">
              <a:extLst>
                <a:ext uri="{FF2B5EF4-FFF2-40B4-BE49-F238E27FC236}">
                  <a16:creationId xmlns:a16="http://schemas.microsoft.com/office/drawing/2014/main" id="{4C13008E-FFAC-43BA-A20E-3CC197290BB8}"/>
                </a:ext>
              </a:extLst>
            </p:cNvPr>
            <p:cNvSpPr/>
            <p:nvPr/>
          </p:nvSpPr>
          <p:spPr>
            <a:xfrm>
              <a:off x="850517" y="1295400"/>
              <a:ext cx="3780000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Variação em relação a 2019: </a:t>
              </a:r>
            </a:p>
            <a:p>
              <a:pPr marL="285750" indent="-285750" defTabSz="45720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2020: -16% a -8%</a:t>
              </a:r>
            </a:p>
            <a:p>
              <a:pPr marL="285750" indent="-285750" defTabSz="45720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2021: -11% a +1%</a:t>
              </a:r>
            </a:p>
            <a:p>
              <a:pPr marL="285750" indent="-285750" defTabSz="45720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2022: -5% a +9%</a:t>
              </a:r>
            </a:p>
          </p:txBody>
        </p:sp>
        <p:sp>
          <p:nvSpPr>
            <p:cNvPr id="52" name="Retângulo 51">
              <a:extLst>
                <a:ext uri="{FF2B5EF4-FFF2-40B4-BE49-F238E27FC236}">
                  <a16:creationId xmlns:a16="http://schemas.microsoft.com/office/drawing/2014/main" id="{2AF5E706-F548-4B04-80AF-9DA0B742A06F}"/>
                </a:ext>
              </a:extLst>
            </p:cNvPr>
            <p:cNvSpPr/>
            <p:nvPr/>
          </p:nvSpPr>
          <p:spPr>
            <a:xfrm>
              <a:off x="476589" y="1172660"/>
              <a:ext cx="3946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2800" dirty="0">
                  <a:solidFill>
                    <a:srgbClr val="009999"/>
                  </a:solidFill>
                  <a:latin typeface="Trebuchet MS" panose="020B0603020202020204" pitchFamily="34" charset="0"/>
                </a:rPr>
                <a:t>»</a:t>
              </a:r>
            </a:p>
          </p:txBody>
        </p:sp>
      </p:grpSp>
      <p:grpSp>
        <p:nvGrpSpPr>
          <p:cNvPr id="2" name="Agrupar 1">
            <a:extLst>
              <a:ext uri="{FF2B5EF4-FFF2-40B4-BE49-F238E27FC236}">
                <a16:creationId xmlns:a16="http://schemas.microsoft.com/office/drawing/2014/main" id="{7B780CCB-9DD4-4ECB-999F-EA0C94AC393D}"/>
              </a:ext>
            </a:extLst>
          </p:cNvPr>
          <p:cNvGrpSpPr/>
          <p:nvPr/>
        </p:nvGrpSpPr>
        <p:grpSpPr>
          <a:xfrm>
            <a:off x="2283751" y="5618399"/>
            <a:ext cx="3279180" cy="276999"/>
            <a:chOff x="1335562" y="2282400"/>
            <a:chExt cx="3279180" cy="276999"/>
          </a:xfrm>
        </p:grpSpPr>
        <p:grpSp>
          <p:nvGrpSpPr>
            <p:cNvPr id="32" name="Agrupar 31">
              <a:extLst>
                <a:ext uri="{FF2B5EF4-FFF2-40B4-BE49-F238E27FC236}">
                  <a16:creationId xmlns:a16="http://schemas.microsoft.com/office/drawing/2014/main" id="{A6A59884-A06D-44F4-B715-AF0F69BC83D1}"/>
                </a:ext>
              </a:extLst>
            </p:cNvPr>
            <p:cNvGrpSpPr/>
            <p:nvPr/>
          </p:nvGrpSpPr>
          <p:grpSpPr>
            <a:xfrm>
              <a:off x="1335562" y="2282400"/>
              <a:ext cx="874238" cy="276999"/>
              <a:chOff x="838200" y="5926300"/>
              <a:chExt cx="874238" cy="276999"/>
            </a:xfrm>
          </p:grpSpPr>
          <p:grpSp>
            <p:nvGrpSpPr>
              <p:cNvPr id="30" name="Agrupar 29">
                <a:extLst>
                  <a:ext uri="{FF2B5EF4-FFF2-40B4-BE49-F238E27FC236}">
                    <a16:creationId xmlns:a16="http://schemas.microsoft.com/office/drawing/2014/main" id="{A5134469-4228-4083-9FA6-085C14CBAA07}"/>
                  </a:ext>
                </a:extLst>
              </p:cNvPr>
              <p:cNvGrpSpPr/>
              <p:nvPr/>
            </p:nvGrpSpPr>
            <p:grpSpPr>
              <a:xfrm>
                <a:off x="838200" y="6019800"/>
                <a:ext cx="216000" cy="90000"/>
                <a:chOff x="5038200" y="5965800"/>
                <a:chExt cx="216000" cy="90000"/>
              </a:xfrm>
            </p:grpSpPr>
            <p:cxnSp>
              <p:nvCxnSpPr>
                <p:cNvPr id="28" name="Conector reto 27">
                  <a:extLst>
                    <a:ext uri="{FF2B5EF4-FFF2-40B4-BE49-F238E27FC236}">
                      <a16:creationId xmlns:a16="http://schemas.microsoft.com/office/drawing/2014/main" id="{589875B7-3033-4D1B-874C-7DAD6C3B4D46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5038200" y="6010800"/>
                  <a:ext cx="216000" cy="0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chemeClr val="accent5">
                      <a:lumMod val="40000"/>
                      <a:lumOff val="6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29" name="Elipse 28">
                  <a:extLst>
                    <a:ext uri="{FF2B5EF4-FFF2-40B4-BE49-F238E27FC236}">
                      <a16:creationId xmlns:a16="http://schemas.microsoft.com/office/drawing/2014/main" id="{53C33297-F48C-4B69-AA5F-2D0129943174}"/>
                    </a:ext>
                  </a:extLst>
                </p:cNvPr>
                <p:cNvSpPr/>
                <p:nvPr/>
              </p:nvSpPr>
              <p:spPr bwMode="auto">
                <a:xfrm>
                  <a:off x="5101200" y="5965800"/>
                  <a:ext cx="90000" cy="90000"/>
                </a:xfrm>
                <a:prstGeom prst="ellipse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rtlCol="0" anchor="ctr"/>
                <a:lstStyle/>
                <a:p>
                  <a:pPr algn="ctr"/>
                  <a:endParaRPr lang="pt-BR" sz="2300" dirty="0"/>
                </a:p>
              </p:txBody>
            </p:sp>
          </p:grpSp>
          <p:sp>
            <p:nvSpPr>
              <p:cNvPr id="31" name="Retângulo 30">
                <a:extLst>
                  <a:ext uri="{FF2B5EF4-FFF2-40B4-BE49-F238E27FC236}">
                    <a16:creationId xmlns:a16="http://schemas.microsoft.com/office/drawing/2014/main" id="{2FE0A026-BFD1-4BCE-9F29-FAC0F4F6D842}"/>
                  </a:ext>
                </a:extLst>
              </p:cNvPr>
              <p:cNvSpPr/>
              <p:nvPr/>
            </p:nvSpPr>
            <p:spPr>
              <a:xfrm>
                <a:off x="1064438" y="5926300"/>
                <a:ext cx="648000" cy="27699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accent5">
                        <a:lumMod val="60000"/>
                        <a:lumOff val="40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Atlas</a:t>
                </a:r>
              </a:p>
            </p:txBody>
          </p:sp>
        </p:grpSp>
        <p:grpSp>
          <p:nvGrpSpPr>
            <p:cNvPr id="33" name="Agrupar 32">
              <a:extLst>
                <a:ext uri="{FF2B5EF4-FFF2-40B4-BE49-F238E27FC236}">
                  <a16:creationId xmlns:a16="http://schemas.microsoft.com/office/drawing/2014/main" id="{64ED8481-2AD4-49FA-BCCF-C1FB8E8F1232}"/>
                </a:ext>
              </a:extLst>
            </p:cNvPr>
            <p:cNvGrpSpPr/>
            <p:nvPr/>
          </p:nvGrpSpPr>
          <p:grpSpPr>
            <a:xfrm>
              <a:off x="2298562" y="2282400"/>
              <a:ext cx="1054238" cy="276999"/>
              <a:chOff x="838200" y="5926300"/>
              <a:chExt cx="1054238" cy="276999"/>
            </a:xfrm>
          </p:grpSpPr>
          <p:grpSp>
            <p:nvGrpSpPr>
              <p:cNvPr id="34" name="Agrupar 33">
                <a:extLst>
                  <a:ext uri="{FF2B5EF4-FFF2-40B4-BE49-F238E27FC236}">
                    <a16:creationId xmlns:a16="http://schemas.microsoft.com/office/drawing/2014/main" id="{AC2409B2-ABAF-4842-83FE-9F1BEF417478}"/>
                  </a:ext>
                </a:extLst>
              </p:cNvPr>
              <p:cNvGrpSpPr/>
              <p:nvPr/>
            </p:nvGrpSpPr>
            <p:grpSpPr>
              <a:xfrm>
                <a:off x="838200" y="6019800"/>
                <a:ext cx="216000" cy="90000"/>
                <a:chOff x="5038200" y="5965800"/>
                <a:chExt cx="216000" cy="90000"/>
              </a:xfrm>
            </p:grpSpPr>
            <p:cxnSp>
              <p:nvCxnSpPr>
                <p:cNvPr id="36" name="Conector reto 35">
                  <a:extLst>
                    <a:ext uri="{FF2B5EF4-FFF2-40B4-BE49-F238E27FC236}">
                      <a16:creationId xmlns:a16="http://schemas.microsoft.com/office/drawing/2014/main" id="{B9D01614-647E-41F4-A184-D510AD4727F1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5038200" y="6010800"/>
                  <a:ext cx="216000" cy="0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chemeClr val="accent5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37" name="Elipse 36">
                  <a:extLst>
                    <a:ext uri="{FF2B5EF4-FFF2-40B4-BE49-F238E27FC236}">
                      <a16:creationId xmlns:a16="http://schemas.microsoft.com/office/drawing/2014/main" id="{500C6033-EFB1-4CE5-90FD-45F8E94FC1E1}"/>
                    </a:ext>
                  </a:extLst>
                </p:cNvPr>
                <p:cNvSpPr/>
                <p:nvPr/>
              </p:nvSpPr>
              <p:spPr bwMode="auto">
                <a:xfrm>
                  <a:off x="5101200" y="5965800"/>
                  <a:ext cx="90000" cy="90000"/>
                </a:xfrm>
                <a:prstGeom prst="ellipse">
                  <a:avLst/>
                </a:prstGeom>
                <a:solidFill>
                  <a:schemeClr val="accent5"/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rtlCol="0" anchor="ctr"/>
                <a:lstStyle/>
                <a:p>
                  <a:pPr algn="ctr"/>
                  <a:endParaRPr lang="pt-BR" sz="2300" dirty="0"/>
                </a:p>
              </p:txBody>
            </p:sp>
          </p:grpSp>
          <p:sp>
            <p:nvSpPr>
              <p:cNvPr id="35" name="Retângulo 34">
                <a:extLst>
                  <a:ext uri="{FF2B5EF4-FFF2-40B4-BE49-F238E27FC236}">
                    <a16:creationId xmlns:a16="http://schemas.microsoft.com/office/drawing/2014/main" id="{91211616-E1F3-41A8-903A-61EC8F221C01}"/>
                  </a:ext>
                </a:extLst>
              </p:cNvPr>
              <p:cNvSpPr/>
              <p:nvPr/>
            </p:nvSpPr>
            <p:spPr>
              <a:xfrm>
                <a:off x="1064438" y="5926300"/>
                <a:ext cx="828000" cy="27699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accent5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Cronos</a:t>
                </a:r>
              </a:p>
            </p:txBody>
          </p:sp>
        </p:grpSp>
        <p:grpSp>
          <p:nvGrpSpPr>
            <p:cNvPr id="38" name="Agrupar 37">
              <a:extLst>
                <a:ext uri="{FF2B5EF4-FFF2-40B4-BE49-F238E27FC236}">
                  <a16:creationId xmlns:a16="http://schemas.microsoft.com/office/drawing/2014/main" id="{2F7B6219-01CB-4BFB-B4D0-5739E9806966}"/>
                </a:ext>
              </a:extLst>
            </p:cNvPr>
            <p:cNvGrpSpPr/>
            <p:nvPr/>
          </p:nvGrpSpPr>
          <p:grpSpPr>
            <a:xfrm>
              <a:off x="3380505" y="2282400"/>
              <a:ext cx="1234237" cy="276999"/>
              <a:chOff x="838200" y="5926300"/>
              <a:chExt cx="1234237" cy="276999"/>
            </a:xfrm>
          </p:grpSpPr>
          <p:grpSp>
            <p:nvGrpSpPr>
              <p:cNvPr id="39" name="Agrupar 38">
                <a:extLst>
                  <a:ext uri="{FF2B5EF4-FFF2-40B4-BE49-F238E27FC236}">
                    <a16:creationId xmlns:a16="http://schemas.microsoft.com/office/drawing/2014/main" id="{C0F0A183-07AE-4E44-98EA-A0B145DBA169}"/>
                  </a:ext>
                </a:extLst>
              </p:cNvPr>
              <p:cNvGrpSpPr/>
              <p:nvPr/>
            </p:nvGrpSpPr>
            <p:grpSpPr>
              <a:xfrm>
                <a:off x="838200" y="6019800"/>
                <a:ext cx="216000" cy="90000"/>
                <a:chOff x="5038200" y="5965800"/>
                <a:chExt cx="216000" cy="90000"/>
              </a:xfrm>
            </p:grpSpPr>
            <p:cxnSp>
              <p:nvCxnSpPr>
                <p:cNvPr id="41" name="Conector reto 40">
                  <a:extLst>
                    <a:ext uri="{FF2B5EF4-FFF2-40B4-BE49-F238E27FC236}">
                      <a16:creationId xmlns:a16="http://schemas.microsoft.com/office/drawing/2014/main" id="{F6040C10-519D-47B6-B222-E20BF8F20C35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5038200" y="6010800"/>
                  <a:ext cx="216000" cy="0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chemeClr val="accent5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42" name="Elipse 41">
                  <a:extLst>
                    <a:ext uri="{FF2B5EF4-FFF2-40B4-BE49-F238E27FC236}">
                      <a16:creationId xmlns:a16="http://schemas.microsoft.com/office/drawing/2014/main" id="{D8F21411-A891-4785-AF39-0D909E82E3F2}"/>
                    </a:ext>
                  </a:extLst>
                </p:cNvPr>
                <p:cNvSpPr/>
                <p:nvPr/>
              </p:nvSpPr>
              <p:spPr bwMode="auto">
                <a:xfrm>
                  <a:off x="5101200" y="5965800"/>
                  <a:ext cx="90000" cy="90000"/>
                </a:xfrm>
                <a:prstGeom prst="ellipse">
                  <a:avLst/>
                </a:prstGeom>
                <a:solidFill>
                  <a:schemeClr val="accent5">
                    <a:lumMod val="50000"/>
                  </a:schemeClr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rtlCol="0" anchor="ctr"/>
                <a:lstStyle/>
                <a:p>
                  <a:pPr algn="ctr"/>
                  <a:endParaRPr lang="pt-BR" sz="2300" dirty="0"/>
                </a:p>
              </p:txBody>
            </p:sp>
          </p:grpSp>
          <p:sp>
            <p:nvSpPr>
              <p:cNvPr id="40" name="Retângulo 39">
                <a:extLst>
                  <a:ext uri="{FF2B5EF4-FFF2-40B4-BE49-F238E27FC236}">
                    <a16:creationId xmlns:a16="http://schemas.microsoft.com/office/drawing/2014/main" id="{A0F6DC13-E5E5-4AC0-B04F-7D4A8221576B}"/>
                  </a:ext>
                </a:extLst>
              </p:cNvPr>
              <p:cNvSpPr/>
              <p:nvPr/>
            </p:nvSpPr>
            <p:spPr>
              <a:xfrm>
                <a:off x="1064437" y="5926300"/>
                <a:ext cx="1008000" cy="27699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Prometeu</a:t>
                </a:r>
              </a:p>
            </p:txBody>
          </p:sp>
        </p:grpSp>
      </p:grpSp>
      <p:pic>
        <p:nvPicPr>
          <p:cNvPr id="43" name="Imagem 42">
            <a:extLst>
              <a:ext uri="{FF2B5EF4-FFF2-40B4-BE49-F238E27FC236}">
                <a16:creationId xmlns:a16="http://schemas.microsoft.com/office/drawing/2014/main" id="{40ABD4A3-4CB9-40D7-8770-D7DFB9BA37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8489" y="2199314"/>
            <a:ext cx="3160975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639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Imagem 62">
            <a:extLst>
              <a:ext uri="{FF2B5EF4-FFF2-40B4-BE49-F238E27FC236}">
                <a16:creationId xmlns:a16="http://schemas.microsoft.com/office/drawing/2014/main" id="{12BA2E76-DA98-4B86-A8FD-70E632B028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902" y="2247851"/>
            <a:ext cx="3398049" cy="3240000"/>
          </a:xfrm>
          <a:prstGeom prst="rect">
            <a:avLst/>
          </a:prstGeom>
        </p:spPr>
      </p:pic>
      <p:sp>
        <p:nvSpPr>
          <p:cNvPr id="15" name="Espaço Reservado para Texto 5"/>
          <p:cNvSpPr txBox="1">
            <a:spLocks/>
          </p:cNvSpPr>
          <p:nvPr/>
        </p:nvSpPr>
        <p:spPr bwMode="auto">
          <a:xfrm>
            <a:off x="361128" y="257052"/>
            <a:ext cx="11678472" cy="962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90538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600" b="1">
                <a:solidFill>
                  <a:schemeClr val="tx1"/>
                </a:solidFill>
                <a:latin typeface="+mn-lt"/>
              </a:defRPr>
            </a:lvl2pPr>
            <a:lvl3pPr marL="979488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200" b="1">
                <a:solidFill>
                  <a:schemeClr val="tx1"/>
                </a:solidFill>
                <a:latin typeface="+mn-lt"/>
              </a:defRPr>
            </a:lvl3pPr>
            <a:lvl4pPr marL="1470025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b="1">
                <a:solidFill>
                  <a:schemeClr val="tx1"/>
                </a:solidFill>
                <a:latin typeface="+mn-lt"/>
              </a:defRPr>
            </a:lvl4pPr>
            <a:lvl5pPr marL="1958975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b="1">
                <a:solidFill>
                  <a:schemeClr val="tx1"/>
                </a:solidFill>
                <a:latin typeface="+mn-lt"/>
              </a:defRPr>
            </a:lvl5pPr>
            <a:lvl6pPr marL="26606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6pPr>
            <a:lvl7pPr marL="31178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7pPr>
            <a:lvl8pPr marL="35750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8pPr>
            <a:lvl9pPr marL="40322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9pPr>
          </a:lstStyle>
          <a:p>
            <a:pPr algn="ctr"/>
            <a:r>
              <a:rPr lang="pt-BR" altLang="pt-BR" sz="2400" b="0" kern="0" dirty="0"/>
              <a:t>Trajetórias de demanda de combustíveis</a:t>
            </a:r>
            <a:br>
              <a:rPr lang="pt-BR" altLang="pt-BR" sz="2400" kern="0" dirty="0"/>
            </a:br>
            <a:r>
              <a:rPr lang="pt-BR" altLang="pt-BR" sz="2400" kern="0" dirty="0"/>
              <a:t>Querosene de Aviação – QAV</a:t>
            </a:r>
            <a:endParaRPr lang="pt-BR" altLang="pt-BR" sz="2400" i="1" kern="0" dirty="0"/>
          </a:p>
        </p:txBody>
      </p:sp>
      <p:grpSp>
        <p:nvGrpSpPr>
          <p:cNvPr id="6" name="Grupo 3">
            <a:extLst>
              <a:ext uri="{FF2B5EF4-FFF2-40B4-BE49-F238E27FC236}">
                <a16:creationId xmlns:a16="http://schemas.microsoft.com/office/drawing/2014/main" id="{6ABD9F70-85E3-464A-A836-254E715175AC}"/>
              </a:ext>
            </a:extLst>
          </p:cNvPr>
          <p:cNvGrpSpPr/>
          <p:nvPr/>
        </p:nvGrpSpPr>
        <p:grpSpPr>
          <a:xfrm>
            <a:off x="7912968" y="2917600"/>
            <a:ext cx="4153928" cy="1446179"/>
            <a:chOff x="476589" y="1172660"/>
            <a:chExt cx="4153928" cy="1446179"/>
          </a:xfrm>
        </p:grpSpPr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AE705C50-6F2C-4591-A707-DF90628D5A5C}"/>
                </a:ext>
              </a:extLst>
            </p:cNvPr>
            <p:cNvSpPr/>
            <p:nvPr/>
          </p:nvSpPr>
          <p:spPr>
            <a:xfrm>
              <a:off x="850517" y="1295400"/>
              <a:ext cx="3780000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Estima-se que o QAV será um dos combustíveis mais afetados, em função das restrições de movimentação de pessoas, e consequente redução de voos nacionais e internacionais.</a:t>
              </a:r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3EA8D707-6684-424E-BACE-F39D143F76F3}"/>
                </a:ext>
              </a:extLst>
            </p:cNvPr>
            <p:cNvSpPr/>
            <p:nvPr/>
          </p:nvSpPr>
          <p:spPr>
            <a:xfrm>
              <a:off x="476589" y="1172660"/>
              <a:ext cx="3946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2800" dirty="0">
                  <a:solidFill>
                    <a:srgbClr val="009999"/>
                  </a:solidFill>
                  <a:latin typeface="Trebuchet MS" panose="020B0603020202020204" pitchFamily="34" charset="0"/>
                </a:rPr>
                <a:t>»</a:t>
              </a:r>
            </a:p>
          </p:txBody>
        </p:sp>
      </p:grpSp>
      <p:sp>
        <p:nvSpPr>
          <p:cNvPr id="25" name="Retângulo 24">
            <a:extLst>
              <a:ext uri="{FF2B5EF4-FFF2-40B4-BE49-F238E27FC236}">
                <a16:creationId xmlns:a16="http://schemas.microsoft.com/office/drawing/2014/main" id="{E38FA082-BD1B-45BD-8A15-7FB316402790}"/>
              </a:ext>
            </a:extLst>
          </p:cNvPr>
          <p:cNvSpPr/>
          <p:nvPr/>
        </p:nvSpPr>
        <p:spPr>
          <a:xfrm>
            <a:off x="618200" y="1610380"/>
            <a:ext cx="31410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Vendas anuais de QAV</a:t>
            </a:r>
          </a:p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sz="1400" b="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2016 - 2022 (bilhões de litros)</a:t>
            </a:r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B621F4B5-092E-4389-A327-23DDED3485C6}"/>
              </a:ext>
            </a:extLst>
          </p:cNvPr>
          <p:cNvSpPr/>
          <p:nvPr/>
        </p:nvSpPr>
        <p:spPr>
          <a:xfrm>
            <a:off x="484496" y="1637990"/>
            <a:ext cx="108000" cy="46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pt-BR" sz="1200"/>
          </a:p>
        </p:txBody>
      </p:sp>
      <p:pic>
        <p:nvPicPr>
          <p:cNvPr id="27" name="Imagem 26">
            <a:extLst>
              <a:ext uri="{FF2B5EF4-FFF2-40B4-BE49-F238E27FC236}">
                <a16:creationId xmlns:a16="http://schemas.microsoft.com/office/drawing/2014/main" id="{B37B8E2A-3695-4FAF-948C-5E2EADE76A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00"/>
          <a:stretch/>
        </p:blipFill>
        <p:spPr>
          <a:xfrm>
            <a:off x="758585" y="4754322"/>
            <a:ext cx="657868" cy="360000"/>
          </a:xfrm>
          <a:prstGeom prst="rect">
            <a:avLst/>
          </a:prstGeom>
        </p:spPr>
      </p:pic>
      <p:grpSp>
        <p:nvGrpSpPr>
          <p:cNvPr id="47" name="Grupo 3">
            <a:extLst>
              <a:ext uri="{FF2B5EF4-FFF2-40B4-BE49-F238E27FC236}">
                <a16:creationId xmlns:a16="http://schemas.microsoft.com/office/drawing/2014/main" id="{F54CB12E-5E27-451E-A964-F2302424B14E}"/>
              </a:ext>
            </a:extLst>
          </p:cNvPr>
          <p:cNvGrpSpPr/>
          <p:nvPr/>
        </p:nvGrpSpPr>
        <p:grpSpPr>
          <a:xfrm>
            <a:off x="7910693" y="4573621"/>
            <a:ext cx="4189928" cy="1446179"/>
            <a:chOff x="476589" y="1172660"/>
            <a:chExt cx="4189928" cy="1446179"/>
          </a:xfrm>
        </p:grpSpPr>
        <p:sp>
          <p:nvSpPr>
            <p:cNvPr id="48" name="Retângulo 47">
              <a:extLst>
                <a:ext uri="{FF2B5EF4-FFF2-40B4-BE49-F238E27FC236}">
                  <a16:creationId xmlns:a16="http://schemas.microsoft.com/office/drawing/2014/main" id="{3C5F4446-4F2F-4DFD-B831-4D2DE3393C96}"/>
                </a:ext>
              </a:extLst>
            </p:cNvPr>
            <p:cNvSpPr/>
            <p:nvPr/>
          </p:nvSpPr>
          <p:spPr>
            <a:xfrm>
              <a:off x="850517" y="1295400"/>
              <a:ext cx="3816000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Recuperação ao patamar de 2019: </a:t>
              </a:r>
            </a:p>
            <a:p>
              <a:pPr marL="285750" indent="-285750" defTabSz="45720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Atlas: ao final de 2021</a:t>
              </a:r>
            </a:p>
            <a:p>
              <a:pPr marL="285750" indent="-285750" defTabSz="45720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Cronos: ao final de 2022</a:t>
              </a:r>
            </a:p>
            <a:p>
              <a:pPr marL="285750" indent="-285750" defTabSz="45720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Prometeu: não se recupera até 2022</a:t>
              </a:r>
            </a:p>
          </p:txBody>
        </p:sp>
        <p:sp>
          <p:nvSpPr>
            <p:cNvPr id="49" name="Retângulo 48">
              <a:extLst>
                <a:ext uri="{FF2B5EF4-FFF2-40B4-BE49-F238E27FC236}">
                  <a16:creationId xmlns:a16="http://schemas.microsoft.com/office/drawing/2014/main" id="{10071F87-A259-4E7E-A1C3-7A008D353F60}"/>
                </a:ext>
              </a:extLst>
            </p:cNvPr>
            <p:cNvSpPr/>
            <p:nvPr/>
          </p:nvSpPr>
          <p:spPr>
            <a:xfrm>
              <a:off x="476589" y="1172660"/>
              <a:ext cx="3946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2800" dirty="0">
                  <a:solidFill>
                    <a:srgbClr val="009999"/>
                  </a:solidFill>
                  <a:latin typeface="Trebuchet MS" panose="020B0603020202020204" pitchFamily="34" charset="0"/>
                </a:rPr>
                <a:t>»</a:t>
              </a:r>
            </a:p>
          </p:txBody>
        </p:sp>
      </p:grpSp>
      <p:grpSp>
        <p:nvGrpSpPr>
          <p:cNvPr id="50" name="Grupo 3">
            <a:extLst>
              <a:ext uri="{FF2B5EF4-FFF2-40B4-BE49-F238E27FC236}">
                <a16:creationId xmlns:a16="http://schemas.microsoft.com/office/drawing/2014/main" id="{171BC631-484B-42D7-95C8-BEE139580502}"/>
              </a:ext>
            </a:extLst>
          </p:cNvPr>
          <p:cNvGrpSpPr/>
          <p:nvPr/>
        </p:nvGrpSpPr>
        <p:grpSpPr>
          <a:xfrm>
            <a:off x="7912968" y="1507801"/>
            <a:ext cx="4153928" cy="1199958"/>
            <a:chOff x="476589" y="1172660"/>
            <a:chExt cx="4153928" cy="1199958"/>
          </a:xfrm>
        </p:grpSpPr>
        <p:sp>
          <p:nvSpPr>
            <p:cNvPr id="51" name="Retângulo 50">
              <a:extLst>
                <a:ext uri="{FF2B5EF4-FFF2-40B4-BE49-F238E27FC236}">
                  <a16:creationId xmlns:a16="http://schemas.microsoft.com/office/drawing/2014/main" id="{4C13008E-FFAC-43BA-A20E-3CC197290BB8}"/>
                </a:ext>
              </a:extLst>
            </p:cNvPr>
            <p:cNvSpPr/>
            <p:nvPr/>
          </p:nvSpPr>
          <p:spPr>
            <a:xfrm>
              <a:off x="850517" y="1295400"/>
              <a:ext cx="3780000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Variação em relação a 2019: </a:t>
              </a:r>
            </a:p>
            <a:p>
              <a:pPr marL="285750" indent="-285750" defTabSz="45720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2020: -60% a -34%</a:t>
              </a:r>
            </a:p>
            <a:p>
              <a:pPr marL="285750" indent="-285750" defTabSz="45720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2021: -39% a -6%</a:t>
              </a:r>
            </a:p>
            <a:p>
              <a:pPr marL="285750" indent="-285750" defTabSz="45720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2022: -21% a +3%</a:t>
              </a:r>
            </a:p>
          </p:txBody>
        </p:sp>
        <p:sp>
          <p:nvSpPr>
            <p:cNvPr id="52" name="Retângulo 51">
              <a:extLst>
                <a:ext uri="{FF2B5EF4-FFF2-40B4-BE49-F238E27FC236}">
                  <a16:creationId xmlns:a16="http://schemas.microsoft.com/office/drawing/2014/main" id="{2AF5E706-F548-4B04-80AF-9DA0B742A06F}"/>
                </a:ext>
              </a:extLst>
            </p:cNvPr>
            <p:cNvSpPr/>
            <p:nvPr/>
          </p:nvSpPr>
          <p:spPr>
            <a:xfrm>
              <a:off x="476589" y="1172660"/>
              <a:ext cx="3946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2800" dirty="0">
                  <a:solidFill>
                    <a:srgbClr val="009999"/>
                  </a:solidFill>
                  <a:latin typeface="Trebuchet MS" panose="020B0603020202020204" pitchFamily="34" charset="0"/>
                </a:rPr>
                <a:t>»</a:t>
              </a:r>
            </a:p>
          </p:txBody>
        </p:sp>
      </p:grpSp>
      <p:grpSp>
        <p:nvGrpSpPr>
          <p:cNvPr id="2" name="Agrupar 1">
            <a:extLst>
              <a:ext uri="{FF2B5EF4-FFF2-40B4-BE49-F238E27FC236}">
                <a16:creationId xmlns:a16="http://schemas.microsoft.com/office/drawing/2014/main" id="{7B780CCB-9DD4-4ECB-999F-EA0C94AC393D}"/>
              </a:ext>
            </a:extLst>
          </p:cNvPr>
          <p:cNvGrpSpPr/>
          <p:nvPr/>
        </p:nvGrpSpPr>
        <p:grpSpPr>
          <a:xfrm>
            <a:off x="457226" y="5678400"/>
            <a:ext cx="3279180" cy="276999"/>
            <a:chOff x="1335562" y="2282400"/>
            <a:chExt cx="3279180" cy="276999"/>
          </a:xfrm>
        </p:grpSpPr>
        <p:grpSp>
          <p:nvGrpSpPr>
            <p:cNvPr id="32" name="Agrupar 31">
              <a:extLst>
                <a:ext uri="{FF2B5EF4-FFF2-40B4-BE49-F238E27FC236}">
                  <a16:creationId xmlns:a16="http://schemas.microsoft.com/office/drawing/2014/main" id="{A6A59884-A06D-44F4-B715-AF0F69BC83D1}"/>
                </a:ext>
              </a:extLst>
            </p:cNvPr>
            <p:cNvGrpSpPr/>
            <p:nvPr/>
          </p:nvGrpSpPr>
          <p:grpSpPr>
            <a:xfrm>
              <a:off x="1335562" y="2282400"/>
              <a:ext cx="874238" cy="276999"/>
              <a:chOff x="838200" y="5926300"/>
              <a:chExt cx="874238" cy="276999"/>
            </a:xfrm>
          </p:grpSpPr>
          <p:grpSp>
            <p:nvGrpSpPr>
              <p:cNvPr id="30" name="Agrupar 29">
                <a:extLst>
                  <a:ext uri="{FF2B5EF4-FFF2-40B4-BE49-F238E27FC236}">
                    <a16:creationId xmlns:a16="http://schemas.microsoft.com/office/drawing/2014/main" id="{A5134469-4228-4083-9FA6-085C14CBAA07}"/>
                  </a:ext>
                </a:extLst>
              </p:cNvPr>
              <p:cNvGrpSpPr/>
              <p:nvPr/>
            </p:nvGrpSpPr>
            <p:grpSpPr>
              <a:xfrm>
                <a:off x="838200" y="6019800"/>
                <a:ext cx="216000" cy="90000"/>
                <a:chOff x="5038200" y="5965800"/>
                <a:chExt cx="216000" cy="90000"/>
              </a:xfrm>
            </p:grpSpPr>
            <p:cxnSp>
              <p:nvCxnSpPr>
                <p:cNvPr id="28" name="Conector reto 27">
                  <a:extLst>
                    <a:ext uri="{FF2B5EF4-FFF2-40B4-BE49-F238E27FC236}">
                      <a16:creationId xmlns:a16="http://schemas.microsoft.com/office/drawing/2014/main" id="{589875B7-3033-4D1B-874C-7DAD6C3B4D46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5038200" y="6010800"/>
                  <a:ext cx="216000" cy="0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chemeClr val="accent5">
                      <a:lumMod val="40000"/>
                      <a:lumOff val="6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29" name="Elipse 28">
                  <a:extLst>
                    <a:ext uri="{FF2B5EF4-FFF2-40B4-BE49-F238E27FC236}">
                      <a16:creationId xmlns:a16="http://schemas.microsoft.com/office/drawing/2014/main" id="{53C33297-F48C-4B69-AA5F-2D0129943174}"/>
                    </a:ext>
                  </a:extLst>
                </p:cNvPr>
                <p:cNvSpPr/>
                <p:nvPr/>
              </p:nvSpPr>
              <p:spPr bwMode="auto">
                <a:xfrm>
                  <a:off x="5101200" y="5965800"/>
                  <a:ext cx="90000" cy="90000"/>
                </a:xfrm>
                <a:prstGeom prst="ellipse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rtlCol="0" anchor="ctr"/>
                <a:lstStyle/>
                <a:p>
                  <a:pPr algn="ctr"/>
                  <a:endParaRPr lang="pt-BR" sz="2300" dirty="0"/>
                </a:p>
              </p:txBody>
            </p:sp>
          </p:grpSp>
          <p:sp>
            <p:nvSpPr>
              <p:cNvPr id="31" name="Retângulo 30">
                <a:extLst>
                  <a:ext uri="{FF2B5EF4-FFF2-40B4-BE49-F238E27FC236}">
                    <a16:creationId xmlns:a16="http://schemas.microsoft.com/office/drawing/2014/main" id="{2FE0A026-BFD1-4BCE-9F29-FAC0F4F6D842}"/>
                  </a:ext>
                </a:extLst>
              </p:cNvPr>
              <p:cNvSpPr/>
              <p:nvPr/>
            </p:nvSpPr>
            <p:spPr>
              <a:xfrm>
                <a:off x="1064438" y="5926300"/>
                <a:ext cx="648000" cy="27699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accent5">
                        <a:lumMod val="60000"/>
                        <a:lumOff val="40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Atlas</a:t>
                </a:r>
              </a:p>
            </p:txBody>
          </p:sp>
        </p:grpSp>
        <p:grpSp>
          <p:nvGrpSpPr>
            <p:cNvPr id="33" name="Agrupar 32">
              <a:extLst>
                <a:ext uri="{FF2B5EF4-FFF2-40B4-BE49-F238E27FC236}">
                  <a16:creationId xmlns:a16="http://schemas.microsoft.com/office/drawing/2014/main" id="{64ED8481-2AD4-49FA-BCCF-C1FB8E8F1232}"/>
                </a:ext>
              </a:extLst>
            </p:cNvPr>
            <p:cNvGrpSpPr/>
            <p:nvPr/>
          </p:nvGrpSpPr>
          <p:grpSpPr>
            <a:xfrm>
              <a:off x="2298562" y="2282400"/>
              <a:ext cx="1054238" cy="276999"/>
              <a:chOff x="838200" y="5926300"/>
              <a:chExt cx="1054238" cy="276999"/>
            </a:xfrm>
          </p:grpSpPr>
          <p:grpSp>
            <p:nvGrpSpPr>
              <p:cNvPr id="34" name="Agrupar 33">
                <a:extLst>
                  <a:ext uri="{FF2B5EF4-FFF2-40B4-BE49-F238E27FC236}">
                    <a16:creationId xmlns:a16="http://schemas.microsoft.com/office/drawing/2014/main" id="{AC2409B2-ABAF-4842-83FE-9F1BEF417478}"/>
                  </a:ext>
                </a:extLst>
              </p:cNvPr>
              <p:cNvGrpSpPr/>
              <p:nvPr/>
            </p:nvGrpSpPr>
            <p:grpSpPr>
              <a:xfrm>
                <a:off x="838200" y="6019800"/>
                <a:ext cx="216000" cy="90000"/>
                <a:chOff x="5038200" y="5965800"/>
                <a:chExt cx="216000" cy="90000"/>
              </a:xfrm>
            </p:grpSpPr>
            <p:cxnSp>
              <p:nvCxnSpPr>
                <p:cNvPr id="36" name="Conector reto 35">
                  <a:extLst>
                    <a:ext uri="{FF2B5EF4-FFF2-40B4-BE49-F238E27FC236}">
                      <a16:creationId xmlns:a16="http://schemas.microsoft.com/office/drawing/2014/main" id="{B9D01614-647E-41F4-A184-D510AD4727F1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5038200" y="6010800"/>
                  <a:ext cx="216000" cy="0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chemeClr val="accent5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37" name="Elipse 36">
                  <a:extLst>
                    <a:ext uri="{FF2B5EF4-FFF2-40B4-BE49-F238E27FC236}">
                      <a16:creationId xmlns:a16="http://schemas.microsoft.com/office/drawing/2014/main" id="{500C6033-EFB1-4CE5-90FD-45F8E94FC1E1}"/>
                    </a:ext>
                  </a:extLst>
                </p:cNvPr>
                <p:cNvSpPr/>
                <p:nvPr/>
              </p:nvSpPr>
              <p:spPr bwMode="auto">
                <a:xfrm>
                  <a:off x="5101200" y="5965800"/>
                  <a:ext cx="90000" cy="90000"/>
                </a:xfrm>
                <a:prstGeom prst="ellipse">
                  <a:avLst/>
                </a:prstGeom>
                <a:solidFill>
                  <a:schemeClr val="accent5"/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rtlCol="0" anchor="ctr"/>
                <a:lstStyle/>
                <a:p>
                  <a:pPr algn="ctr"/>
                  <a:endParaRPr lang="pt-BR" sz="2300" dirty="0"/>
                </a:p>
              </p:txBody>
            </p:sp>
          </p:grpSp>
          <p:sp>
            <p:nvSpPr>
              <p:cNvPr id="35" name="Retângulo 34">
                <a:extLst>
                  <a:ext uri="{FF2B5EF4-FFF2-40B4-BE49-F238E27FC236}">
                    <a16:creationId xmlns:a16="http://schemas.microsoft.com/office/drawing/2014/main" id="{91211616-E1F3-41A8-903A-61EC8F221C01}"/>
                  </a:ext>
                </a:extLst>
              </p:cNvPr>
              <p:cNvSpPr/>
              <p:nvPr/>
            </p:nvSpPr>
            <p:spPr>
              <a:xfrm>
                <a:off x="1064438" y="5926300"/>
                <a:ext cx="828000" cy="27699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accent5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Cronos</a:t>
                </a:r>
              </a:p>
            </p:txBody>
          </p:sp>
        </p:grpSp>
        <p:grpSp>
          <p:nvGrpSpPr>
            <p:cNvPr id="38" name="Agrupar 37">
              <a:extLst>
                <a:ext uri="{FF2B5EF4-FFF2-40B4-BE49-F238E27FC236}">
                  <a16:creationId xmlns:a16="http://schemas.microsoft.com/office/drawing/2014/main" id="{2F7B6219-01CB-4BFB-B4D0-5739E9806966}"/>
                </a:ext>
              </a:extLst>
            </p:cNvPr>
            <p:cNvGrpSpPr/>
            <p:nvPr/>
          </p:nvGrpSpPr>
          <p:grpSpPr>
            <a:xfrm>
              <a:off x="3380505" y="2282400"/>
              <a:ext cx="1234237" cy="276999"/>
              <a:chOff x="838200" y="5926300"/>
              <a:chExt cx="1234237" cy="276999"/>
            </a:xfrm>
          </p:grpSpPr>
          <p:grpSp>
            <p:nvGrpSpPr>
              <p:cNvPr id="39" name="Agrupar 38">
                <a:extLst>
                  <a:ext uri="{FF2B5EF4-FFF2-40B4-BE49-F238E27FC236}">
                    <a16:creationId xmlns:a16="http://schemas.microsoft.com/office/drawing/2014/main" id="{C0F0A183-07AE-4E44-98EA-A0B145DBA169}"/>
                  </a:ext>
                </a:extLst>
              </p:cNvPr>
              <p:cNvGrpSpPr/>
              <p:nvPr/>
            </p:nvGrpSpPr>
            <p:grpSpPr>
              <a:xfrm>
                <a:off x="838200" y="6019800"/>
                <a:ext cx="216000" cy="90000"/>
                <a:chOff x="5038200" y="5965800"/>
                <a:chExt cx="216000" cy="90000"/>
              </a:xfrm>
            </p:grpSpPr>
            <p:cxnSp>
              <p:nvCxnSpPr>
                <p:cNvPr id="41" name="Conector reto 40">
                  <a:extLst>
                    <a:ext uri="{FF2B5EF4-FFF2-40B4-BE49-F238E27FC236}">
                      <a16:creationId xmlns:a16="http://schemas.microsoft.com/office/drawing/2014/main" id="{F6040C10-519D-47B6-B222-E20BF8F20C35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5038200" y="6010800"/>
                  <a:ext cx="216000" cy="0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chemeClr val="accent5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42" name="Elipse 41">
                  <a:extLst>
                    <a:ext uri="{FF2B5EF4-FFF2-40B4-BE49-F238E27FC236}">
                      <a16:creationId xmlns:a16="http://schemas.microsoft.com/office/drawing/2014/main" id="{D8F21411-A891-4785-AF39-0D909E82E3F2}"/>
                    </a:ext>
                  </a:extLst>
                </p:cNvPr>
                <p:cNvSpPr/>
                <p:nvPr/>
              </p:nvSpPr>
              <p:spPr bwMode="auto">
                <a:xfrm>
                  <a:off x="5101200" y="5965800"/>
                  <a:ext cx="90000" cy="90000"/>
                </a:xfrm>
                <a:prstGeom prst="ellipse">
                  <a:avLst/>
                </a:prstGeom>
                <a:solidFill>
                  <a:schemeClr val="accent5">
                    <a:lumMod val="50000"/>
                  </a:schemeClr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rtlCol="0" anchor="ctr"/>
                <a:lstStyle/>
                <a:p>
                  <a:pPr algn="ctr"/>
                  <a:endParaRPr lang="pt-BR" sz="2300" dirty="0"/>
                </a:p>
              </p:txBody>
            </p:sp>
          </p:grpSp>
          <p:sp>
            <p:nvSpPr>
              <p:cNvPr id="40" name="Retângulo 39">
                <a:extLst>
                  <a:ext uri="{FF2B5EF4-FFF2-40B4-BE49-F238E27FC236}">
                    <a16:creationId xmlns:a16="http://schemas.microsoft.com/office/drawing/2014/main" id="{A0F6DC13-E5E5-4AC0-B04F-7D4A8221576B}"/>
                  </a:ext>
                </a:extLst>
              </p:cNvPr>
              <p:cNvSpPr/>
              <p:nvPr/>
            </p:nvSpPr>
            <p:spPr>
              <a:xfrm>
                <a:off x="1064437" y="5926300"/>
                <a:ext cx="1008000" cy="27699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Prometeu</a:t>
                </a:r>
              </a:p>
            </p:txBody>
          </p:sp>
        </p:grpSp>
      </p:grpSp>
      <p:sp>
        <p:nvSpPr>
          <p:cNvPr id="45" name="Retângulo 44">
            <a:extLst>
              <a:ext uri="{FF2B5EF4-FFF2-40B4-BE49-F238E27FC236}">
                <a16:creationId xmlns:a16="http://schemas.microsoft.com/office/drawing/2014/main" id="{6654A3BF-5600-4A6D-A506-C07E36A8B3DF}"/>
              </a:ext>
            </a:extLst>
          </p:cNvPr>
          <p:cNvSpPr/>
          <p:nvPr/>
        </p:nvSpPr>
        <p:spPr>
          <a:xfrm>
            <a:off x="4322920" y="1610380"/>
            <a:ext cx="31410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Vendas mensais de QAV</a:t>
            </a:r>
          </a:p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sz="1400" b="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2016 - 2022 (bilhões de litros)</a:t>
            </a:r>
          </a:p>
        </p:txBody>
      </p:sp>
      <p:sp>
        <p:nvSpPr>
          <p:cNvPr id="53" name="Retângulo 52">
            <a:extLst>
              <a:ext uri="{FF2B5EF4-FFF2-40B4-BE49-F238E27FC236}">
                <a16:creationId xmlns:a16="http://schemas.microsoft.com/office/drawing/2014/main" id="{77C7A7FA-3819-4C86-9A6A-26925FAF0F1E}"/>
              </a:ext>
            </a:extLst>
          </p:cNvPr>
          <p:cNvSpPr/>
          <p:nvPr/>
        </p:nvSpPr>
        <p:spPr>
          <a:xfrm>
            <a:off x="4189216" y="1637990"/>
            <a:ext cx="108000" cy="46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pt-BR" sz="1200"/>
          </a:p>
        </p:txBody>
      </p:sp>
      <p:grpSp>
        <p:nvGrpSpPr>
          <p:cNvPr id="56" name="Agrupar 55">
            <a:extLst>
              <a:ext uri="{FF2B5EF4-FFF2-40B4-BE49-F238E27FC236}">
                <a16:creationId xmlns:a16="http://schemas.microsoft.com/office/drawing/2014/main" id="{4346D51D-64B1-4D51-A32C-602D09C1F1E8}"/>
              </a:ext>
            </a:extLst>
          </p:cNvPr>
          <p:cNvGrpSpPr/>
          <p:nvPr/>
        </p:nvGrpSpPr>
        <p:grpSpPr>
          <a:xfrm>
            <a:off x="4276652" y="5951536"/>
            <a:ext cx="3279180" cy="276999"/>
            <a:chOff x="1335562" y="2282400"/>
            <a:chExt cx="3279180" cy="276999"/>
          </a:xfrm>
        </p:grpSpPr>
        <p:grpSp>
          <p:nvGrpSpPr>
            <p:cNvPr id="57" name="Agrupar 56">
              <a:extLst>
                <a:ext uri="{FF2B5EF4-FFF2-40B4-BE49-F238E27FC236}">
                  <a16:creationId xmlns:a16="http://schemas.microsoft.com/office/drawing/2014/main" id="{B098EB57-FE84-4A87-98FB-B5FDDE77345D}"/>
                </a:ext>
              </a:extLst>
            </p:cNvPr>
            <p:cNvGrpSpPr/>
            <p:nvPr/>
          </p:nvGrpSpPr>
          <p:grpSpPr>
            <a:xfrm>
              <a:off x="1335562" y="2282400"/>
              <a:ext cx="874238" cy="276999"/>
              <a:chOff x="838200" y="5926300"/>
              <a:chExt cx="874238" cy="276999"/>
            </a:xfrm>
          </p:grpSpPr>
          <p:cxnSp>
            <p:nvCxnSpPr>
              <p:cNvPr id="70" name="Conector reto 69">
                <a:extLst>
                  <a:ext uri="{FF2B5EF4-FFF2-40B4-BE49-F238E27FC236}">
                    <a16:creationId xmlns:a16="http://schemas.microsoft.com/office/drawing/2014/main" id="{FA01B764-B053-4243-BBD2-937B0426D81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38200" y="6064800"/>
                <a:ext cx="216000" cy="0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5">
                    <a:lumMod val="40000"/>
                    <a:lumOff val="6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69" name="Retângulo 68">
                <a:extLst>
                  <a:ext uri="{FF2B5EF4-FFF2-40B4-BE49-F238E27FC236}">
                    <a16:creationId xmlns:a16="http://schemas.microsoft.com/office/drawing/2014/main" id="{96A8792B-CC24-4530-A180-02320F5506EB}"/>
                  </a:ext>
                </a:extLst>
              </p:cNvPr>
              <p:cNvSpPr/>
              <p:nvPr/>
            </p:nvSpPr>
            <p:spPr>
              <a:xfrm>
                <a:off x="1064438" y="5926300"/>
                <a:ext cx="648000" cy="27699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accent5">
                        <a:lumMod val="60000"/>
                        <a:lumOff val="40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Atlas</a:t>
                </a:r>
              </a:p>
            </p:txBody>
          </p:sp>
        </p:grpSp>
        <p:grpSp>
          <p:nvGrpSpPr>
            <p:cNvPr id="58" name="Agrupar 57">
              <a:extLst>
                <a:ext uri="{FF2B5EF4-FFF2-40B4-BE49-F238E27FC236}">
                  <a16:creationId xmlns:a16="http://schemas.microsoft.com/office/drawing/2014/main" id="{80A95F41-2DA8-400B-97A5-73ACDAFCD196}"/>
                </a:ext>
              </a:extLst>
            </p:cNvPr>
            <p:cNvGrpSpPr/>
            <p:nvPr/>
          </p:nvGrpSpPr>
          <p:grpSpPr>
            <a:xfrm>
              <a:off x="2298562" y="2282400"/>
              <a:ext cx="1054238" cy="276999"/>
              <a:chOff x="838200" y="5926300"/>
              <a:chExt cx="1054238" cy="276999"/>
            </a:xfrm>
          </p:grpSpPr>
          <p:cxnSp>
            <p:nvCxnSpPr>
              <p:cNvPr id="66" name="Conector reto 65">
                <a:extLst>
                  <a:ext uri="{FF2B5EF4-FFF2-40B4-BE49-F238E27FC236}">
                    <a16:creationId xmlns:a16="http://schemas.microsoft.com/office/drawing/2014/main" id="{C07B0DEF-6C9E-45DE-A43F-6D901F291B0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38200" y="6064800"/>
                <a:ext cx="216000" cy="0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65" name="Retângulo 64">
                <a:extLst>
                  <a:ext uri="{FF2B5EF4-FFF2-40B4-BE49-F238E27FC236}">
                    <a16:creationId xmlns:a16="http://schemas.microsoft.com/office/drawing/2014/main" id="{A7E5870E-4592-4C17-BBCC-DD56150231B3}"/>
                  </a:ext>
                </a:extLst>
              </p:cNvPr>
              <p:cNvSpPr/>
              <p:nvPr/>
            </p:nvSpPr>
            <p:spPr>
              <a:xfrm>
                <a:off x="1064438" y="5926300"/>
                <a:ext cx="828000" cy="27699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accent5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Cronos</a:t>
                </a:r>
              </a:p>
            </p:txBody>
          </p:sp>
        </p:grpSp>
        <p:grpSp>
          <p:nvGrpSpPr>
            <p:cNvPr id="59" name="Agrupar 58">
              <a:extLst>
                <a:ext uri="{FF2B5EF4-FFF2-40B4-BE49-F238E27FC236}">
                  <a16:creationId xmlns:a16="http://schemas.microsoft.com/office/drawing/2014/main" id="{1D47213B-0795-4468-B8E9-5B84B0B138D5}"/>
                </a:ext>
              </a:extLst>
            </p:cNvPr>
            <p:cNvGrpSpPr/>
            <p:nvPr/>
          </p:nvGrpSpPr>
          <p:grpSpPr>
            <a:xfrm>
              <a:off x="3380505" y="2282400"/>
              <a:ext cx="1234237" cy="276999"/>
              <a:chOff x="838200" y="5926300"/>
              <a:chExt cx="1234237" cy="276999"/>
            </a:xfrm>
          </p:grpSpPr>
          <p:cxnSp>
            <p:nvCxnSpPr>
              <p:cNvPr id="62" name="Conector reto 61">
                <a:extLst>
                  <a:ext uri="{FF2B5EF4-FFF2-40B4-BE49-F238E27FC236}">
                    <a16:creationId xmlns:a16="http://schemas.microsoft.com/office/drawing/2014/main" id="{2A41C2AF-840B-4E75-ADD1-F0901EFE9CF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38200" y="6064800"/>
                <a:ext cx="216000" cy="0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5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61" name="Retângulo 60">
                <a:extLst>
                  <a:ext uri="{FF2B5EF4-FFF2-40B4-BE49-F238E27FC236}">
                    <a16:creationId xmlns:a16="http://schemas.microsoft.com/office/drawing/2014/main" id="{8D40C2BD-8899-485C-8749-8A7EE0268E40}"/>
                  </a:ext>
                </a:extLst>
              </p:cNvPr>
              <p:cNvSpPr/>
              <p:nvPr/>
            </p:nvSpPr>
            <p:spPr>
              <a:xfrm>
                <a:off x="1064437" y="5926300"/>
                <a:ext cx="1008000" cy="27699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Prometeu</a:t>
                </a:r>
              </a:p>
            </p:txBody>
          </p:sp>
        </p:grpSp>
      </p:grp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61D1D5B3-E077-44E6-91E1-40D8B7AABFA5}"/>
              </a:ext>
            </a:extLst>
          </p:cNvPr>
          <p:cNvGrpSpPr/>
          <p:nvPr/>
        </p:nvGrpSpPr>
        <p:grpSpPr>
          <a:xfrm>
            <a:off x="4586400" y="5486400"/>
            <a:ext cx="2447528" cy="461665"/>
            <a:chOff x="4387310" y="5486400"/>
            <a:chExt cx="2447528" cy="461665"/>
          </a:xfrm>
        </p:grpSpPr>
        <p:grpSp>
          <p:nvGrpSpPr>
            <p:cNvPr id="72" name="Agrupar 71">
              <a:extLst>
                <a:ext uri="{FF2B5EF4-FFF2-40B4-BE49-F238E27FC236}">
                  <a16:creationId xmlns:a16="http://schemas.microsoft.com/office/drawing/2014/main" id="{5F8E61B8-7547-43D0-ACD1-09521228B3E6}"/>
                </a:ext>
              </a:extLst>
            </p:cNvPr>
            <p:cNvGrpSpPr/>
            <p:nvPr/>
          </p:nvGrpSpPr>
          <p:grpSpPr>
            <a:xfrm>
              <a:off x="4583285" y="5486400"/>
              <a:ext cx="2251553" cy="461665"/>
              <a:chOff x="1561799" y="2190067"/>
              <a:chExt cx="2251553" cy="461665"/>
            </a:xfrm>
          </p:grpSpPr>
          <p:sp>
            <p:nvSpPr>
              <p:cNvPr id="81" name="Retângulo 80">
                <a:extLst>
                  <a:ext uri="{FF2B5EF4-FFF2-40B4-BE49-F238E27FC236}">
                    <a16:creationId xmlns:a16="http://schemas.microsoft.com/office/drawing/2014/main" id="{C17FFA2D-FEB4-4245-A10B-EBA2FD833131}"/>
                  </a:ext>
                </a:extLst>
              </p:cNvPr>
              <p:cNvSpPr/>
              <p:nvPr/>
            </p:nvSpPr>
            <p:spPr>
              <a:xfrm>
                <a:off x="1561799" y="2190067"/>
                <a:ext cx="1031019" cy="461665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bg1">
                        <a:lumMod val="75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Intervalo</a:t>
                </a:r>
              </a:p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bg1">
                        <a:lumMod val="75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2016-2019</a:t>
                </a:r>
              </a:p>
            </p:txBody>
          </p:sp>
          <p:sp>
            <p:nvSpPr>
              <p:cNvPr id="79" name="Retângulo 78">
                <a:extLst>
                  <a:ext uri="{FF2B5EF4-FFF2-40B4-BE49-F238E27FC236}">
                    <a16:creationId xmlns:a16="http://schemas.microsoft.com/office/drawing/2014/main" id="{DF3C1AD3-09B8-461E-A93A-AC902A71BCAA}"/>
                  </a:ext>
                </a:extLst>
              </p:cNvPr>
              <p:cNvSpPr/>
              <p:nvPr/>
            </p:nvSpPr>
            <p:spPr>
              <a:xfrm>
                <a:off x="2840617" y="2190067"/>
                <a:ext cx="972735" cy="461665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accent3">
                        <a:lumMod val="75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Média</a:t>
                </a:r>
              </a:p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accent3">
                        <a:lumMod val="75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2016-2019</a:t>
                </a:r>
              </a:p>
            </p:txBody>
          </p:sp>
        </p:grpSp>
        <p:sp>
          <p:nvSpPr>
            <p:cNvPr id="84" name="Losango 83">
              <a:extLst>
                <a:ext uri="{FF2B5EF4-FFF2-40B4-BE49-F238E27FC236}">
                  <a16:creationId xmlns:a16="http://schemas.microsoft.com/office/drawing/2014/main" id="{19F77B9C-B7AA-44C4-A6BE-1E579AD02683}"/>
                </a:ext>
              </a:extLst>
            </p:cNvPr>
            <p:cNvSpPr/>
            <p:nvPr/>
          </p:nvSpPr>
          <p:spPr>
            <a:xfrm>
              <a:off x="4387310" y="5627232"/>
              <a:ext cx="180050" cy="180000"/>
            </a:xfrm>
            <a:prstGeom prst="diamond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pt-BR" sz="1100"/>
            </a:p>
          </p:txBody>
        </p:sp>
        <p:cxnSp>
          <p:nvCxnSpPr>
            <p:cNvPr id="85" name="Conector reto 84">
              <a:extLst>
                <a:ext uri="{FF2B5EF4-FFF2-40B4-BE49-F238E27FC236}">
                  <a16:creationId xmlns:a16="http://schemas.microsoft.com/office/drawing/2014/main" id="{C74779C7-164B-4329-B0B1-DB723A3BF8A1}"/>
                </a:ext>
              </a:extLst>
            </p:cNvPr>
            <p:cNvCxnSpPr/>
            <p:nvPr/>
          </p:nvCxnSpPr>
          <p:spPr>
            <a:xfrm>
              <a:off x="5688722" y="5717232"/>
              <a:ext cx="144000" cy="0"/>
            </a:xfrm>
            <a:prstGeom prst="line">
              <a:avLst/>
            </a:prstGeom>
            <a:ln w="28575">
              <a:solidFill>
                <a:schemeClr val="bg2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5" name="Imagem 54">
            <a:extLst>
              <a:ext uri="{FF2B5EF4-FFF2-40B4-BE49-F238E27FC236}">
                <a16:creationId xmlns:a16="http://schemas.microsoft.com/office/drawing/2014/main" id="{03F9C3C6-581B-4281-9B9D-4BC18ECAFA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8049" y="2277430"/>
            <a:ext cx="3189713" cy="3240000"/>
          </a:xfrm>
          <a:prstGeom prst="rect">
            <a:avLst/>
          </a:prstGeom>
        </p:spPr>
      </p:pic>
      <p:pic>
        <p:nvPicPr>
          <p:cNvPr id="54" name="Imagem 53">
            <a:extLst>
              <a:ext uri="{FF2B5EF4-FFF2-40B4-BE49-F238E27FC236}">
                <a16:creationId xmlns:a16="http://schemas.microsoft.com/office/drawing/2014/main" id="{F5064300-87BB-47AD-BEB7-563586B8A79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00"/>
          <a:stretch/>
        </p:blipFill>
        <p:spPr>
          <a:xfrm>
            <a:off x="6701448" y="4516800"/>
            <a:ext cx="657868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690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ço Reservado para Texto 5"/>
          <p:cNvSpPr txBox="1">
            <a:spLocks/>
          </p:cNvSpPr>
          <p:nvPr/>
        </p:nvSpPr>
        <p:spPr bwMode="auto">
          <a:xfrm>
            <a:off x="361128" y="257052"/>
            <a:ext cx="11678472" cy="962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90538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600" b="1">
                <a:solidFill>
                  <a:schemeClr val="tx1"/>
                </a:solidFill>
                <a:latin typeface="+mn-lt"/>
              </a:defRPr>
            </a:lvl2pPr>
            <a:lvl3pPr marL="979488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200" b="1">
                <a:solidFill>
                  <a:schemeClr val="tx1"/>
                </a:solidFill>
                <a:latin typeface="+mn-lt"/>
              </a:defRPr>
            </a:lvl3pPr>
            <a:lvl4pPr marL="1470025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b="1">
                <a:solidFill>
                  <a:schemeClr val="tx1"/>
                </a:solidFill>
                <a:latin typeface="+mn-lt"/>
              </a:defRPr>
            </a:lvl4pPr>
            <a:lvl5pPr marL="1958975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b="1">
                <a:solidFill>
                  <a:schemeClr val="tx1"/>
                </a:solidFill>
                <a:latin typeface="+mn-lt"/>
              </a:defRPr>
            </a:lvl5pPr>
            <a:lvl6pPr marL="26606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6pPr>
            <a:lvl7pPr marL="31178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7pPr>
            <a:lvl8pPr marL="35750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8pPr>
            <a:lvl9pPr marL="40322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9pPr>
          </a:lstStyle>
          <a:p>
            <a:pPr algn="ctr"/>
            <a:r>
              <a:rPr lang="pt-BR" altLang="pt-BR" sz="2400" b="0" kern="0" dirty="0"/>
              <a:t>Trajetórias de demanda de combustíveis</a:t>
            </a:r>
            <a:br>
              <a:rPr lang="pt-BR" altLang="pt-BR" sz="2400" kern="0" dirty="0"/>
            </a:br>
            <a:r>
              <a:rPr lang="pt-BR" altLang="pt-BR" sz="2400" kern="0" dirty="0"/>
              <a:t>Gás Liquefeito de Petróleo – GLP</a:t>
            </a:r>
            <a:endParaRPr lang="pt-BR" altLang="pt-BR" sz="2400" i="1" kern="0" dirty="0"/>
          </a:p>
        </p:txBody>
      </p:sp>
      <p:grpSp>
        <p:nvGrpSpPr>
          <p:cNvPr id="6" name="Grupo 3">
            <a:extLst>
              <a:ext uri="{FF2B5EF4-FFF2-40B4-BE49-F238E27FC236}">
                <a16:creationId xmlns:a16="http://schemas.microsoft.com/office/drawing/2014/main" id="{6ABD9F70-85E3-464A-A836-254E715175AC}"/>
              </a:ext>
            </a:extLst>
          </p:cNvPr>
          <p:cNvGrpSpPr/>
          <p:nvPr/>
        </p:nvGrpSpPr>
        <p:grpSpPr>
          <a:xfrm>
            <a:off x="7912968" y="2917600"/>
            <a:ext cx="4153928" cy="1446179"/>
            <a:chOff x="476589" y="1172660"/>
            <a:chExt cx="4153928" cy="1446179"/>
          </a:xfrm>
        </p:grpSpPr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AE705C50-6F2C-4591-A707-DF90628D5A5C}"/>
                </a:ext>
              </a:extLst>
            </p:cNvPr>
            <p:cNvSpPr/>
            <p:nvPr/>
          </p:nvSpPr>
          <p:spPr>
            <a:xfrm>
              <a:off x="850517" y="1295400"/>
              <a:ext cx="3780000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Consumo de GLP aumentou, diferente dos demais combustíveis, uma vez que medidas de isolamento mantiveram as pessoas em casa, ampliando o seu uso na cocção de alimentos. </a:t>
              </a:r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3EA8D707-6684-424E-BACE-F39D143F76F3}"/>
                </a:ext>
              </a:extLst>
            </p:cNvPr>
            <p:cNvSpPr/>
            <p:nvPr/>
          </p:nvSpPr>
          <p:spPr>
            <a:xfrm>
              <a:off x="476589" y="1172660"/>
              <a:ext cx="3946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2800" dirty="0">
                  <a:solidFill>
                    <a:srgbClr val="009999"/>
                  </a:solidFill>
                  <a:latin typeface="Trebuchet MS" panose="020B0603020202020204" pitchFamily="34" charset="0"/>
                </a:rPr>
                <a:t>»</a:t>
              </a:r>
            </a:p>
          </p:txBody>
        </p:sp>
      </p:grpSp>
      <p:sp>
        <p:nvSpPr>
          <p:cNvPr id="25" name="Retângulo 24">
            <a:extLst>
              <a:ext uri="{FF2B5EF4-FFF2-40B4-BE49-F238E27FC236}">
                <a16:creationId xmlns:a16="http://schemas.microsoft.com/office/drawing/2014/main" id="{E38FA082-BD1B-45BD-8A15-7FB316402790}"/>
              </a:ext>
            </a:extLst>
          </p:cNvPr>
          <p:cNvSpPr/>
          <p:nvPr/>
        </p:nvSpPr>
        <p:spPr>
          <a:xfrm>
            <a:off x="618200" y="1610380"/>
            <a:ext cx="31410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Vendas anuais de GLP</a:t>
            </a:r>
          </a:p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sz="1400" b="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2016 - 2022 (milhões m³)</a:t>
            </a:r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B621F4B5-092E-4389-A327-23DDED3485C6}"/>
              </a:ext>
            </a:extLst>
          </p:cNvPr>
          <p:cNvSpPr/>
          <p:nvPr/>
        </p:nvSpPr>
        <p:spPr>
          <a:xfrm>
            <a:off x="484496" y="1637990"/>
            <a:ext cx="108000" cy="46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pt-BR" sz="1200"/>
          </a:p>
        </p:txBody>
      </p:sp>
      <p:pic>
        <p:nvPicPr>
          <p:cNvPr id="27" name="Imagem 26">
            <a:extLst>
              <a:ext uri="{FF2B5EF4-FFF2-40B4-BE49-F238E27FC236}">
                <a16:creationId xmlns:a16="http://schemas.microsoft.com/office/drawing/2014/main" id="{B37B8E2A-3695-4FAF-948C-5E2EADE76A5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00"/>
          <a:stretch/>
        </p:blipFill>
        <p:spPr>
          <a:xfrm>
            <a:off x="2794039" y="2518188"/>
            <a:ext cx="657868" cy="360000"/>
          </a:xfrm>
          <a:prstGeom prst="rect">
            <a:avLst/>
          </a:prstGeom>
        </p:spPr>
      </p:pic>
      <p:grpSp>
        <p:nvGrpSpPr>
          <p:cNvPr id="47" name="Grupo 3">
            <a:extLst>
              <a:ext uri="{FF2B5EF4-FFF2-40B4-BE49-F238E27FC236}">
                <a16:creationId xmlns:a16="http://schemas.microsoft.com/office/drawing/2014/main" id="{F54CB12E-5E27-451E-A964-F2302424B14E}"/>
              </a:ext>
            </a:extLst>
          </p:cNvPr>
          <p:cNvGrpSpPr/>
          <p:nvPr/>
        </p:nvGrpSpPr>
        <p:grpSpPr>
          <a:xfrm>
            <a:off x="7910693" y="4573621"/>
            <a:ext cx="4189928" cy="953737"/>
            <a:chOff x="476589" y="1172660"/>
            <a:chExt cx="4189928" cy="953737"/>
          </a:xfrm>
        </p:grpSpPr>
        <p:sp>
          <p:nvSpPr>
            <p:cNvPr id="48" name="Retângulo 47">
              <a:extLst>
                <a:ext uri="{FF2B5EF4-FFF2-40B4-BE49-F238E27FC236}">
                  <a16:creationId xmlns:a16="http://schemas.microsoft.com/office/drawing/2014/main" id="{3C5F4446-4F2F-4DFD-B831-4D2DE3393C96}"/>
                </a:ext>
              </a:extLst>
            </p:cNvPr>
            <p:cNvSpPr/>
            <p:nvPr/>
          </p:nvSpPr>
          <p:spPr>
            <a:xfrm>
              <a:off x="850517" y="1295400"/>
              <a:ext cx="381600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Na trajetória Prometeu, projeta-se um deslocamento da demanda de GLP para outros combustíveis substitutos.</a:t>
              </a:r>
            </a:p>
          </p:txBody>
        </p:sp>
        <p:sp>
          <p:nvSpPr>
            <p:cNvPr id="49" name="Retângulo 48">
              <a:extLst>
                <a:ext uri="{FF2B5EF4-FFF2-40B4-BE49-F238E27FC236}">
                  <a16:creationId xmlns:a16="http://schemas.microsoft.com/office/drawing/2014/main" id="{10071F87-A259-4E7E-A1C3-7A008D353F60}"/>
                </a:ext>
              </a:extLst>
            </p:cNvPr>
            <p:cNvSpPr/>
            <p:nvPr/>
          </p:nvSpPr>
          <p:spPr>
            <a:xfrm>
              <a:off x="476589" y="1172660"/>
              <a:ext cx="3946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2800" dirty="0">
                  <a:solidFill>
                    <a:srgbClr val="009999"/>
                  </a:solidFill>
                  <a:latin typeface="Trebuchet MS" panose="020B0603020202020204" pitchFamily="34" charset="0"/>
                </a:rPr>
                <a:t>»</a:t>
              </a:r>
            </a:p>
          </p:txBody>
        </p:sp>
      </p:grpSp>
      <p:grpSp>
        <p:nvGrpSpPr>
          <p:cNvPr id="50" name="Grupo 3">
            <a:extLst>
              <a:ext uri="{FF2B5EF4-FFF2-40B4-BE49-F238E27FC236}">
                <a16:creationId xmlns:a16="http://schemas.microsoft.com/office/drawing/2014/main" id="{171BC631-484B-42D7-95C8-BEE139580502}"/>
              </a:ext>
            </a:extLst>
          </p:cNvPr>
          <p:cNvGrpSpPr/>
          <p:nvPr/>
        </p:nvGrpSpPr>
        <p:grpSpPr>
          <a:xfrm>
            <a:off x="7912968" y="1507801"/>
            <a:ext cx="4153928" cy="1199958"/>
            <a:chOff x="476589" y="1172660"/>
            <a:chExt cx="4153928" cy="1199958"/>
          </a:xfrm>
        </p:grpSpPr>
        <p:sp>
          <p:nvSpPr>
            <p:cNvPr id="51" name="Retângulo 50">
              <a:extLst>
                <a:ext uri="{FF2B5EF4-FFF2-40B4-BE49-F238E27FC236}">
                  <a16:creationId xmlns:a16="http://schemas.microsoft.com/office/drawing/2014/main" id="{4C13008E-FFAC-43BA-A20E-3CC197290BB8}"/>
                </a:ext>
              </a:extLst>
            </p:cNvPr>
            <p:cNvSpPr/>
            <p:nvPr/>
          </p:nvSpPr>
          <p:spPr>
            <a:xfrm>
              <a:off x="850517" y="1295400"/>
              <a:ext cx="3780000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Variação em relação a 2019: </a:t>
              </a:r>
            </a:p>
            <a:p>
              <a:pPr marL="285750" indent="-285750" defTabSz="45720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2020: +2% a +3%</a:t>
              </a:r>
            </a:p>
            <a:p>
              <a:pPr marL="285750" indent="-285750" defTabSz="45720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2021: -1% a +2%</a:t>
              </a:r>
            </a:p>
            <a:p>
              <a:pPr marL="285750" indent="-285750" defTabSz="45720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2022: -2% a +4%</a:t>
              </a:r>
            </a:p>
          </p:txBody>
        </p:sp>
        <p:sp>
          <p:nvSpPr>
            <p:cNvPr id="52" name="Retângulo 51">
              <a:extLst>
                <a:ext uri="{FF2B5EF4-FFF2-40B4-BE49-F238E27FC236}">
                  <a16:creationId xmlns:a16="http://schemas.microsoft.com/office/drawing/2014/main" id="{2AF5E706-F548-4B04-80AF-9DA0B742A06F}"/>
                </a:ext>
              </a:extLst>
            </p:cNvPr>
            <p:cNvSpPr/>
            <p:nvPr/>
          </p:nvSpPr>
          <p:spPr>
            <a:xfrm>
              <a:off x="476589" y="1172660"/>
              <a:ext cx="3946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2800" dirty="0">
                  <a:solidFill>
                    <a:srgbClr val="009999"/>
                  </a:solidFill>
                  <a:latin typeface="Trebuchet MS" panose="020B0603020202020204" pitchFamily="34" charset="0"/>
                </a:rPr>
                <a:t>»</a:t>
              </a:r>
            </a:p>
          </p:txBody>
        </p:sp>
      </p:grpSp>
      <p:grpSp>
        <p:nvGrpSpPr>
          <p:cNvPr id="2" name="Agrupar 1">
            <a:extLst>
              <a:ext uri="{FF2B5EF4-FFF2-40B4-BE49-F238E27FC236}">
                <a16:creationId xmlns:a16="http://schemas.microsoft.com/office/drawing/2014/main" id="{7B780CCB-9DD4-4ECB-999F-EA0C94AC393D}"/>
              </a:ext>
            </a:extLst>
          </p:cNvPr>
          <p:cNvGrpSpPr/>
          <p:nvPr/>
        </p:nvGrpSpPr>
        <p:grpSpPr>
          <a:xfrm>
            <a:off x="457226" y="5678400"/>
            <a:ext cx="3279180" cy="276999"/>
            <a:chOff x="1335562" y="2282400"/>
            <a:chExt cx="3279180" cy="276999"/>
          </a:xfrm>
        </p:grpSpPr>
        <p:grpSp>
          <p:nvGrpSpPr>
            <p:cNvPr id="32" name="Agrupar 31">
              <a:extLst>
                <a:ext uri="{FF2B5EF4-FFF2-40B4-BE49-F238E27FC236}">
                  <a16:creationId xmlns:a16="http://schemas.microsoft.com/office/drawing/2014/main" id="{A6A59884-A06D-44F4-B715-AF0F69BC83D1}"/>
                </a:ext>
              </a:extLst>
            </p:cNvPr>
            <p:cNvGrpSpPr/>
            <p:nvPr/>
          </p:nvGrpSpPr>
          <p:grpSpPr>
            <a:xfrm>
              <a:off x="1335562" y="2282400"/>
              <a:ext cx="874238" cy="276999"/>
              <a:chOff x="838200" y="5926300"/>
              <a:chExt cx="874238" cy="276999"/>
            </a:xfrm>
          </p:grpSpPr>
          <p:grpSp>
            <p:nvGrpSpPr>
              <p:cNvPr id="30" name="Agrupar 29">
                <a:extLst>
                  <a:ext uri="{FF2B5EF4-FFF2-40B4-BE49-F238E27FC236}">
                    <a16:creationId xmlns:a16="http://schemas.microsoft.com/office/drawing/2014/main" id="{A5134469-4228-4083-9FA6-085C14CBAA07}"/>
                  </a:ext>
                </a:extLst>
              </p:cNvPr>
              <p:cNvGrpSpPr/>
              <p:nvPr/>
            </p:nvGrpSpPr>
            <p:grpSpPr>
              <a:xfrm>
                <a:off x="838200" y="6019800"/>
                <a:ext cx="216000" cy="90000"/>
                <a:chOff x="5038200" y="5965800"/>
                <a:chExt cx="216000" cy="90000"/>
              </a:xfrm>
            </p:grpSpPr>
            <p:cxnSp>
              <p:nvCxnSpPr>
                <p:cNvPr id="28" name="Conector reto 27">
                  <a:extLst>
                    <a:ext uri="{FF2B5EF4-FFF2-40B4-BE49-F238E27FC236}">
                      <a16:creationId xmlns:a16="http://schemas.microsoft.com/office/drawing/2014/main" id="{589875B7-3033-4D1B-874C-7DAD6C3B4D46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5038200" y="6010800"/>
                  <a:ext cx="216000" cy="0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chemeClr val="accent5">
                      <a:lumMod val="40000"/>
                      <a:lumOff val="6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29" name="Elipse 28">
                  <a:extLst>
                    <a:ext uri="{FF2B5EF4-FFF2-40B4-BE49-F238E27FC236}">
                      <a16:creationId xmlns:a16="http://schemas.microsoft.com/office/drawing/2014/main" id="{53C33297-F48C-4B69-AA5F-2D0129943174}"/>
                    </a:ext>
                  </a:extLst>
                </p:cNvPr>
                <p:cNvSpPr/>
                <p:nvPr/>
              </p:nvSpPr>
              <p:spPr bwMode="auto">
                <a:xfrm>
                  <a:off x="5101200" y="5965800"/>
                  <a:ext cx="90000" cy="90000"/>
                </a:xfrm>
                <a:prstGeom prst="ellipse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rtlCol="0" anchor="ctr"/>
                <a:lstStyle/>
                <a:p>
                  <a:pPr algn="ctr"/>
                  <a:endParaRPr lang="pt-BR" sz="2300" dirty="0"/>
                </a:p>
              </p:txBody>
            </p:sp>
          </p:grpSp>
          <p:sp>
            <p:nvSpPr>
              <p:cNvPr id="31" name="Retângulo 30">
                <a:extLst>
                  <a:ext uri="{FF2B5EF4-FFF2-40B4-BE49-F238E27FC236}">
                    <a16:creationId xmlns:a16="http://schemas.microsoft.com/office/drawing/2014/main" id="{2FE0A026-BFD1-4BCE-9F29-FAC0F4F6D842}"/>
                  </a:ext>
                </a:extLst>
              </p:cNvPr>
              <p:cNvSpPr/>
              <p:nvPr/>
            </p:nvSpPr>
            <p:spPr>
              <a:xfrm>
                <a:off x="1064438" y="5926300"/>
                <a:ext cx="648000" cy="27699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accent5">
                        <a:lumMod val="60000"/>
                        <a:lumOff val="40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Atlas</a:t>
                </a:r>
              </a:p>
            </p:txBody>
          </p:sp>
        </p:grpSp>
        <p:grpSp>
          <p:nvGrpSpPr>
            <p:cNvPr id="33" name="Agrupar 32">
              <a:extLst>
                <a:ext uri="{FF2B5EF4-FFF2-40B4-BE49-F238E27FC236}">
                  <a16:creationId xmlns:a16="http://schemas.microsoft.com/office/drawing/2014/main" id="{64ED8481-2AD4-49FA-BCCF-C1FB8E8F1232}"/>
                </a:ext>
              </a:extLst>
            </p:cNvPr>
            <p:cNvGrpSpPr/>
            <p:nvPr/>
          </p:nvGrpSpPr>
          <p:grpSpPr>
            <a:xfrm>
              <a:off x="2298562" y="2282400"/>
              <a:ext cx="1054238" cy="276999"/>
              <a:chOff x="838200" y="5926300"/>
              <a:chExt cx="1054238" cy="276999"/>
            </a:xfrm>
          </p:grpSpPr>
          <p:grpSp>
            <p:nvGrpSpPr>
              <p:cNvPr id="34" name="Agrupar 33">
                <a:extLst>
                  <a:ext uri="{FF2B5EF4-FFF2-40B4-BE49-F238E27FC236}">
                    <a16:creationId xmlns:a16="http://schemas.microsoft.com/office/drawing/2014/main" id="{AC2409B2-ABAF-4842-83FE-9F1BEF417478}"/>
                  </a:ext>
                </a:extLst>
              </p:cNvPr>
              <p:cNvGrpSpPr/>
              <p:nvPr/>
            </p:nvGrpSpPr>
            <p:grpSpPr>
              <a:xfrm>
                <a:off x="838200" y="6019800"/>
                <a:ext cx="216000" cy="90000"/>
                <a:chOff x="5038200" y="5965800"/>
                <a:chExt cx="216000" cy="90000"/>
              </a:xfrm>
            </p:grpSpPr>
            <p:cxnSp>
              <p:nvCxnSpPr>
                <p:cNvPr id="36" name="Conector reto 35">
                  <a:extLst>
                    <a:ext uri="{FF2B5EF4-FFF2-40B4-BE49-F238E27FC236}">
                      <a16:creationId xmlns:a16="http://schemas.microsoft.com/office/drawing/2014/main" id="{B9D01614-647E-41F4-A184-D510AD4727F1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5038200" y="6010800"/>
                  <a:ext cx="216000" cy="0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chemeClr val="accent5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37" name="Elipse 36">
                  <a:extLst>
                    <a:ext uri="{FF2B5EF4-FFF2-40B4-BE49-F238E27FC236}">
                      <a16:creationId xmlns:a16="http://schemas.microsoft.com/office/drawing/2014/main" id="{500C6033-EFB1-4CE5-90FD-45F8E94FC1E1}"/>
                    </a:ext>
                  </a:extLst>
                </p:cNvPr>
                <p:cNvSpPr/>
                <p:nvPr/>
              </p:nvSpPr>
              <p:spPr bwMode="auto">
                <a:xfrm>
                  <a:off x="5101200" y="5965800"/>
                  <a:ext cx="90000" cy="90000"/>
                </a:xfrm>
                <a:prstGeom prst="ellipse">
                  <a:avLst/>
                </a:prstGeom>
                <a:solidFill>
                  <a:schemeClr val="accent5"/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rtlCol="0" anchor="ctr"/>
                <a:lstStyle/>
                <a:p>
                  <a:pPr algn="ctr"/>
                  <a:endParaRPr lang="pt-BR" sz="2300" dirty="0"/>
                </a:p>
              </p:txBody>
            </p:sp>
          </p:grpSp>
          <p:sp>
            <p:nvSpPr>
              <p:cNvPr id="35" name="Retângulo 34">
                <a:extLst>
                  <a:ext uri="{FF2B5EF4-FFF2-40B4-BE49-F238E27FC236}">
                    <a16:creationId xmlns:a16="http://schemas.microsoft.com/office/drawing/2014/main" id="{91211616-E1F3-41A8-903A-61EC8F221C01}"/>
                  </a:ext>
                </a:extLst>
              </p:cNvPr>
              <p:cNvSpPr/>
              <p:nvPr/>
            </p:nvSpPr>
            <p:spPr>
              <a:xfrm>
                <a:off x="1064438" y="5926300"/>
                <a:ext cx="828000" cy="27699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accent5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Cronos</a:t>
                </a:r>
              </a:p>
            </p:txBody>
          </p:sp>
        </p:grpSp>
        <p:grpSp>
          <p:nvGrpSpPr>
            <p:cNvPr id="38" name="Agrupar 37">
              <a:extLst>
                <a:ext uri="{FF2B5EF4-FFF2-40B4-BE49-F238E27FC236}">
                  <a16:creationId xmlns:a16="http://schemas.microsoft.com/office/drawing/2014/main" id="{2F7B6219-01CB-4BFB-B4D0-5739E9806966}"/>
                </a:ext>
              </a:extLst>
            </p:cNvPr>
            <p:cNvGrpSpPr/>
            <p:nvPr/>
          </p:nvGrpSpPr>
          <p:grpSpPr>
            <a:xfrm>
              <a:off x="3380505" y="2282400"/>
              <a:ext cx="1234237" cy="276999"/>
              <a:chOff x="838200" y="5926300"/>
              <a:chExt cx="1234237" cy="276999"/>
            </a:xfrm>
          </p:grpSpPr>
          <p:grpSp>
            <p:nvGrpSpPr>
              <p:cNvPr id="39" name="Agrupar 38">
                <a:extLst>
                  <a:ext uri="{FF2B5EF4-FFF2-40B4-BE49-F238E27FC236}">
                    <a16:creationId xmlns:a16="http://schemas.microsoft.com/office/drawing/2014/main" id="{C0F0A183-07AE-4E44-98EA-A0B145DBA169}"/>
                  </a:ext>
                </a:extLst>
              </p:cNvPr>
              <p:cNvGrpSpPr/>
              <p:nvPr/>
            </p:nvGrpSpPr>
            <p:grpSpPr>
              <a:xfrm>
                <a:off x="838200" y="6019800"/>
                <a:ext cx="216000" cy="90000"/>
                <a:chOff x="5038200" y="5965800"/>
                <a:chExt cx="216000" cy="90000"/>
              </a:xfrm>
            </p:grpSpPr>
            <p:cxnSp>
              <p:nvCxnSpPr>
                <p:cNvPr id="41" name="Conector reto 40">
                  <a:extLst>
                    <a:ext uri="{FF2B5EF4-FFF2-40B4-BE49-F238E27FC236}">
                      <a16:creationId xmlns:a16="http://schemas.microsoft.com/office/drawing/2014/main" id="{F6040C10-519D-47B6-B222-E20BF8F20C35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5038200" y="6010800"/>
                  <a:ext cx="216000" cy="0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chemeClr val="accent5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42" name="Elipse 41">
                  <a:extLst>
                    <a:ext uri="{FF2B5EF4-FFF2-40B4-BE49-F238E27FC236}">
                      <a16:creationId xmlns:a16="http://schemas.microsoft.com/office/drawing/2014/main" id="{D8F21411-A891-4785-AF39-0D909E82E3F2}"/>
                    </a:ext>
                  </a:extLst>
                </p:cNvPr>
                <p:cNvSpPr/>
                <p:nvPr/>
              </p:nvSpPr>
              <p:spPr bwMode="auto">
                <a:xfrm>
                  <a:off x="5101200" y="5965800"/>
                  <a:ext cx="90000" cy="90000"/>
                </a:xfrm>
                <a:prstGeom prst="ellipse">
                  <a:avLst/>
                </a:prstGeom>
                <a:solidFill>
                  <a:schemeClr val="accent5">
                    <a:lumMod val="50000"/>
                  </a:schemeClr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rtlCol="0" anchor="ctr"/>
                <a:lstStyle/>
                <a:p>
                  <a:pPr algn="ctr"/>
                  <a:endParaRPr lang="pt-BR" sz="2300" dirty="0"/>
                </a:p>
              </p:txBody>
            </p:sp>
          </p:grpSp>
          <p:sp>
            <p:nvSpPr>
              <p:cNvPr id="40" name="Retângulo 39">
                <a:extLst>
                  <a:ext uri="{FF2B5EF4-FFF2-40B4-BE49-F238E27FC236}">
                    <a16:creationId xmlns:a16="http://schemas.microsoft.com/office/drawing/2014/main" id="{A0F6DC13-E5E5-4AC0-B04F-7D4A8221576B}"/>
                  </a:ext>
                </a:extLst>
              </p:cNvPr>
              <p:cNvSpPr/>
              <p:nvPr/>
            </p:nvSpPr>
            <p:spPr>
              <a:xfrm>
                <a:off x="1064437" y="5926300"/>
                <a:ext cx="1008000" cy="27699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Prometeu</a:t>
                </a:r>
              </a:p>
            </p:txBody>
          </p:sp>
        </p:grpSp>
      </p:grpSp>
      <p:sp>
        <p:nvSpPr>
          <p:cNvPr id="45" name="Retângulo 44">
            <a:extLst>
              <a:ext uri="{FF2B5EF4-FFF2-40B4-BE49-F238E27FC236}">
                <a16:creationId xmlns:a16="http://schemas.microsoft.com/office/drawing/2014/main" id="{6654A3BF-5600-4A6D-A506-C07E36A8B3DF}"/>
              </a:ext>
            </a:extLst>
          </p:cNvPr>
          <p:cNvSpPr/>
          <p:nvPr/>
        </p:nvSpPr>
        <p:spPr>
          <a:xfrm>
            <a:off x="4322920" y="1610380"/>
            <a:ext cx="31410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Vendas mensais de GLP</a:t>
            </a:r>
          </a:p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sz="1400" b="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2016 - 2022 (milhões m³)</a:t>
            </a:r>
          </a:p>
        </p:txBody>
      </p:sp>
      <p:sp>
        <p:nvSpPr>
          <p:cNvPr id="53" name="Retângulo 52">
            <a:extLst>
              <a:ext uri="{FF2B5EF4-FFF2-40B4-BE49-F238E27FC236}">
                <a16:creationId xmlns:a16="http://schemas.microsoft.com/office/drawing/2014/main" id="{77C7A7FA-3819-4C86-9A6A-26925FAF0F1E}"/>
              </a:ext>
            </a:extLst>
          </p:cNvPr>
          <p:cNvSpPr/>
          <p:nvPr/>
        </p:nvSpPr>
        <p:spPr>
          <a:xfrm>
            <a:off x="4189216" y="1637990"/>
            <a:ext cx="108000" cy="46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pt-BR" sz="1200"/>
          </a:p>
        </p:txBody>
      </p:sp>
      <p:grpSp>
        <p:nvGrpSpPr>
          <p:cNvPr id="56" name="Agrupar 55">
            <a:extLst>
              <a:ext uri="{FF2B5EF4-FFF2-40B4-BE49-F238E27FC236}">
                <a16:creationId xmlns:a16="http://schemas.microsoft.com/office/drawing/2014/main" id="{4346D51D-64B1-4D51-A32C-602D09C1F1E8}"/>
              </a:ext>
            </a:extLst>
          </p:cNvPr>
          <p:cNvGrpSpPr/>
          <p:nvPr/>
        </p:nvGrpSpPr>
        <p:grpSpPr>
          <a:xfrm>
            <a:off x="4276652" y="5951536"/>
            <a:ext cx="3279180" cy="276999"/>
            <a:chOff x="1335562" y="2282400"/>
            <a:chExt cx="3279180" cy="276999"/>
          </a:xfrm>
        </p:grpSpPr>
        <p:grpSp>
          <p:nvGrpSpPr>
            <p:cNvPr id="57" name="Agrupar 56">
              <a:extLst>
                <a:ext uri="{FF2B5EF4-FFF2-40B4-BE49-F238E27FC236}">
                  <a16:creationId xmlns:a16="http://schemas.microsoft.com/office/drawing/2014/main" id="{B098EB57-FE84-4A87-98FB-B5FDDE77345D}"/>
                </a:ext>
              </a:extLst>
            </p:cNvPr>
            <p:cNvGrpSpPr/>
            <p:nvPr/>
          </p:nvGrpSpPr>
          <p:grpSpPr>
            <a:xfrm>
              <a:off x="1335562" y="2282400"/>
              <a:ext cx="874238" cy="276999"/>
              <a:chOff x="838200" y="5926300"/>
              <a:chExt cx="874238" cy="276999"/>
            </a:xfrm>
          </p:grpSpPr>
          <p:cxnSp>
            <p:nvCxnSpPr>
              <p:cNvPr id="70" name="Conector reto 69">
                <a:extLst>
                  <a:ext uri="{FF2B5EF4-FFF2-40B4-BE49-F238E27FC236}">
                    <a16:creationId xmlns:a16="http://schemas.microsoft.com/office/drawing/2014/main" id="{FA01B764-B053-4243-BBD2-937B0426D81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38200" y="6064800"/>
                <a:ext cx="216000" cy="0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5">
                    <a:lumMod val="40000"/>
                    <a:lumOff val="6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69" name="Retângulo 68">
                <a:extLst>
                  <a:ext uri="{FF2B5EF4-FFF2-40B4-BE49-F238E27FC236}">
                    <a16:creationId xmlns:a16="http://schemas.microsoft.com/office/drawing/2014/main" id="{96A8792B-CC24-4530-A180-02320F5506EB}"/>
                  </a:ext>
                </a:extLst>
              </p:cNvPr>
              <p:cNvSpPr/>
              <p:nvPr/>
            </p:nvSpPr>
            <p:spPr>
              <a:xfrm>
                <a:off x="1064438" y="5926300"/>
                <a:ext cx="648000" cy="27699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accent5">
                        <a:lumMod val="60000"/>
                        <a:lumOff val="40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Atlas</a:t>
                </a:r>
              </a:p>
            </p:txBody>
          </p:sp>
        </p:grpSp>
        <p:grpSp>
          <p:nvGrpSpPr>
            <p:cNvPr id="58" name="Agrupar 57">
              <a:extLst>
                <a:ext uri="{FF2B5EF4-FFF2-40B4-BE49-F238E27FC236}">
                  <a16:creationId xmlns:a16="http://schemas.microsoft.com/office/drawing/2014/main" id="{80A95F41-2DA8-400B-97A5-73ACDAFCD196}"/>
                </a:ext>
              </a:extLst>
            </p:cNvPr>
            <p:cNvGrpSpPr/>
            <p:nvPr/>
          </p:nvGrpSpPr>
          <p:grpSpPr>
            <a:xfrm>
              <a:off x="2298562" y="2282400"/>
              <a:ext cx="1054238" cy="276999"/>
              <a:chOff x="838200" y="5926300"/>
              <a:chExt cx="1054238" cy="276999"/>
            </a:xfrm>
          </p:grpSpPr>
          <p:cxnSp>
            <p:nvCxnSpPr>
              <p:cNvPr id="66" name="Conector reto 65">
                <a:extLst>
                  <a:ext uri="{FF2B5EF4-FFF2-40B4-BE49-F238E27FC236}">
                    <a16:creationId xmlns:a16="http://schemas.microsoft.com/office/drawing/2014/main" id="{C07B0DEF-6C9E-45DE-A43F-6D901F291B0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38200" y="6064800"/>
                <a:ext cx="216000" cy="0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65" name="Retângulo 64">
                <a:extLst>
                  <a:ext uri="{FF2B5EF4-FFF2-40B4-BE49-F238E27FC236}">
                    <a16:creationId xmlns:a16="http://schemas.microsoft.com/office/drawing/2014/main" id="{A7E5870E-4592-4C17-BBCC-DD56150231B3}"/>
                  </a:ext>
                </a:extLst>
              </p:cNvPr>
              <p:cNvSpPr/>
              <p:nvPr/>
            </p:nvSpPr>
            <p:spPr>
              <a:xfrm>
                <a:off x="1064438" y="5926300"/>
                <a:ext cx="828000" cy="27699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accent5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Cronos</a:t>
                </a:r>
              </a:p>
            </p:txBody>
          </p:sp>
        </p:grpSp>
        <p:grpSp>
          <p:nvGrpSpPr>
            <p:cNvPr id="59" name="Agrupar 58">
              <a:extLst>
                <a:ext uri="{FF2B5EF4-FFF2-40B4-BE49-F238E27FC236}">
                  <a16:creationId xmlns:a16="http://schemas.microsoft.com/office/drawing/2014/main" id="{1D47213B-0795-4468-B8E9-5B84B0B138D5}"/>
                </a:ext>
              </a:extLst>
            </p:cNvPr>
            <p:cNvGrpSpPr/>
            <p:nvPr/>
          </p:nvGrpSpPr>
          <p:grpSpPr>
            <a:xfrm>
              <a:off x="3380505" y="2282400"/>
              <a:ext cx="1234237" cy="276999"/>
              <a:chOff x="838200" y="5926300"/>
              <a:chExt cx="1234237" cy="276999"/>
            </a:xfrm>
          </p:grpSpPr>
          <p:cxnSp>
            <p:nvCxnSpPr>
              <p:cNvPr id="62" name="Conector reto 61">
                <a:extLst>
                  <a:ext uri="{FF2B5EF4-FFF2-40B4-BE49-F238E27FC236}">
                    <a16:creationId xmlns:a16="http://schemas.microsoft.com/office/drawing/2014/main" id="{2A41C2AF-840B-4E75-ADD1-F0901EFE9CF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38200" y="6064800"/>
                <a:ext cx="216000" cy="0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5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61" name="Retângulo 60">
                <a:extLst>
                  <a:ext uri="{FF2B5EF4-FFF2-40B4-BE49-F238E27FC236}">
                    <a16:creationId xmlns:a16="http://schemas.microsoft.com/office/drawing/2014/main" id="{8D40C2BD-8899-485C-8749-8A7EE0268E40}"/>
                  </a:ext>
                </a:extLst>
              </p:cNvPr>
              <p:cNvSpPr/>
              <p:nvPr/>
            </p:nvSpPr>
            <p:spPr>
              <a:xfrm>
                <a:off x="1064437" y="5926300"/>
                <a:ext cx="1008000" cy="27699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Prometeu</a:t>
                </a:r>
              </a:p>
            </p:txBody>
          </p:sp>
        </p:grpSp>
      </p:grp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61D1D5B3-E077-44E6-91E1-40D8B7AABFA5}"/>
              </a:ext>
            </a:extLst>
          </p:cNvPr>
          <p:cNvGrpSpPr/>
          <p:nvPr/>
        </p:nvGrpSpPr>
        <p:grpSpPr>
          <a:xfrm>
            <a:off x="4586400" y="5486400"/>
            <a:ext cx="2447528" cy="461665"/>
            <a:chOff x="4387310" y="5486400"/>
            <a:chExt cx="2447528" cy="461665"/>
          </a:xfrm>
        </p:grpSpPr>
        <p:grpSp>
          <p:nvGrpSpPr>
            <p:cNvPr id="72" name="Agrupar 71">
              <a:extLst>
                <a:ext uri="{FF2B5EF4-FFF2-40B4-BE49-F238E27FC236}">
                  <a16:creationId xmlns:a16="http://schemas.microsoft.com/office/drawing/2014/main" id="{5F8E61B8-7547-43D0-ACD1-09521228B3E6}"/>
                </a:ext>
              </a:extLst>
            </p:cNvPr>
            <p:cNvGrpSpPr/>
            <p:nvPr/>
          </p:nvGrpSpPr>
          <p:grpSpPr>
            <a:xfrm>
              <a:off x="4583285" y="5486400"/>
              <a:ext cx="2251553" cy="461665"/>
              <a:chOff x="1561799" y="2190067"/>
              <a:chExt cx="2251553" cy="461665"/>
            </a:xfrm>
          </p:grpSpPr>
          <p:sp>
            <p:nvSpPr>
              <p:cNvPr id="81" name="Retângulo 80">
                <a:extLst>
                  <a:ext uri="{FF2B5EF4-FFF2-40B4-BE49-F238E27FC236}">
                    <a16:creationId xmlns:a16="http://schemas.microsoft.com/office/drawing/2014/main" id="{C17FFA2D-FEB4-4245-A10B-EBA2FD833131}"/>
                  </a:ext>
                </a:extLst>
              </p:cNvPr>
              <p:cNvSpPr/>
              <p:nvPr/>
            </p:nvSpPr>
            <p:spPr>
              <a:xfrm>
                <a:off x="1561799" y="2190067"/>
                <a:ext cx="1031019" cy="461665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bg1">
                        <a:lumMod val="75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Intervalo</a:t>
                </a:r>
              </a:p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bg1">
                        <a:lumMod val="75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2016-2019</a:t>
                </a:r>
              </a:p>
            </p:txBody>
          </p:sp>
          <p:sp>
            <p:nvSpPr>
              <p:cNvPr id="79" name="Retângulo 78">
                <a:extLst>
                  <a:ext uri="{FF2B5EF4-FFF2-40B4-BE49-F238E27FC236}">
                    <a16:creationId xmlns:a16="http://schemas.microsoft.com/office/drawing/2014/main" id="{DF3C1AD3-09B8-461E-A93A-AC902A71BCAA}"/>
                  </a:ext>
                </a:extLst>
              </p:cNvPr>
              <p:cNvSpPr/>
              <p:nvPr/>
            </p:nvSpPr>
            <p:spPr>
              <a:xfrm>
                <a:off x="2840617" y="2190067"/>
                <a:ext cx="972735" cy="461665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accent3">
                        <a:lumMod val="75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Média</a:t>
                </a:r>
              </a:p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accent3">
                        <a:lumMod val="75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2016-2019</a:t>
                </a:r>
              </a:p>
            </p:txBody>
          </p:sp>
        </p:grpSp>
        <p:sp>
          <p:nvSpPr>
            <p:cNvPr id="84" name="Losango 83">
              <a:extLst>
                <a:ext uri="{FF2B5EF4-FFF2-40B4-BE49-F238E27FC236}">
                  <a16:creationId xmlns:a16="http://schemas.microsoft.com/office/drawing/2014/main" id="{19F77B9C-B7AA-44C4-A6BE-1E579AD02683}"/>
                </a:ext>
              </a:extLst>
            </p:cNvPr>
            <p:cNvSpPr/>
            <p:nvPr/>
          </p:nvSpPr>
          <p:spPr>
            <a:xfrm>
              <a:off x="4387310" y="5627232"/>
              <a:ext cx="180050" cy="180000"/>
            </a:xfrm>
            <a:prstGeom prst="diamond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pt-BR" sz="1100"/>
            </a:p>
          </p:txBody>
        </p:sp>
        <p:cxnSp>
          <p:nvCxnSpPr>
            <p:cNvPr id="85" name="Conector reto 84">
              <a:extLst>
                <a:ext uri="{FF2B5EF4-FFF2-40B4-BE49-F238E27FC236}">
                  <a16:creationId xmlns:a16="http://schemas.microsoft.com/office/drawing/2014/main" id="{C74779C7-164B-4329-B0B1-DB723A3BF8A1}"/>
                </a:ext>
              </a:extLst>
            </p:cNvPr>
            <p:cNvCxnSpPr/>
            <p:nvPr/>
          </p:nvCxnSpPr>
          <p:spPr>
            <a:xfrm>
              <a:off x="5688722" y="5717232"/>
              <a:ext cx="144000" cy="0"/>
            </a:xfrm>
            <a:prstGeom prst="line">
              <a:avLst/>
            </a:prstGeom>
            <a:ln w="28575">
              <a:solidFill>
                <a:schemeClr val="bg2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0" name="Imagem 59">
            <a:extLst>
              <a:ext uri="{FF2B5EF4-FFF2-40B4-BE49-F238E27FC236}">
                <a16:creationId xmlns:a16="http://schemas.microsoft.com/office/drawing/2014/main" id="{EC67CE32-E1CC-4986-8B02-EF53EE4258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190" y="2280608"/>
            <a:ext cx="3189713" cy="3240000"/>
          </a:xfrm>
          <a:prstGeom prst="rect">
            <a:avLst/>
          </a:prstGeom>
        </p:spPr>
      </p:pic>
      <p:pic>
        <p:nvPicPr>
          <p:cNvPr id="64" name="Imagem 63">
            <a:extLst>
              <a:ext uri="{FF2B5EF4-FFF2-40B4-BE49-F238E27FC236}">
                <a16:creationId xmlns:a16="http://schemas.microsoft.com/office/drawing/2014/main" id="{4D71347E-9C28-4B3B-9A8A-EAAE52F9E4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604" y="2251322"/>
            <a:ext cx="3398049" cy="3240000"/>
          </a:xfrm>
          <a:prstGeom prst="rect">
            <a:avLst/>
          </a:prstGeom>
        </p:spPr>
      </p:pic>
      <p:pic>
        <p:nvPicPr>
          <p:cNvPr id="54" name="Imagem 53">
            <a:extLst>
              <a:ext uri="{FF2B5EF4-FFF2-40B4-BE49-F238E27FC236}">
                <a16:creationId xmlns:a16="http://schemas.microsoft.com/office/drawing/2014/main" id="{F5064300-87BB-47AD-BEB7-563586B8A79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00"/>
          <a:stretch/>
        </p:blipFill>
        <p:spPr>
          <a:xfrm>
            <a:off x="6701448" y="2514600"/>
            <a:ext cx="657868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220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tângulo de cantos arredondados 7">
            <a:extLst>
              <a:ext uri="{FF2B5EF4-FFF2-40B4-BE49-F238E27FC236}">
                <a16:creationId xmlns:a16="http://schemas.microsoft.com/office/drawing/2014/main" id="{78C43E52-8D05-4A53-B55A-72F343C0AF5D}"/>
              </a:ext>
            </a:extLst>
          </p:cNvPr>
          <p:cNvSpPr/>
          <p:nvPr/>
        </p:nvSpPr>
        <p:spPr bwMode="auto">
          <a:xfrm>
            <a:off x="691719" y="1508255"/>
            <a:ext cx="5246718" cy="597277"/>
          </a:xfrm>
          <a:prstGeom prst="roundRect">
            <a:avLst>
              <a:gd name="adj" fmla="val 26774"/>
            </a:avLst>
          </a:prstGeom>
          <a:noFill/>
          <a:ln w="9525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wrap="none" rtlCol="0" anchor="ctr"/>
          <a:lstStyle/>
          <a:p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Retângulo de cantos arredondados 7">
            <a:extLst>
              <a:ext uri="{FF2B5EF4-FFF2-40B4-BE49-F238E27FC236}">
                <a16:creationId xmlns:a16="http://schemas.microsoft.com/office/drawing/2014/main" id="{BB803809-8DF1-4543-A90E-F86282B16409}"/>
              </a:ext>
            </a:extLst>
          </p:cNvPr>
          <p:cNvSpPr/>
          <p:nvPr/>
        </p:nvSpPr>
        <p:spPr bwMode="auto">
          <a:xfrm>
            <a:off x="889048" y="1590893"/>
            <a:ext cx="5246718" cy="432000"/>
          </a:xfrm>
          <a:prstGeom prst="roundRect">
            <a:avLst>
              <a:gd name="adj" fmla="val 26774"/>
            </a:avLst>
          </a:prstGeom>
          <a:solidFill>
            <a:srgbClr val="D44243"/>
          </a:solidFill>
          <a:ln w="9525" algn="ctr">
            <a:noFill/>
            <a:miter lim="800000"/>
            <a:headEnd/>
            <a:tailEnd/>
          </a:ln>
        </p:spPr>
        <p:txBody>
          <a:bodyPr wrap="none" rtlCol="0" anchor="ctr"/>
          <a:lstStyle/>
          <a:p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	Distribuição e revenda</a:t>
            </a:r>
          </a:p>
        </p:txBody>
      </p:sp>
      <p:sp>
        <p:nvSpPr>
          <p:cNvPr id="6" name="Espaço Reservado para Texto 5"/>
          <p:cNvSpPr txBox="1">
            <a:spLocks/>
          </p:cNvSpPr>
          <p:nvPr/>
        </p:nvSpPr>
        <p:spPr bwMode="auto">
          <a:xfrm>
            <a:off x="361128" y="257053"/>
            <a:ext cx="11678472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90538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600" b="1">
                <a:solidFill>
                  <a:schemeClr val="tx1"/>
                </a:solidFill>
                <a:latin typeface="+mn-lt"/>
              </a:defRPr>
            </a:lvl2pPr>
            <a:lvl3pPr marL="979488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200" b="1">
                <a:solidFill>
                  <a:schemeClr val="tx1"/>
                </a:solidFill>
                <a:latin typeface="+mn-lt"/>
              </a:defRPr>
            </a:lvl3pPr>
            <a:lvl4pPr marL="1470025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b="1">
                <a:solidFill>
                  <a:schemeClr val="tx1"/>
                </a:solidFill>
                <a:latin typeface="+mn-lt"/>
              </a:defRPr>
            </a:lvl4pPr>
            <a:lvl5pPr marL="1958975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b="1">
                <a:solidFill>
                  <a:schemeClr val="tx1"/>
                </a:solidFill>
                <a:latin typeface="+mn-lt"/>
              </a:defRPr>
            </a:lvl5pPr>
            <a:lvl6pPr marL="26606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6pPr>
            <a:lvl7pPr marL="31178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7pPr>
            <a:lvl8pPr marL="35750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8pPr>
            <a:lvl9pPr marL="40322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pt-BR" altLang="pt-BR" sz="2400" kern="0" dirty="0"/>
              <a:t>Os impactos da pandemia de Covid-19 são amplamente percebidos ao longo de toda a cadeia </a:t>
            </a:r>
            <a:r>
              <a:rPr lang="pt-BR" altLang="pt-BR" sz="2400" i="1" kern="0" dirty="0"/>
              <a:t>downstream</a:t>
            </a:r>
          </a:p>
        </p:txBody>
      </p:sp>
      <p:grpSp>
        <p:nvGrpSpPr>
          <p:cNvPr id="52" name="Grupo 3">
            <a:extLst>
              <a:ext uri="{FF2B5EF4-FFF2-40B4-BE49-F238E27FC236}">
                <a16:creationId xmlns:a16="http://schemas.microsoft.com/office/drawing/2014/main" id="{A66F7CF4-B9AC-429E-B566-E8E63BB32B65}"/>
              </a:ext>
            </a:extLst>
          </p:cNvPr>
          <p:cNvGrpSpPr/>
          <p:nvPr/>
        </p:nvGrpSpPr>
        <p:grpSpPr>
          <a:xfrm>
            <a:off x="494389" y="2165388"/>
            <a:ext cx="5754012" cy="523220"/>
            <a:chOff x="476589" y="1172660"/>
            <a:chExt cx="6378943" cy="523220"/>
          </a:xfrm>
        </p:grpSpPr>
        <p:sp>
          <p:nvSpPr>
            <p:cNvPr id="53" name="Retângulo 52">
              <a:extLst>
                <a:ext uri="{FF2B5EF4-FFF2-40B4-BE49-F238E27FC236}">
                  <a16:creationId xmlns:a16="http://schemas.microsoft.com/office/drawing/2014/main" id="{3817807E-CA28-413E-94DF-F8CDF2A6A531}"/>
                </a:ext>
              </a:extLst>
            </p:cNvPr>
            <p:cNvSpPr/>
            <p:nvPr/>
          </p:nvSpPr>
          <p:spPr>
            <a:xfrm>
              <a:off x="850517" y="1295400"/>
              <a:ext cx="600501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1400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Perda de receitas e elevação dos estoques</a:t>
              </a:r>
            </a:p>
          </p:txBody>
        </p:sp>
        <p:sp>
          <p:nvSpPr>
            <p:cNvPr id="54" name="Retângulo 53">
              <a:extLst>
                <a:ext uri="{FF2B5EF4-FFF2-40B4-BE49-F238E27FC236}">
                  <a16:creationId xmlns:a16="http://schemas.microsoft.com/office/drawing/2014/main" id="{CE039814-7C57-4CF0-AB14-C846AD3A8F25}"/>
                </a:ext>
              </a:extLst>
            </p:cNvPr>
            <p:cNvSpPr/>
            <p:nvPr/>
          </p:nvSpPr>
          <p:spPr>
            <a:xfrm>
              <a:off x="476589" y="1172660"/>
              <a:ext cx="3946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2800" dirty="0">
                  <a:solidFill>
                    <a:srgbClr val="D44243"/>
                  </a:solidFill>
                  <a:latin typeface="Trebuchet MS" panose="020B0603020202020204" pitchFamily="34" charset="0"/>
                </a:rPr>
                <a:t>»</a:t>
              </a:r>
            </a:p>
          </p:txBody>
        </p:sp>
      </p:grpSp>
      <p:sp>
        <p:nvSpPr>
          <p:cNvPr id="49" name="Retângulo 48">
            <a:extLst>
              <a:ext uri="{FF2B5EF4-FFF2-40B4-BE49-F238E27FC236}">
                <a16:creationId xmlns:a16="http://schemas.microsoft.com/office/drawing/2014/main" id="{8D9A654C-13F2-4942-BAEA-7C6BEF765580}"/>
              </a:ext>
            </a:extLst>
          </p:cNvPr>
          <p:cNvSpPr/>
          <p:nvPr/>
        </p:nvSpPr>
        <p:spPr bwMode="auto">
          <a:xfrm>
            <a:off x="512585" y="1359694"/>
            <a:ext cx="763119" cy="8136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none" rtlCol="0" anchor="ctr"/>
          <a:lstStyle/>
          <a:p>
            <a:pPr algn="ctr"/>
            <a:endParaRPr lang="pt-BR" sz="2300" dirty="0"/>
          </a:p>
        </p:txBody>
      </p:sp>
      <p:pic>
        <p:nvPicPr>
          <p:cNvPr id="46" name="Picture 2" descr="Petroleum Industry Icon Set Royalty Free Vector Image">
            <a:extLst>
              <a:ext uri="{FF2B5EF4-FFF2-40B4-BE49-F238E27FC236}">
                <a16:creationId xmlns:a16="http://schemas.microsoft.com/office/drawing/2014/main" id="{0364EF48-0CD4-484A-85BF-ED363DBBB3F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04" t="76438" r="28001" b="7723"/>
          <a:stretch/>
        </p:blipFill>
        <p:spPr bwMode="auto">
          <a:xfrm>
            <a:off x="338761" y="1359694"/>
            <a:ext cx="520197" cy="596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Petroleum Industry Icon Set Royalty Free Vector Image">
            <a:extLst>
              <a:ext uri="{FF2B5EF4-FFF2-40B4-BE49-F238E27FC236}">
                <a16:creationId xmlns:a16="http://schemas.microsoft.com/office/drawing/2014/main" id="{6379B553-7462-4595-B143-790F06F62CC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48" t="54230" r="54280" b="35677"/>
          <a:stretch/>
        </p:blipFill>
        <p:spPr bwMode="auto">
          <a:xfrm>
            <a:off x="609600" y="1785938"/>
            <a:ext cx="659194" cy="457200"/>
          </a:xfrm>
          <a:prstGeom prst="roundRect">
            <a:avLst>
              <a:gd name="adj" fmla="val 8208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Grupo 3">
            <a:extLst>
              <a:ext uri="{FF2B5EF4-FFF2-40B4-BE49-F238E27FC236}">
                <a16:creationId xmlns:a16="http://schemas.microsoft.com/office/drawing/2014/main" id="{AAB90B8A-D617-410C-8BA5-C1AC8C02C4F3}"/>
              </a:ext>
            </a:extLst>
          </p:cNvPr>
          <p:cNvGrpSpPr/>
          <p:nvPr/>
        </p:nvGrpSpPr>
        <p:grpSpPr>
          <a:xfrm>
            <a:off x="494388" y="2620743"/>
            <a:ext cx="6290062" cy="523220"/>
            <a:chOff x="476589" y="1172660"/>
            <a:chExt cx="6973212" cy="523220"/>
          </a:xfrm>
        </p:grpSpPr>
        <p:sp>
          <p:nvSpPr>
            <p:cNvPr id="51" name="Retângulo 50">
              <a:extLst>
                <a:ext uri="{FF2B5EF4-FFF2-40B4-BE49-F238E27FC236}">
                  <a16:creationId xmlns:a16="http://schemas.microsoft.com/office/drawing/2014/main" id="{858A6C73-42F7-4969-B823-8FB08B7C1A30}"/>
                </a:ext>
              </a:extLst>
            </p:cNvPr>
            <p:cNvSpPr/>
            <p:nvPr/>
          </p:nvSpPr>
          <p:spPr>
            <a:xfrm>
              <a:off x="850517" y="1295400"/>
              <a:ext cx="659928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1400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Adaptação da atividade para minimização dos custos operacionais</a:t>
              </a:r>
            </a:p>
          </p:txBody>
        </p:sp>
        <p:sp>
          <p:nvSpPr>
            <p:cNvPr id="55" name="Retângulo 54">
              <a:extLst>
                <a:ext uri="{FF2B5EF4-FFF2-40B4-BE49-F238E27FC236}">
                  <a16:creationId xmlns:a16="http://schemas.microsoft.com/office/drawing/2014/main" id="{2EBBFADC-0B49-4C81-B04D-96E69EECC0B4}"/>
                </a:ext>
              </a:extLst>
            </p:cNvPr>
            <p:cNvSpPr/>
            <p:nvPr/>
          </p:nvSpPr>
          <p:spPr>
            <a:xfrm>
              <a:off x="476589" y="1172660"/>
              <a:ext cx="3946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2800" dirty="0">
                  <a:solidFill>
                    <a:srgbClr val="D44243"/>
                  </a:solidFill>
                  <a:latin typeface="Trebuchet MS" panose="020B0603020202020204" pitchFamily="34" charset="0"/>
                </a:rPr>
                <a:t>»</a:t>
              </a:r>
            </a:p>
          </p:txBody>
        </p:sp>
      </p:grpSp>
      <p:grpSp>
        <p:nvGrpSpPr>
          <p:cNvPr id="57" name="Grupo 3">
            <a:extLst>
              <a:ext uri="{FF2B5EF4-FFF2-40B4-BE49-F238E27FC236}">
                <a16:creationId xmlns:a16="http://schemas.microsoft.com/office/drawing/2014/main" id="{F8FA95B8-B614-496D-92BA-C600B59FF62F}"/>
              </a:ext>
            </a:extLst>
          </p:cNvPr>
          <p:cNvGrpSpPr/>
          <p:nvPr/>
        </p:nvGrpSpPr>
        <p:grpSpPr>
          <a:xfrm>
            <a:off x="494389" y="3076098"/>
            <a:ext cx="5120544" cy="523220"/>
            <a:chOff x="476589" y="1172660"/>
            <a:chExt cx="5676675" cy="523220"/>
          </a:xfrm>
        </p:grpSpPr>
        <p:sp>
          <p:nvSpPr>
            <p:cNvPr id="67" name="Retângulo 66">
              <a:extLst>
                <a:ext uri="{FF2B5EF4-FFF2-40B4-BE49-F238E27FC236}">
                  <a16:creationId xmlns:a16="http://schemas.microsoft.com/office/drawing/2014/main" id="{15213B4F-40B8-4402-A05A-2AD8BAE4B54F}"/>
                </a:ext>
              </a:extLst>
            </p:cNvPr>
            <p:cNvSpPr/>
            <p:nvPr/>
          </p:nvSpPr>
          <p:spPr>
            <a:xfrm>
              <a:off x="850517" y="1295400"/>
              <a:ext cx="530274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1400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Ocorrências de quebra de contrato por motivo de “força maior”</a:t>
              </a:r>
            </a:p>
          </p:txBody>
        </p:sp>
        <p:sp>
          <p:nvSpPr>
            <p:cNvPr id="68" name="Retângulo 67">
              <a:extLst>
                <a:ext uri="{FF2B5EF4-FFF2-40B4-BE49-F238E27FC236}">
                  <a16:creationId xmlns:a16="http://schemas.microsoft.com/office/drawing/2014/main" id="{CA188639-9CAE-4F17-8074-0B0DCE73206F}"/>
                </a:ext>
              </a:extLst>
            </p:cNvPr>
            <p:cNvSpPr/>
            <p:nvPr/>
          </p:nvSpPr>
          <p:spPr>
            <a:xfrm>
              <a:off x="476589" y="1172660"/>
              <a:ext cx="3946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2800" dirty="0">
                  <a:solidFill>
                    <a:srgbClr val="D44243"/>
                  </a:solidFill>
                  <a:latin typeface="Trebuchet MS" panose="020B0603020202020204" pitchFamily="34" charset="0"/>
                </a:rPr>
                <a:t>»</a:t>
              </a:r>
            </a:p>
          </p:txBody>
        </p:sp>
      </p:grpSp>
      <p:grpSp>
        <p:nvGrpSpPr>
          <p:cNvPr id="69" name="Grupo 3">
            <a:extLst>
              <a:ext uri="{FF2B5EF4-FFF2-40B4-BE49-F238E27FC236}">
                <a16:creationId xmlns:a16="http://schemas.microsoft.com/office/drawing/2014/main" id="{035E94F4-CB06-4C9A-862B-7037B26DF667}"/>
              </a:ext>
            </a:extLst>
          </p:cNvPr>
          <p:cNvGrpSpPr/>
          <p:nvPr/>
        </p:nvGrpSpPr>
        <p:grpSpPr>
          <a:xfrm>
            <a:off x="494389" y="3531453"/>
            <a:ext cx="5754012" cy="1446179"/>
            <a:chOff x="476589" y="1172660"/>
            <a:chExt cx="6378943" cy="1446179"/>
          </a:xfrm>
        </p:grpSpPr>
        <p:sp>
          <p:nvSpPr>
            <p:cNvPr id="70" name="Retângulo 69">
              <a:extLst>
                <a:ext uri="{FF2B5EF4-FFF2-40B4-BE49-F238E27FC236}">
                  <a16:creationId xmlns:a16="http://schemas.microsoft.com/office/drawing/2014/main" id="{74DCDBB5-EDF8-4990-9DF9-D0A0C1B4884B}"/>
                </a:ext>
              </a:extLst>
            </p:cNvPr>
            <p:cNvSpPr/>
            <p:nvPr/>
          </p:nvSpPr>
          <p:spPr>
            <a:xfrm>
              <a:off x="850517" y="1295400"/>
              <a:ext cx="6005015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1400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Renegociações entre agentes de distribuição e revenda sobre:</a:t>
              </a:r>
            </a:p>
            <a:p>
              <a:pPr marL="285750" indent="-285750" defTabSz="457200" eaLnBrk="1" fontAlgn="auto" hangingPunct="1">
                <a:spcBef>
                  <a:spcPts val="30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pt-BR" sz="1400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prazos de pagamento</a:t>
              </a:r>
            </a:p>
            <a:p>
              <a:pPr marL="285750" indent="-285750" defTabSz="457200" eaLnBrk="1" fontAlgn="auto" hangingPunct="1">
                <a:spcBef>
                  <a:spcPts val="30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pt-BR" sz="1400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condições de cobranças, como royalties e taxas de marketing</a:t>
              </a:r>
            </a:p>
            <a:p>
              <a:pPr marL="285750" indent="-285750" defTabSz="457200" eaLnBrk="1" fontAlgn="auto" hangingPunct="1">
                <a:spcBef>
                  <a:spcPts val="30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pt-BR" sz="1400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prazo de cumprimento dos volumes de combustíveis contratados</a:t>
              </a:r>
            </a:p>
            <a:p>
              <a:pPr marL="285750" indent="-285750" defTabSz="457200" eaLnBrk="1" fontAlgn="auto" hangingPunct="1">
                <a:spcBef>
                  <a:spcPts val="30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pt-BR" sz="1400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prazo final dos contratos de fornecimento</a:t>
              </a:r>
            </a:p>
          </p:txBody>
        </p:sp>
        <p:sp>
          <p:nvSpPr>
            <p:cNvPr id="71" name="Retângulo 70">
              <a:extLst>
                <a:ext uri="{FF2B5EF4-FFF2-40B4-BE49-F238E27FC236}">
                  <a16:creationId xmlns:a16="http://schemas.microsoft.com/office/drawing/2014/main" id="{A8A96834-ED3C-49DE-ABF4-8D35D4CBB2B4}"/>
                </a:ext>
              </a:extLst>
            </p:cNvPr>
            <p:cNvSpPr/>
            <p:nvPr/>
          </p:nvSpPr>
          <p:spPr>
            <a:xfrm>
              <a:off x="476589" y="1172660"/>
              <a:ext cx="3946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2800" dirty="0">
                  <a:solidFill>
                    <a:srgbClr val="D44243"/>
                  </a:solidFill>
                  <a:latin typeface="Trebuchet MS" panose="020B0603020202020204" pitchFamily="34" charset="0"/>
                </a:rPr>
                <a:t>»</a:t>
              </a:r>
            </a:p>
          </p:txBody>
        </p:sp>
      </p:grpSp>
      <p:grpSp>
        <p:nvGrpSpPr>
          <p:cNvPr id="2" name="Agrupar 1">
            <a:extLst>
              <a:ext uri="{FF2B5EF4-FFF2-40B4-BE49-F238E27FC236}">
                <a16:creationId xmlns:a16="http://schemas.microsoft.com/office/drawing/2014/main" id="{E73C2C02-C2F2-44B2-BCBF-652FA1412A18}"/>
              </a:ext>
            </a:extLst>
          </p:cNvPr>
          <p:cNvGrpSpPr/>
          <p:nvPr/>
        </p:nvGrpSpPr>
        <p:grpSpPr>
          <a:xfrm>
            <a:off x="6423318" y="1232794"/>
            <a:ext cx="5611468" cy="4653417"/>
            <a:chOff x="494388" y="1380586"/>
            <a:chExt cx="6378943" cy="4863724"/>
          </a:xfrm>
        </p:grpSpPr>
        <p:sp>
          <p:nvSpPr>
            <p:cNvPr id="20" name="Retângulo de cantos arredondados 7">
              <a:extLst>
                <a:ext uri="{FF2B5EF4-FFF2-40B4-BE49-F238E27FC236}">
                  <a16:creationId xmlns:a16="http://schemas.microsoft.com/office/drawing/2014/main" id="{5DA84E52-BB0B-4F4E-9327-21E48916E21F}"/>
                </a:ext>
              </a:extLst>
            </p:cNvPr>
            <p:cNvSpPr/>
            <p:nvPr/>
          </p:nvSpPr>
          <p:spPr bwMode="auto">
            <a:xfrm>
              <a:off x="691718" y="1508255"/>
              <a:ext cx="5816553" cy="597277"/>
            </a:xfrm>
            <a:prstGeom prst="roundRect">
              <a:avLst>
                <a:gd name="adj" fmla="val 26774"/>
              </a:avLst>
            </a:prstGeom>
            <a:noFill/>
            <a:ln w="9525" algn="ctr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rtlCol="0" anchor="ctr"/>
            <a:lstStyle/>
            <a:p>
              <a:endParaRPr lang="pt-B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Retângulo de cantos arredondados 7">
              <a:extLst>
                <a:ext uri="{FF2B5EF4-FFF2-40B4-BE49-F238E27FC236}">
                  <a16:creationId xmlns:a16="http://schemas.microsoft.com/office/drawing/2014/main" id="{5A5605F6-B8F8-4F0A-80E1-DB0536E6D3DC}"/>
                </a:ext>
              </a:extLst>
            </p:cNvPr>
            <p:cNvSpPr/>
            <p:nvPr/>
          </p:nvSpPr>
          <p:spPr bwMode="auto">
            <a:xfrm>
              <a:off x="889047" y="1590893"/>
              <a:ext cx="5816553" cy="432000"/>
            </a:xfrm>
            <a:prstGeom prst="roundRect">
              <a:avLst>
                <a:gd name="adj" fmla="val 26774"/>
              </a:avLst>
            </a:prstGeom>
            <a:solidFill>
              <a:srgbClr val="3C8C93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rtlCol="0" anchor="ctr"/>
            <a:lstStyle/>
            <a:p>
              <a:r>
                <a:rPr lang="pt-BR" dirty="0">
                  <a:latin typeface="Arial" panose="020B0604020202020204" pitchFamily="34" charset="0"/>
                  <a:cs typeface="Arial" panose="020B0604020202020204" pitchFamily="34" charset="0"/>
                </a:rPr>
                <a:t>	Refino</a:t>
              </a:r>
            </a:p>
          </p:txBody>
        </p:sp>
        <p:grpSp>
          <p:nvGrpSpPr>
            <p:cNvPr id="22" name="Grupo 3">
              <a:extLst>
                <a:ext uri="{FF2B5EF4-FFF2-40B4-BE49-F238E27FC236}">
                  <a16:creationId xmlns:a16="http://schemas.microsoft.com/office/drawing/2014/main" id="{3988AB0F-F415-490B-9496-2E630C11BC17}"/>
                </a:ext>
              </a:extLst>
            </p:cNvPr>
            <p:cNvGrpSpPr/>
            <p:nvPr/>
          </p:nvGrpSpPr>
          <p:grpSpPr>
            <a:xfrm>
              <a:off x="494388" y="2165388"/>
              <a:ext cx="6378943" cy="523220"/>
              <a:chOff x="476589" y="1172660"/>
              <a:chExt cx="6378943" cy="523220"/>
            </a:xfrm>
          </p:grpSpPr>
          <p:sp>
            <p:nvSpPr>
              <p:cNvPr id="23" name="Retângulo 22">
                <a:extLst>
                  <a:ext uri="{FF2B5EF4-FFF2-40B4-BE49-F238E27FC236}">
                    <a16:creationId xmlns:a16="http://schemas.microsoft.com/office/drawing/2014/main" id="{A0D2ABCC-44AF-4776-A821-A4F9DAC6F5CF}"/>
                  </a:ext>
                </a:extLst>
              </p:cNvPr>
              <p:cNvSpPr/>
              <p:nvPr/>
            </p:nvSpPr>
            <p:spPr>
              <a:xfrm>
                <a:off x="850517" y="1295400"/>
                <a:ext cx="6005015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400" b="0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Redução do fator de utilização ou paralisação de unidades de processo</a:t>
                </a:r>
              </a:p>
            </p:txBody>
          </p:sp>
          <p:sp>
            <p:nvSpPr>
              <p:cNvPr id="24" name="Retângulo 23">
                <a:extLst>
                  <a:ext uri="{FF2B5EF4-FFF2-40B4-BE49-F238E27FC236}">
                    <a16:creationId xmlns:a16="http://schemas.microsoft.com/office/drawing/2014/main" id="{37DA8846-0E03-4604-A36D-2C5E9B302B03}"/>
                  </a:ext>
                </a:extLst>
              </p:cNvPr>
              <p:cNvSpPr/>
              <p:nvPr/>
            </p:nvSpPr>
            <p:spPr>
              <a:xfrm>
                <a:off x="476589" y="1172660"/>
                <a:ext cx="39466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2800" dirty="0">
                    <a:solidFill>
                      <a:srgbClr val="009999"/>
                    </a:solidFill>
                    <a:latin typeface="Trebuchet MS" panose="020B0603020202020204" pitchFamily="34" charset="0"/>
                  </a:rPr>
                  <a:t>»</a:t>
                </a:r>
              </a:p>
            </p:txBody>
          </p:sp>
        </p:grpSp>
        <p:grpSp>
          <p:nvGrpSpPr>
            <p:cNvPr id="25" name="Grupo 3">
              <a:extLst>
                <a:ext uri="{FF2B5EF4-FFF2-40B4-BE49-F238E27FC236}">
                  <a16:creationId xmlns:a16="http://schemas.microsoft.com/office/drawing/2014/main" id="{91215E05-A456-43B3-8E1C-7A4A62EC9D90}"/>
                </a:ext>
              </a:extLst>
            </p:cNvPr>
            <p:cNvGrpSpPr/>
            <p:nvPr/>
          </p:nvGrpSpPr>
          <p:grpSpPr>
            <a:xfrm>
              <a:off x="494388" y="2620743"/>
              <a:ext cx="5676675" cy="523220"/>
              <a:chOff x="476589" y="1172660"/>
              <a:chExt cx="5676675" cy="523220"/>
            </a:xfrm>
          </p:grpSpPr>
          <p:sp>
            <p:nvSpPr>
              <p:cNvPr id="26" name="Retângulo 25">
                <a:extLst>
                  <a:ext uri="{FF2B5EF4-FFF2-40B4-BE49-F238E27FC236}">
                    <a16:creationId xmlns:a16="http://schemas.microsoft.com/office/drawing/2014/main" id="{63A3B6AF-069F-4EC1-921F-56AEF7F444C2}"/>
                  </a:ext>
                </a:extLst>
              </p:cNvPr>
              <p:cNvSpPr/>
              <p:nvPr/>
            </p:nvSpPr>
            <p:spPr>
              <a:xfrm>
                <a:off x="850517" y="1295400"/>
                <a:ext cx="5302747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400" b="0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Antecipação de paradas programadas para manutenção</a:t>
                </a:r>
              </a:p>
            </p:txBody>
          </p:sp>
          <p:sp>
            <p:nvSpPr>
              <p:cNvPr id="27" name="Retângulo 26">
                <a:extLst>
                  <a:ext uri="{FF2B5EF4-FFF2-40B4-BE49-F238E27FC236}">
                    <a16:creationId xmlns:a16="http://schemas.microsoft.com/office/drawing/2014/main" id="{414660CB-4889-4F7F-907B-6CC2C13D33DB}"/>
                  </a:ext>
                </a:extLst>
              </p:cNvPr>
              <p:cNvSpPr/>
              <p:nvPr/>
            </p:nvSpPr>
            <p:spPr>
              <a:xfrm>
                <a:off x="476589" y="1172660"/>
                <a:ext cx="39466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2800" dirty="0">
                    <a:solidFill>
                      <a:srgbClr val="009999"/>
                    </a:solidFill>
                    <a:latin typeface="Trebuchet MS" panose="020B0603020202020204" pitchFamily="34" charset="0"/>
                  </a:rPr>
                  <a:t>»</a:t>
                </a:r>
              </a:p>
            </p:txBody>
          </p:sp>
        </p:grpSp>
        <p:grpSp>
          <p:nvGrpSpPr>
            <p:cNvPr id="28" name="Grupo 3">
              <a:extLst>
                <a:ext uri="{FF2B5EF4-FFF2-40B4-BE49-F238E27FC236}">
                  <a16:creationId xmlns:a16="http://schemas.microsoft.com/office/drawing/2014/main" id="{AD973D34-AAA2-4F0E-BF92-2D3E49889994}"/>
                </a:ext>
              </a:extLst>
            </p:cNvPr>
            <p:cNvGrpSpPr/>
            <p:nvPr/>
          </p:nvGrpSpPr>
          <p:grpSpPr>
            <a:xfrm>
              <a:off x="494388" y="3076098"/>
              <a:ext cx="5676675" cy="523220"/>
              <a:chOff x="476589" y="1172660"/>
              <a:chExt cx="5676675" cy="523220"/>
            </a:xfrm>
          </p:grpSpPr>
          <p:sp>
            <p:nvSpPr>
              <p:cNvPr id="29" name="Retângulo 28">
                <a:extLst>
                  <a:ext uri="{FF2B5EF4-FFF2-40B4-BE49-F238E27FC236}">
                    <a16:creationId xmlns:a16="http://schemas.microsoft.com/office/drawing/2014/main" id="{6AA06298-FE0E-4281-A84B-2856F6524F5D}"/>
                  </a:ext>
                </a:extLst>
              </p:cNvPr>
              <p:cNvSpPr/>
              <p:nvPr/>
            </p:nvSpPr>
            <p:spPr>
              <a:xfrm>
                <a:off x="850517" y="1295400"/>
                <a:ext cx="5302747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400" b="0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Postergação na retomada de unidades em manutenção</a:t>
                </a:r>
              </a:p>
            </p:txBody>
          </p:sp>
          <p:sp>
            <p:nvSpPr>
              <p:cNvPr id="30" name="Retângulo 29">
                <a:extLst>
                  <a:ext uri="{FF2B5EF4-FFF2-40B4-BE49-F238E27FC236}">
                    <a16:creationId xmlns:a16="http://schemas.microsoft.com/office/drawing/2014/main" id="{D8FCFB7B-FA1C-4B53-BC7D-C9C4D0A638F8}"/>
                  </a:ext>
                </a:extLst>
              </p:cNvPr>
              <p:cNvSpPr/>
              <p:nvPr/>
            </p:nvSpPr>
            <p:spPr>
              <a:xfrm>
                <a:off x="476589" y="1172660"/>
                <a:ext cx="39466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2800" dirty="0">
                    <a:solidFill>
                      <a:srgbClr val="009999"/>
                    </a:solidFill>
                    <a:latin typeface="Trebuchet MS" panose="020B0603020202020204" pitchFamily="34" charset="0"/>
                  </a:rPr>
                  <a:t>»</a:t>
                </a:r>
              </a:p>
            </p:txBody>
          </p:sp>
        </p:grpSp>
        <p:grpSp>
          <p:nvGrpSpPr>
            <p:cNvPr id="31" name="Grupo 3">
              <a:extLst>
                <a:ext uri="{FF2B5EF4-FFF2-40B4-BE49-F238E27FC236}">
                  <a16:creationId xmlns:a16="http://schemas.microsoft.com/office/drawing/2014/main" id="{15FB78BB-E5DA-41D3-93FD-16246495719B}"/>
                </a:ext>
              </a:extLst>
            </p:cNvPr>
            <p:cNvGrpSpPr/>
            <p:nvPr/>
          </p:nvGrpSpPr>
          <p:grpSpPr>
            <a:xfrm>
              <a:off x="494388" y="3531453"/>
              <a:ext cx="6378943" cy="645960"/>
              <a:chOff x="476589" y="1172660"/>
              <a:chExt cx="6378943" cy="645960"/>
            </a:xfrm>
          </p:grpSpPr>
          <p:sp>
            <p:nvSpPr>
              <p:cNvPr id="32" name="Retângulo 31">
                <a:extLst>
                  <a:ext uri="{FF2B5EF4-FFF2-40B4-BE49-F238E27FC236}">
                    <a16:creationId xmlns:a16="http://schemas.microsoft.com/office/drawing/2014/main" id="{076209AD-36B0-4E93-A631-5771D07D623C}"/>
                  </a:ext>
                </a:extLst>
              </p:cNvPr>
              <p:cNvSpPr/>
              <p:nvPr/>
            </p:nvSpPr>
            <p:spPr>
              <a:xfrm>
                <a:off x="850517" y="1295400"/>
                <a:ext cx="6005015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400" b="0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Alteração do perfil de produção, visando à maximização do rendimento de óleo diesel em detrimento de gasolina e QAV</a:t>
                </a:r>
              </a:p>
            </p:txBody>
          </p:sp>
          <p:sp>
            <p:nvSpPr>
              <p:cNvPr id="33" name="Retângulo 32">
                <a:extLst>
                  <a:ext uri="{FF2B5EF4-FFF2-40B4-BE49-F238E27FC236}">
                    <a16:creationId xmlns:a16="http://schemas.microsoft.com/office/drawing/2014/main" id="{74414F5D-5BC4-4F66-87B3-1ABEF8371EA8}"/>
                  </a:ext>
                </a:extLst>
              </p:cNvPr>
              <p:cNvSpPr/>
              <p:nvPr/>
            </p:nvSpPr>
            <p:spPr>
              <a:xfrm>
                <a:off x="476589" y="1172660"/>
                <a:ext cx="39466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2800" dirty="0">
                    <a:solidFill>
                      <a:srgbClr val="009999"/>
                    </a:solidFill>
                    <a:latin typeface="Trebuchet MS" panose="020B0603020202020204" pitchFamily="34" charset="0"/>
                  </a:rPr>
                  <a:t>»</a:t>
                </a:r>
              </a:p>
            </p:txBody>
          </p:sp>
        </p:grpSp>
        <p:grpSp>
          <p:nvGrpSpPr>
            <p:cNvPr id="34" name="Grupo 3">
              <a:extLst>
                <a:ext uri="{FF2B5EF4-FFF2-40B4-BE49-F238E27FC236}">
                  <a16:creationId xmlns:a16="http://schemas.microsoft.com/office/drawing/2014/main" id="{1938848A-568B-45A9-9EF6-5D72D800C1C3}"/>
                </a:ext>
              </a:extLst>
            </p:cNvPr>
            <p:cNvGrpSpPr/>
            <p:nvPr/>
          </p:nvGrpSpPr>
          <p:grpSpPr>
            <a:xfrm>
              <a:off x="494388" y="4564903"/>
              <a:ext cx="6378943" cy="645960"/>
              <a:chOff x="476589" y="1172660"/>
              <a:chExt cx="6378943" cy="645960"/>
            </a:xfrm>
          </p:grpSpPr>
          <p:sp>
            <p:nvSpPr>
              <p:cNvPr id="35" name="Retângulo 34">
                <a:extLst>
                  <a:ext uri="{FF2B5EF4-FFF2-40B4-BE49-F238E27FC236}">
                    <a16:creationId xmlns:a16="http://schemas.microsoft.com/office/drawing/2014/main" id="{21AC7952-F015-4658-A556-F2659C23448F}"/>
                  </a:ext>
                </a:extLst>
              </p:cNvPr>
              <p:cNvSpPr/>
              <p:nvPr/>
            </p:nvSpPr>
            <p:spPr>
              <a:xfrm>
                <a:off x="850517" y="1295400"/>
                <a:ext cx="6005015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400" b="0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Potencial perda de eficiência operacional pela redução dos fatores de utilização e pelos altos níveis de estoque</a:t>
                </a:r>
              </a:p>
            </p:txBody>
          </p:sp>
          <p:sp>
            <p:nvSpPr>
              <p:cNvPr id="36" name="Retângulo 35">
                <a:extLst>
                  <a:ext uri="{FF2B5EF4-FFF2-40B4-BE49-F238E27FC236}">
                    <a16:creationId xmlns:a16="http://schemas.microsoft.com/office/drawing/2014/main" id="{6029B26B-F82C-4480-B67F-D54A87412A9A}"/>
                  </a:ext>
                </a:extLst>
              </p:cNvPr>
              <p:cNvSpPr/>
              <p:nvPr/>
            </p:nvSpPr>
            <p:spPr>
              <a:xfrm>
                <a:off x="476589" y="1172660"/>
                <a:ext cx="39466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2800" dirty="0">
                    <a:solidFill>
                      <a:srgbClr val="009999"/>
                    </a:solidFill>
                    <a:latin typeface="Trebuchet MS" panose="020B0603020202020204" pitchFamily="34" charset="0"/>
                  </a:rPr>
                  <a:t>»</a:t>
                </a:r>
              </a:p>
            </p:txBody>
          </p:sp>
        </p:grpSp>
        <p:grpSp>
          <p:nvGrpSpPr>
            <p:cNvPr id="37" name="Grupo 3">
              <a:extLst>
                <a:ext uri="{FF2B5EF4-FFF2-40B4-BE49-F238E27FC236}">
                  <a16:creationId xmlns:a16="http://schemas.microsoft.com/office/drawing/2014/main" id="{930B1591-D938-490A-9296-066556762346}"/>
                </a:ext>
              </a:extLst>
            </p:cNvPr>
            <p:cNvGrpSpPr/>
            <p:nvPr/>
          </p:nvGrpSpPr>
          <p:grpSpPr>
            <a:xfrm>
              <a:off x="494388" y="5142998"/>
              <a:ext cx="6378943" cy="645960"/>
              <a:chOff x="476589" y="1172660"/>
              <a:chExt cx="6378943" cy="645960"/>
            </a:xfrm>
          </p:grpSpPr>
          <p:sp>
            <p:nvSpPr>
              <p:cNvPr id="38" name="Retângulo 37">
                <a:extLst>
                  <a:ext uri="{FF2B5EF4-FFF2-40B4-BE49-F238E27FC236}">
                    <a16:creationId xmlns:a16="http://schemas.microsoft.com/office/drawing/2014/main" id="{60AE9B43-EE28-4A25-A3D5-F31F497AC591}"/>
                  </a:ext>
                </a:extLst>
              </p:cNvPr>
              <p:cNvSpPr/>
              <p:nvPr/>
            </p:nvSpPr>
            <p:spPr>
              <a:xfrm>
                <a:off x="850517" y="1295400"/>
                <a:ext cx="6005015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400" b="0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Readequações operacionais e administrativas, com vistas à mitigação dos impactos da pandemia no pessoal</a:t>
                </a:r>
              </a:p>
            </p:txBody>
          </p:sp>
          <p:sp>
            <p:nvSpPr>
              <p:cNvPr id="39" name="Retângulo 38">
                <a:extLst>
                  <a:ext uri="{FF2B5EF4-FFF2-40B4-BE49-F238E27FC236}">
                    <a16:creationId xmlns:a16="http://schemas.microsoft.com/office/drawing/2014/main" id="{D60E6138-8240-4D4A-80C7-C61B0B713033}"/>
                  </a:ext>
                </a:extLst>
              </p:cNvPr>
              <p:cNvSpPr/>
              <p:nvPr/>
            </p:nvSpPr>
            <p:spPr>
              <a:xfrm>
                <a:off x="476589" y="1172660"/>
                <a:ext cx="39466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2800" dirty="0">
                    <a:solidFill>
                      <a:srgbClr val="009999"/>
                    </a:solidFill>
                    <a:latin typeface="Trebuchet MS" panose="020B0603020202020204" pitchFamily="34" charset="0"/>
                  </a:rPr>
                  <a:t>»</a:t>
                </a:r>
              </a:p>
            </p:txBody>
          </p:sp>
        </p:grpSp>
        <p:grpSp>
          <p:nvGrpSpPr>
            <p:cNvPr id="40" name="Grupo 3">
              <a:extLst>
                <a:ext uri="{FF2B5EF4-FFF2-40B4-BE49-F238E27FC236}">
                  <a16:creationId xmlns:a16="http://schemas.microsoft.com/office/drawing/2014/main" id="{71822EED-D34E-4EBC-B449-859922C3DAE3}"/>
                </a:ext>
              </a:extLst>
            </p:cNvPr>
            <p:cNvGrpSpPr/>
            <p:nvPr/>
          </p:nvGrpSpPr>
          <p:grpSpPr>
            <a:xfrm>
              <a:off x="494388" y="5721090"/>
              <a:ext cx="5676675" cy="523220"/>
              <a:chOff x="476589" y="1172660"/>
              <a:chExt cx="5676675" cy="523220"/>
            </a:xfrm>
          </p:grpSpPr>
          <p:sp>
            <p:nvSpPr>
              <p:cNvPr id="41" name="Retângulo 40">
                <a:extLst>
                  <a:ext uri="{FF2B5EF4-FFF2-40B4-BE49-F238E27FC236}">
                    <a16:creationId xmlns:a16="http://schemas.microsoft.com/office/drawing/2014/main" id="{22FAC9E9-AADA-4005-A15A-34E85A1F938F}"/>
                  </a:ext>
                </a:extLst>
              </p:cNvPr>
              <p:cNvSpPr/>
              <p:nvPr/>
            </p:nvSpPr>
            <p:spPr>
              <a:xfrm>
                <a:off x="850517" y="1295400"/>
                <a:ext cx="5302747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400" b="0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Postergação de investimentos</a:t>
                </a:r>
              </a:p>
            </p:txBody>
          </p:sp>
          <p:sp>
            <p:nvSpPr>
              <p:cNvPr id="42" name="Retângulo 41">
                <a:extLst>
                  <a:ext uri="{FF2B5EF4-FFF2-40B4-BE49-F238E27FC236}">
                    <a16:creationId xmlns:a16="http://schemas.microsoft.com/office/drawing/2014/main" id="{5DABC844-CA18-492A-A14F-CC77FE8C2729}"/>
                  </a:ext>
                </a:extLst>
              </p:cNvPr>
              <p:cNvSpPr/>
              <p:nvPr/>
            </p:nvSpPr>
            <p:spPr>
              <a:xfrm>
                <a:off x="476589" y="1172660"/>
                <a:ext cx="39466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2800" dirty="0">
                    <a:solidFill>
                      <a:srgbClr val="009999"/>
                    </a:solidFill>
                    <a:latin typeface="Trebuchet MS" panose="020B0603020202020204" pitchFamily="34" charset="0"/>
                  </a:rPr>
                  <a:t>»</a:t>
                </a:r>
              </a:p>
            </p:txBody>
          </p:sp>
        </p:grpSp>
        <p:grpSp>
          <p:nvGrpSpPr>
            <p:cNvPr id="43" name="Grupo 3">
              <a:extLst>
                <a:ext uri="{FF2B5EF4-FFF2-40B4-BE49-F238E27FC236}">
                  <a16:creationId xmlns:a16="http://schemas.microsoft.com/office/drawing/2014/main" id="{6486A3C9-CCDE-4339-9A72-EFFCD2764926}"/>
                </a:ext>
              </a:extLst>
            </p:cNvPr>
            <p:cNvGrpSpPr/>
            <p:nvPr/>
          </p:nvGrpSpPr>
          <p:grpSpPr>
            <a:xfrm>
              <a:off x="494388" y="4109548"/>
              <a:ext cx="5676675" cy="523220"/>
              <a:chOff x="476589" y="1172660"/>
              <a:chExt cx="5676675" cy="523220"/>
            </a:xfrm>
          </p:grpSpPr>
          <p:sp>
            <p:nvSpPr>
              <p:cNvPr id="44" name="Retângulo 43">
                <a:extLst>
                  <a:ext uri="{FF2B5EF4-FFF2-40B4-BE49-F238E27FC236}">
                    <a16:creationId xmlns:a16="http://schemas.microsoft.com/office/drawing/2014/main" id="{7FB280C5-BA27-4EA1-911F-927E38C7FCEF}"/>
                  </a:ext>
                </a:extLst>
              </p:cNvPr>
              <p:cNvSpPr/>
              <p:nvPr/>
            </p:nvSpPr>
            <p:spPr>
              <a:xfrm>
                <a:off x="850517" y="1295400"/>
                <a:ext cx="5302747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400" b="0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Elevação dos estoques de petróleo e de produtos</a:t>
                </a:r>
              </a:p>
            </p:txBody>
          </p:sp>
          <p:sp>
            <p:nvSpPr>
              <p:cNvPr id="48" name="Retângulo 47">
                <a:extLst>
                  <a:ext uri="{FF2B5EF4-FFF2-40B4-BE49-F238E27FC236}">
                    <a16:creationId xmlns:a16="http://schemas.microsoft.com/office/drawing/2014/main" id="{66622DE8-BF21-4C1B-BB44-06CA14803A89}"/>
                  </a:ext>
                </a:extLst>
              </p:cNvPr>
              <p:cNvSpPr/>
              <p:nvPr/>
            </p:nvSpPr>
            <p:spPr>
              <a:xfrm>
                <a:off x="476589" y="1172660"/>
                <a:ext cx="39466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2800" dirty="0">
                    <a:solidFill>
                      <a:srgbClr val="009999"/>
                    </a:solidFill>
                    <a:latin typeface="Trebuchet MS" panose="020B0603020202020204" pitchFamily="34" charset="0"/>
                  </a:rPr>
                  <a:t>»</a:t>
                </a:r>
              </a:p>
            </p:txBody>
          </p:sp>
        </p:grpSp>
        <p:pic>
          <p:nvPicPr>
            <p:cNvPr id="58" name="Picture 2" descr="Petroleum Industry Icon Set Royalty Free Vector Image">
              <a:extLst>
                <a:ext uri="{FF2B5EF4-FFF2-40B4-BE49-F238E27FC236}">
                  <a16:creationId xmlns:a16="http://schemas.microsoft.com/office/drawing/2014/main" id="{D37C2DEC-B20B-447E-848E-CBAE8BED386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078" t="25298" r="52381" b="55527"/>
            <a:stretch/>
          </p:blipFill>
          <p:spPr bwMode="auto">
            <a:xfrm>
              <a:off x="494388" y="1380586"/>
              <a:ext cx="847229" cy="812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51413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5">
            <a:extLst>
              <a:ext uri="{FF2B5EF4-FFF2-40B4-BE49-F238E27FC236}">
                <a16:creationId xmlns:a16="http://schemas.microsoft.com/office/drawing/2014/main" id="{E535B777-15BC-4C9C-867A-F9A114FF60F9}"/>
              </a:ext>
            </a:extLst>
          </p:cNvPr>
          <p:cNvSpPr txBox="1">
            <a:spLocks/>
          </p:cNvSpPr>
          <p:nvPr/>
        </p:nvSpPr>
        <p:spPr bwMode="auto">
          <a:xfrm>
            <a:off x="459008" y="561689"/>
            <a:ext cx="11678472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90538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600" b="1">
                <a:solidFill>
                  <a:schemeClr val="tx1"/>
                </a:solidFill>
                <a:latin typeface="+mn-lt"/>
              </a:defRPr>
            </a:lvl2pPr>
            <a:lvl3pPr marL="979488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200" b="1">
                <a:solidFill>
                  <a:schemeClr val="tx1"/>
                </a:solidFill>
                <a:latin typeface="+mn-lt"/>
              </a:defRPr>
            </a:lvl3pPr>
            <a:lvl4pPr marL="1470025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b="1">
                <a:solidFill>
                  <a:schemeClr val="tx1"/>
                </a:solidFill>
                <a:latin typeface="+mn-lt"/>
              </a:defRPr>
            </a:lvl4pPr>
            <a:lvl5pPr marL="1958975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b="1">
                <a:solidFill>
                  <a:schemeClr val="tx1"/>
                </a:solidFill>
                <a:latin typeface="+mn-lt"/>
              </a:defRPr>
            </a:lvl5pPr>
            <a:lvl6pPr marL="26606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6pPr>
            <a:lvl7pPr marL="31178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7pPr>
            <a:lvl8pPr marL="35750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8pPr>
            <a:lvl9pPr marL="40322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pt-BR" altLang="pt-BR" sz="2400" kern="0" dirty="0"/>
              <a:t>Os impactos da pandemia de Covid-19 no setor de biocombustíveis</a:t>
            </a:r>
            <a:endParaRPr lang="pt-BR" altLang="pt-BR" sz="2400" i="1" kern="0" dirty="0"/>
          </a:p>
        </p:txBody>
      </p:sp>
      <p:sp>
        <p:nvSpPr>
          <p:cNvPr id="4" name="Retângulo de cantos arredondados 7">
            <a:extLst>
              <a:ext uri="{FF2B5EF4-FFF2-40B4-BE49-F238E27FC236}">
                <a16:creationId xmlns:a16="http://schemas.microsoft.com/office/drawing/2014/main" id="{61C01884-D20C-46C0-8C9A-D4E54A1F9FDB}"/>
              </a:ext>
            </a:extLst>
          </p:cNvPr>
          <p:cNvSpPr/>
          <p:nvPr/>
        </p:nvSpPr>
        <p:spPr bwMode="auto">
          <a:xfrm>
            <a:off x="1454572" y="1500060"/>
            <a:ext cx="4691792" cy="679531"/>
          </a:xfrm>
          <a:prstGeom prst="roundRect">
            <a:avLst>
              <a:gd name="adj" fmla="val 26774"/>
            </a:avLst>
          </a:prstGeom>
          <a:noFill/>
          <a:ln w="9525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wrap="none" rtlCol="0" anchor="ctr"/>
          <a:lstStyle/>
          <a:p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tângulo de cantos arredondados 7">
            <a:extLst>
              <a:ext uri="{FF2B5EF4-FFF2-40B4-BE49-F238E27FC236}">
                <a16:creationId xmlns:a16="http://schemas.microsoft.com/office/drawing/2014/main" id="{813584EC-3DF1-4086-A470-D47F7A753A01}"/>
              </a:ext>
            </a:extLst>
          </p:cNvPr>
          <p:cNvSpPr/>
          <p:nvPr/>
        </p:nvSpPr>
        <p:spPr bwMode="auto">
          <a:xfrm>
            <a:off x="1613743" y="1594079"/>
            <a:ext cx="4691792" cy="491493"/>
          </a:xfrm>
          <a:prstGeom prst="roundRect">
            <a:avLst>
              <a:gd name="adj" fmla="val 26774"/>
            </a:avLst>
          </a:prstGeom>
          <a:solidFill>
            <a:schemeClr val="accent6">
              <a:lumMod val="75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rtlCol="0" anchor="ctr"/>
          <a:lstStyle/>
          <a:p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	Produção de </a:t>
            </a:r>
            <a:r>
              <a:rPr lang="pt-BR" dirty="0" err="1">
                <a:latin typeface="Arial" panose="020B0604020202020204" pitchFamily="34" charset="0"/>
                <a:cs typeface="Arial" panose="020B0604020202020204" pitchFamily="34" charset="0"/>
              </a:rPr>
              <a:t>Biocombustíves</a:t>
            </a:r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upo 3">
            <a:extLst>
              <a:ext uri="{FF2B5EF4-FFF2-40B4-BE49-F238E27FC236}">
                <a16:creationId xmlns:a16="http://schemas.microsoft.com/office/drawing/2014/main" id="{49C5696B-9AFE-44DE-B941-4786439FF927}"/>
              </a:ext>
            </a:extLst>
          </p:cNvPr>
          <p:cNvGrpSpPr/>
          <p:nvPr/>
        </p:nvGrpSpPr>
        <p:grpSpPr>
          <a:xfrm>
            <a:off x="1295400" y="2362200"/>
            <a:ext cx="8829546" cy="748628"/>
            <a:chOff x="476589" y="1172660"/>
            <a:chExt cx="8268612" cy="523220"/>
          </a:xfrm>
        </p:grpSpPr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4D7172B7-EEE0-45CD-ADC3-EFCBD6E49472}"/>
                </a:ext>
              </a:extLst>
            </p:cNvPr>
            <p:cNvSpPr/>
            <p:nvPr/>
          </p:nvSpPr>
          <p:spPr>
            <a:xfrm>
              <a:off x="850517" y="1295400"/>
              <a:ext cx="789468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14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Redução da moagem de cana-de-açúcar em 2</a:t>
              </a:r>
              <a:r>
                <a:rPr lang="pt-BR" sz="1400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%, em relação à estimativa </a:t>
              </a:r>
              <a:r>
                <a:rPr lang="pt-BR" sz="1400" b="0" dirty="0" err="1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pré</a:t>
              </a:r>
              <a:r>
                <a:rPr lang="pt-BR" sz="1400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-pandemia.</a:t>
              </a:r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9F8365A4-55D1-4B72-9947-65CB499EFCC8}"/>
                </a:ext>
              </a:extLst>
            </p:cNvPr>
            <p:cNvSpPr/>
            <p:nvPr/>
          </p:nvSpPr>
          <p:spPr>
            <a:xfrm>
              <a:off x="476589" y="1172660"/>
              <a:ext cx="3946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2800" dirty="0">
                  <a:solidFill>
                    <a:schemeClr val="accent6">
                      <a:lumMod val="75000"/>
                    </a:schemeClr>
                  </a:solidFill>
                  <a:latin typeface="Trebuchet MS" panose="020B0603020202020204" pitchFamily="34" charset="0"/>
                </a:rPr>
                <a:t>»</a:t>
              </a:r>
            </a:p>
          </p:txBody>
        </p:sp>
      </p:grpSp>
      <p:sp>
        <p:nvSpPr>
          <p:cNvPr id="23" name="Retângulo 22">
            <a:extLst>
              <a:ext uri="{FF2B5EF4-FFF2-40B4-BE49-F238E27FC236}">
                <a16:creationId xmlns:a16="http://schemas.microsoft.com/office/drawing/2014/main" id="{C63265EB-7137-457B-85E2-6F4686A853EF}"/>
              </a:ext>
            </a:extLst>
          </p:cNvPr>
          <p:cNvSpPr/>
          <p:nvPr/>
        </p:nvSpPr>
        <p:spPr>
          <a:xfrm>
            <a:off x="1274056" y="3161876"/>
            <a:ext cx="318344" cy="5952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sz="2800" dirty="0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  <a:t>»</a:t>
            </a:r>
          </a:p>
        </p:txBody>
      </p:sp>
      <p:pic>
        <p:nvPicPr>
          <p:cNvPr id="36" name="Picture 2" descr="Cane or sugarcane sweetness and sweetflavour leaves on white ...">
            <a:extLst>
              <a:ext uri="{FF2B5EF4-FFF2-40B4-BE49-F238E27FC236}">
                <a16:creationId xmlns:a16="http://schemas.microsoft.com/office/drawing/2014/main" id="{49D1BC2D-AB41-46E2-8824-3AF04CAC9CC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4" t="47867" r="71725" b="3067"/>
          <a:stretch/>
        </p:blipFill>
        <p:spPr bwMode="auto">
          <a:xfrm>
            <a:off x="1267942" y="1232968"/>
            <a:ext cx="710857" cy="1213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tângulo 11">
            <a:extLst>
              <a:ext uri="{FF2B5EF4-FFF2-40B4-BE49-F238E27FC236}">
                <a16:creationId xmlns:a16="http://schemas.microsoft.com/office/drawing/2014/main" id="{FD3E981F-DA54-4D9D-A505-2D9B15EF455E}"/>
              </a:ext>
            </a:extLst>
          </p:cNvPr>
          <p:cNvSpPr/>
          <p:nvPr/>
        </p:nvSpPr>
        <p:spPr>
          <a:xfrm>
            <a:off x="1694542" y="4921261"/>
            <a:ext cx="87437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sz="1400" b="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Queda da demanda de biocombustíveis exigiu a </a:t>
            </a:r>
            <a:r>
              <a:rPr lang="pt-BR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revisão das metas de descarbonização </a:t>
            </a:r>
            <a:r>
              <a:rPr lang="pt-BR" sz="1400" b="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do RenovaBio.</a:t>
            </a: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86D043A5-4288-4A4F-9BE0-29B7AB81AF9D}"/>
              </a:ext>
            </a:extLst>
          </p:cNvPr>
          <p:cNvSpPr/>
          <p:nvPr/>
        </p:nvSpPr>
        <p:spPr>
          <a:xfrm>
            <a:off x="1583011" y="3289381"/>
            <a:ext cx="8430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A pandemia refletirá na oferta de etanol com a redução na moagem de cana e ganho de participação do açúcar no mix de produção na safra 2020/2021;</a:t>
            </a:r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114E90A6-0D88-43E7-A61E-CD574C7E3AFA}"/>
              </a:ext>
            </a:extLst>
          </p:cNvPr>
          <p:cNvSpPr/>
          <p:nvPr/>
        </p:nvSpPr>
        <p:spPr>
          <a:xfrm>
            <a:off x="1667203" y="4013656"/>
            <a:ext cx="79033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A produção de biodiesel será menos impactada em função dos aumentos previstos da mistura obrigatória.</a:t>
            </a:r>
          </a:p>
        </p:txBody>
      </p:sp>
      <p:sp>
        <p:nvSpPr>
          <p:cNvPr id="24" name="Retângulo 23">
            <a:extLst>
              <a:ext uri="{FF2B5EF4-FFF2-40B4-BE49-F238E27FC236}">
                <a16:creationId xmlns:a16="http://schemas.microsoft.com/office/drawing/2014/main" id="{3CE4A600-C92C-4D2C-92E6-6F4640712B66}"/>
              </a:ext>
            </a:extLst>
          </p:cNvPr>
          <p:cNvSpPr/>
          <p:nvPr/>
        </p:nvSpPr>
        <p:spPr>
          <a:xfrm>
            <a:off x="1283471" y="4772863"/>
            <a:ext cx="3946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sz="2800" dirty="0">
                <a:solidFill>
                  <a:srgbClr val="009999"/>
                </a:solidFill>
                <a:latin typeface="Trebuchet MS" panose="020B0603020202020204" pitchFamily="34" charset="0"/>
              </a:rPr>
              <a:t>»</a:t>
            </a:r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D6C6F284-3EA7-4D72-B081-033B28A1DC6A}"/>
              </a:ext>
            </a:extLst>
          </p:cNvPr>
          <p:cNvSpPr/>
          <p:nvPr/>
        </p:nvSpPr>
        <p:spPr>
          <a:xfrm>
            <a:off x="1299882" y="3893938"/>
            <a:ext cx="3946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sz="2800" dirty="0">
                <a:solidFill>
                  <a:srgbClr val="009999"/>
                </a:solidFill>
                <a:latin typeface="Trebuchet MS" panose="020B0603020202020204" pitchFamily="34" charset="0"/>
              </a:rPr>
              <a:t>»</a:t>
            </a:r>
          </a:p>
        </p:txBody>
      </p:sp>
      <p:pic>
        <p:nvPicPr>
          <p:cNvPr id="28" name="Picture 2" descr="Biodiesel - ícones de ecologia e meio ambiente grátis">
            <a:extLst>
              <a:ext uri="{FF2B5EF4-FFF2-40B4-BE49-F238E27FC236}">
                <a16:creationId xmlns:a16="http://schemas.microsoft.com/office/drawing/2014/main" id="{1A3E4205-ED64-4906-BD56-BDA03D3BC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1407" y="1380728"/>
            <a:ext cx="704375" cy="70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96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378F1744-1D8B-4336-A756-86E70324A7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64" r="16555"/>
          <a:stretch/>
        </p:blipFill>
        <p:spPr>
          <a:xfrm>
            <a:off x="-3" y="0"/>
            <a:ext cx="4910299" cy="6321600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5562600" y="2192804"/>
            <a:ext cx="563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rgbClr val="4A4A4A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Considerações finais</a:t>
            </a:r>
          </a:p>
        </p:txBody>
      </p:sp>
    </p:spTree>
    <p:extLst>
      <p:ext uri="{BB962C8B-B14F-4D97-AF65-F5344CB8AC3E}">
        <p14:creationId xmlns:p14="http://schemas.microsoft.com/office/powerpoint/2010/main" val="3494412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E7F97B91-A9B2-45A9-B1A9-8AB5AB92B206}"/>
              </a:ext>
            </a:extLst>
          </p:cNvPr>
          <p:cNvSpPr txBox="1">
            <a:spLocks/>
          </p:cNvSpPr>
          <p:nvPr/>
        </p:nvSpPr>
        <p:spPr bwMode="auto">
          <a:xfrm>
            <a:off x="579887" y="409241"/>
            <a:ext cx="1127125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90538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600" b="1">
                <a:solidFill>
                  <a:schemeClr val="tx1"/>
                </a:solidFill>
                <a:latin typeface="+mn-lt"/>
              </a:defRPr>
            </a:lvl2pPr>
            <a:lvl3pPr marL="979488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200" b="1">
                <a:solidFill>
                  <a:schemeClr val="tx1"/>
                </a:solidFill>
                <a:latin typeface="+mn-lt"/>
              </a:defRPr>
            </a:lvl3pPr>
            <a:lvl4pPr marL="1470025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b="1">
                <a:solidFill>
                  <a:schemeClr val="tx1"/>
                </a:solidFill>
                <a:latin typeface="+mn-lt"/>
              </a:defRPr>
            </a:lvl4pPr>
            <a:lvl5pPr marL="1958975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b="1">
                <a:solidFill>
                  <a:schemeClr val="tx1"/>
                </a:solidFill>
                <a:latin typeface="+mn-lt"/>
              </a:defRPr>
            </a:lvl5pPr>
            <a:lvl6pPr marL="26606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6pPr>
            <a:lvl7pPr marL="31178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7pPr>
            <a:lvl8pPr marL="35750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8pPr>
            <a:lvl9pPr marL="40322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pt-BR" altLang="pt-BR" sz="2400" kern="0" dirty="0"/>
              <a:t>Considerações finais</a:t>
            </a:r>
          </a:p>
        </p:txBody>
      </p:sp>
      <p:sp>
        <p:nvSpPr>
          <p:cNvPr id="9" name="Retângulo 8"/>
          <p:cNvSpPr/>
          <p:nvPr/>
        </p:nvSpPr>
        <p:spPr>
          <a:xfrm>
            <a:off x="887514" y="1390844"/>
            <a:ext cx="1065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600"/>
              </a:spcAft>
            </a:pPr>
            <a:r>
              <a:rPr lang="pt-BR" sz="1800" b="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O mercado brasileiro de combustíveis está sendo severamente afetado pela pandemia de Covid-19, e os seus efeitos devem ser sentidos ao longo dos próximos anos.</a:t>
            </a:r>
          </a:p>
        </p:txBody>
      </p:sp>
      <p:sp>
        <p:nvSpPr>
          <p:cNvPr id="10" name="Retângulo 9"/>
          <p:cNvSpPr/>
          <p:nvPr/>
        </p:nvSpPr>
        <p:spPr>
          <a:xfrm>
            <a:off x="508000" y="1295400"/>
            <a:ext cx="3946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sz="2800" dirty="0">
                <a:solidFill>
                  <a:srgbClr val="009999"/>
                </a:solidFill>
                <a:latin typeface="Trebuchet MS" panose="020B0603020202020204" pitchFamily="34" charset="0"/>
              </a:rPr>
              <a:t>»</a:t>
            </a:r>
          </a:p>
        </p:txBody>
      </p:sp>
      <p:sp>
        <p:nvSpPr>
          <p:cNvPr id="11" name="Retângulo 10"/>
          <p:cNvSpPr/>
          <p:nvPr/>
        </p:nvSpPr>
        <p:spPr>
          <a:xfrm>
            <a:off x="887512" y="2242692"/>
            <a:ext cx="1065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sz="1800" b="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As trajetórias indicam que a demanda nacional de combustíveis não deverá retornar plenamente aos patamares de 2019 antes do 2º sem. 2021.</a:t>
            </a:r>
          </a:p>
        </p:txBody>
      </p:sp>
      <p:sp>
        <p:nvSpPr>
          <p:cNvPr id="12" name="Retângulo 11"/>
          <p:cNvSpPr/>
          <p:nvPr/>
        </p:nvSpPr>
        <p:spPr>
          <a:xfrm>
            <a:off x="508000" y="2147248"/>
            <a:ext cx="3946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sz="2800" dirty="0">
                <a:solidFill>
                  <a:srgbClr val="009999"/>
                </a:solidFill>
                <a:latin typeface="Trebuchet MS" panose="020B0603020202020204" pitchFamily="34" charset="0"/>
              </a:rPr>
              <a:t>»</a:t>
            </a:r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9DB93958-8598-45DC-AD6F-6F4FC1ECC6D6}"/>
              </a:ext>
            </a:extLst>
          </p:cNvPr>
          <p:cNvSpPr/>
          <p:nvPr/>
        </p:nvSpPr>
        <p:spPr>
          <a:xfrm>
            <a:off x="887512" y="3091780"/>
            <a:ext cx="1065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sz="1800" b="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Estima-se que a recuperação do refino será mais acelerada do que a da demanda de combustíveis, uma vez que o país é importador líquido dos principais derivados.</a:t>
            </a:r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D1D3811C-255B-4D69-A849-8370BF7CDA71}"/>
              </a:ext>
            </a:extLst>
          </p:cNvPr>
          <p:cNvSpPr/>
          <p:nvPr/>
        </p:nvSpPr>
        <p:spPr>
          <a:xfrm>
            <a:off x="508000" y="2996336"/>
            <a:ext cx="3946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sz="2800" dirty="0">
                <a:solidFill>
                  <a:srgbClr val="009999"/>
                </a:solidFill>
                <a:latin typeface="Trebuchet MS" panose="020B0603020202020204" pitchFamily="34" charset="0"/>
              </a:rPr>
              <a:t>»</a:t>
            </a:r>
          </a:p>
        </p:txBody>
      </p:sp>
      <p:sp>
        <p:nvSpPr>
          <p:cNvPr id="19" name="Retângulo 18">
            <a:extLst>
              <a:ext uri="{FF2B5EF4-FFF2-40B4-BE49-F238E27FC236}">
                <a16:creationId xmlns:a16="http://schemas.microsoft.com/office/drawing/2014/main" id="{557D7A7E-B0F3-4B20-B3B6-B330C888B7F1}"/>
              </a:ext>
            </a:extLst>
          </p:cNvPr>
          <p:cNvSpPr/>
          <p:nvPr/>
        </p:nvSpPr>
        <p:spPr>
          <a:xfrm>
            <a:off x="887512" y="3978006"/>
            <a:ext cx="10656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sz="1800" b="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No setor de biocombustíveis, a pandemia refletirá na oferta de etanol, principalmente, com o ganho de participação do açúcar no </a:t>
            </a:r>
            <a:r>
              <a:rPr lang="pt-BR" sz="1800" b="0" i="1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mix</a:t>
            </a:r>
            <a:r>
              <a:rPr lang="pt-BR" sz="1800" b="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de produção, enquanto a produção de biodiesel será menos impactada em função dos aumentos previstos da mistura obrigatória.</a:t>
            </a:r>
          </a:p>
        </p:txBody>
      </p:sp>
      <p:sp>
        <p:nvSpPr>
          <p:cNvPr id="20" name="Retângulo 19">
            <a:extLst>
              <a:ext uri="{FF2B5EF4-FFF2-40B4-BE49-F238E27FC236}">
                <a16:creationId xmlns:a16="http://schemas.microsoft.com/office/drawing/2014/main" id="{7835825D-5C04-482F-B5B8-58A349094A12}"/>
              </a:ext>
            </a:extLst>
          </p:cNvPr>
          <p:cNvSpPr/>
          <p:nvPr/>
        </p:nvSpPr>
        <p:spPr>
          <a:xfrm>
            <a:off x="508000" y="3882562"/>
            <a:ext cx="3946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sz="2800" dirty="0">
                <a:solidFill>
                  <a:srgbClr val="009999"/>
                </a:solidFill>
                <a:latin typeface="Trebuchet MS" panose="020B0603020202020204" pitchFamily="34" charset="0"/>
              </a:rPr>
              <a:t>»</a:t>
            </a:r>
          </a:p>
        </p:txBody>
      </p:sp>
      <p:sp>
        <p:nvSpPr>
          <p:cNvPr id="21" name="Retângulo 20">
            <a:extLst>
              <a:ext uri="{FF2B5EF4-FFF2-40B4-BE49-F238E27FC236}">
                <a16:creationId xmlns:a16="http://schemas.microsoft.com/office/drawing/2014/main" id="{F4BCB2AE-6993-4D62-B8CF-E00D94CF63CE}"/>
              </a:ext>
            </a:extLst>
          </p:cNvPr>
          <p:cNvSpPr/>
          <p:nvPr/>
        </p:nvSpPr>
        <p:spPr>
          <a:xfrm>
            <a:off x="887512" y="5143990"/>
            <a:ext cx="109996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sz="1800" b="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No que tange à arrecadação de tributos com a comercialização de combustíveis, estimam-se perdas significativas que poderão alcançar R$ 54 bilhões de forma agregada entre 2020 e 2022.</a:t>
            </a:r>
          </a:p>
        </p:txBody>
      </p:sp>
      <p:sp>
        <p:nvSpPr>
          <p:cNvPr id="22" name="Retângulo 21">
            <a:extLst>
              <a:ext uri="{FF2B5EF4-FFF2-40B4-BE49-F238E27FC236}">
                <a16:creationId xmlns:a16="http://schemas.microsoft.com/office/drawing/2014/main" id="{0CB6A3C1-C3EA-4FB4-A4F3-86AABC47F84B}"/>
              </a:ext>
            </a:extLst>
          </p:cNvPr>
          <p:cNvSpPr/>
          <p:nvPr/>
        </p:nvSpPr>
        <p:spPr>
          <a:xfrm>
            <a:off x="508000" y="5048546"/>
            <a:ext cx="3946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sz="2800" dirty="0">
                <a:solidFill>
                  <a:srgbClr val="009999"/>
                </a:solidFill>
                <a:latin typeface="Trebuchet MS" panose="020B0603020202020204" pitchFamily="34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7413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3932058" y="2133600"/>
            <a:ext cx="80640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>
                <a:solidFill>
                  <a:srgbClr val="4A4A4A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Obrigada!</a:t>
            </a:r>
            <a:endParaRPr lang="pt-BR" sz="3200" dirty="0">
              <a:solidFill>
                <a:srgbClr val="4A4A4A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pt-BR" sz="2400" b="0" dirty="0">
              <a:solidFill>
                <a:srgbClr val="4A4A4A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pt-BR" sz="2000" b="0" dirty="0">
              <a:solidFill>
                <a:srgbClr val="4A4A4A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pt-BR" sz="2000" b="0" dirty="0">
              <a:solidFill>
                <a:srgbClr val="4A4A4A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pt-BR" sz="2000" b="0" dirty="0">
                <a:solidFill>
                  <a:srgbClr val="4A4A4A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Acesse a publicação em </a:t>
            </a:r>
            <a:r>
              <a:rPr lang="pt-BR" sz="2000" b="0" dirty="0">
                <a:solidFill>
                  <a:srgbClr val="4A4A4A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3"/>
              </a:rPr>
              <a:t>www.epe.gov.br</a:t>
            </a:r>
            <a:endParaRPr lang="pt-BR" sz="2000" b="0" dirty="0">
              <a:solidFill>
                <a:srgbClr val="4A4A4A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CFC48F08-5D68-427D-A116-88340ED926C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73" t="18246" b="21365"/>
          <a:stretch/>
        </p:blipFill>
        <p:spPr>
          <a:xfrm>
            <a:off x="-2899" y="4295682"/>
            <a:ext cx="3600000" cy="202354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1D446E38-DE9D-4172-B8BE-662F99727DD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2" b="8272"/>
          <a:stretch/>
        </p:blipFill>
        <p:spPr>
          <a:xfrm>
            <a:off x="0" y="2232353"/>
            <a:ext cx="3600000" cy="2023781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7CB84DB1-1E81-4154-8FFB-0CEF5C9EBCB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74"/>
          <a:stretch/>
        </p:blipFill>
        <p:spPr>
          <a:xfrm>
            <a:off x="-2899" y="1"/>
            <a:ext cx="3600000" cy="2192804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99CCC50B-3769-41B6-843C-8639D6B020B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8688" y="0"/>
            <a:ext cx="1883312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048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5"/>
          <p:cNvSpPr txBox="1">
            <a:spLocks/>
          </p:cNvSpPr>
          <p:nvPr/>
        </p:nvSpPr>
        <p:spPr bwMode="auto">
          <a:xfrm>
            <a:off x="514689" y="325152"/>
            <a:ext cx="10535472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90538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600" b="1">
                <a:solidFill>
                  <a:schemeClr val="tx1"/>
                </a:solidFill>
                <a:latin typeface="+mn-lt"/>
              </a:defRPr>
            </a:lvl2pPr>
            <a:lvl3pPr marL="979488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200" b="1">
                <a:solidFill>
                  <a:schemeClr val="tx1"/>
                </a:solidFill>
                <a:latin typeface="+mn-lt"/>
              </a:defRPr>
            </a:lvl3pPr>
            <a:lvl4pPr marL="1470025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b="1">
                <a:solidFill>
                  <a:schemeClr val="tx1"/>
                </a:solidFill>
                <a:latin typeface="+mn-lt"/>
              </a:defRPr>
            </a:lvl4pPr>
            <a:lvl5pPr marL="1958975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b="1">
                <a:solidFill>
                  <a:schemeClr val="tx1"/>
                </a:solidFill>
                <a:latin typeface="+mn-lt"/>
              </a:defRPr>
            </a:lvl5pPr>
            <a:lvl6pPr marL="26606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6pPr>
            <a:lvl7pPr marL="31178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7pPr>
            <a:lvl8pPr marL="35750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8pPr>
            <a:lvl9pPr marL="40322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pt-BR" altLang="pt-BR" sz="2400" kern="0" dirty="0"/>
              <a:t>Choque de demanda: pandemia mundial de Covid-19</a:t>
            </a:r>
          </a:p>
        </p:txBody>
      </p:sp>
      <p:grpSp>
        <p:nvGrpSpPr>
          <p:cNvPr id="4" name="Grupo 3"/>
          <p:cNvGrpSpPr/>
          <p:nvPr/>
        </p:nvGrpSpPr>
        <p:grpSpPr>
          <a:xfrm>
            <a:off x="476589" y="1172660"/>
            <a:ext cx="7219611" cy="707515"/>
            <a:chOff x="476589" y="1172660"/>
            <a:chExt cx="7219611" cy="707515"/>
          </a:xfrm>
        </p:grpSpPr>
        <p:sp>
          <p:nvSpPr>
            <p:cNvPr id="10" name="Retângulo 9"/>
            <p:cNvSpPr/>
            <p:nvPr/>
          </p:nvSpPr>
          <p:spPr>
            <a:xfrm>
              <a:off x="850518" y="1295400"/>
              <a:ext cx="684568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Como resposta à pandemia, medidas de distanciamento social têm sido amplamente adotadas em grande parte do mundo.</a:t>
              </a:r>
            </a:p>
          </p:txBody>
        </p:sp>
        <p:sp>
          <p:nvSpPr>
            <p:cNvPr id="11" name="Retângulo 10"/>
            <p:cNvSpPr/>
            <p:nvPr/>
          </p:nvSpPr>
          <p:spPr>
            <a:xfrm>
              <a:off x="476589" y="1172660"/>
              <a:ext cx="3946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2800" dirty="0">
                  <a:solidFill>
                    <a:srgbClr val="009999"/>
                  </a:solidFill>
                  <a:latin typeface="Trebuchet MS" panose="020B0603020202020204" pitchFamily="34" charset="0"/>
                </a:rPr>
                <a:t>»</a:t>
              </a:r>
            </a:p>
          </p:txBody>
        </p:sp>
      </p:grpSp>
      <p:grpSp>
        <p:nvGrpSpPr>
          <p:cNvPr id="7" name="Grupo 6"/>
          <p:cNvGrpSpPr/>
          <p:nvPr/>
        </p:nvGrpSpPr>
        <p:grpSpPr>
          <a:xfrm>
            <a:off x="476589" y="2009988"/>
            <a:ext cx="7372011" cy="1199958"/>
            <a:chOff x="476589" y="3352800"/>
            <a:chExt cx="7372011" cy="1199958"/>
          </a:xfrm>
        </p:grpSpPr>
        <p:sp>
          <p:nvSpPr>
            <p:cNvPr id="15" name="Retângulo 14"/>
            <p:cNvSpPr/>
            <p:nvPr/>
          </p:nvSpPr>
          <p:spPr>
            <a:xfrm>
              <a:off x="850518" y="3475540"/>
              <a:ext cx="6998082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Embora variem em espectro, tais ações têm</a:t>
              </a:r>
              <a:r>
                <a:rPr lang="pt-BR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impactado severamente a mobilidade de pessoas</a:t>
              </a: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, com consequências sobre consumo, serviços e atividade industrial, reduzindo as expectativas para o crescimento econômico mundial.</a:t>
              </a:r>
            </a:p>
          </p:txBody>
        </p:sp>
        <p:sp>
          <p:nvSpPr>
            <p:cNvPr id="16" name="Retângulo 15"/>
            <p:cNvSpPr/>
            <p:nvPr/>
          </p:nvSpPr>
          <p:spPr>
            <a:xfrm>
              <a:off x="476589" y="3352800"/>
              <a:ext cx="3946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2800" dirty="0">
                  <a:solidFill>
                    <a:srgbClr val="009999"/>
                  </a:solidFill>
                  <a:latin typeface="Trebuchet MS" panose="020B0603020202020204" pitchFamily="34" charset="0"/>
                </a:rPr>
                <a:t>»</a:t>
              </a:r>
            </a:p>
          </p:txBody>
        </p:sp>
      </p:grpSp>
      <p:pic>
        <p:nvPicPr>
          <p:cNvPr id="20" name="Imagem 19">
            <a:extLst>
              <a:ext uri="{FF2B5EF4-FFF2-40B4-BE49-F238E27FC236}">
                <a16:creationId xmlns:a16="http://schemas.microsoft.com/office/drawing/2014/main" id="{B64C21EE-45B9-4A42-B3F1-84C826824E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3932"/>
          <a:stretch/>
        </p:blipFill>
        <p:spPr>
          <a:xfrm>
            <a:off x="8083900" y="1071717"/>
            <a:ext cx="4114801" cy="5024283"/>
          </a:xfrm>
          <a:prstGeom prst="snip2DiagRect">
            <a:avLst/>
          </a:prstGeom>
        </p:spPr>
      </p:pic>
      <p:grpSp>
        <p:nvGrpSpPr>
          <p:cNvPr id="22" name="Grupo 6">
            <a:extLst>
              <a:ext uri="{FF2B5EF4-FFF2-40B4-BE49-F238E27FC236}">
                <a16:creationId xmlns:a16="http://schemas.microsoft.com/office/drawing/2014/main" id="{BFC159F6-6BC7-45DC-A15A-A14627683B72}"/>
              </a:ext>
            </a:extLst>
          </p:cNvPr>
          <p:cNvGrpSpPr/>
          <p:nvPr/>
        </p:nvGrpSpPr>
        <p:grpSpPr>
          <a:xfrm>
            <a:off x="476589" y="3339759"/>
            <a:ext cx="7372011" cy="707515"/>
            <a:chOff x="476589" y="3352800"/>
            <a:chExt cx="7372011" cy="707515"/>
          </a:xfrm>
        </p:grpSpPr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D2BBBFAB-7710-4399-8632-0E993E95EF4B}"/>
                </a:ext>
              </a:extLst>
            </p:cNvPr>
            <p:cNvSpPr/>
            <p:nvPr/>
          </p:nvSpPr>
          <p:spPr>
            <a:xfrm>
              <a:off x="850518" y="3475540"/>
              <a:ext cx="699808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Seus efeitos se refletem na demanda global de combustíveis e biocombustíveis</a:t>
              </a: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24" name="Retângulo 23">
              <a:extLst>
                <a:ext uri="{FF2B5EF4-FFF2-40B4-BE49-F238E27FC236}">
                  <a16:creationId xmlns:a16="http://schemas.microsoft.com/office/drawing/2014/main" id="{A249217A-949D-4660-AF07-EBC08405D860}"/>
                </a:ext>
              </a:extLst>
            </p:cNvPr>
            <p:cNvSpPr/>
            <p:nvPr/>
          </p:nvSpPr>
          <p:spPr>
            <a:xfrm>
              <a:off x="476589" y="3352800"/>
              <a:ext cx="3946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2800" dirty="0">
                  <a:solidFill>
                    <a:srgbClr val="009999"/>
                  </a:solidFill>
                  <a:latin typeface="Trebuchet MS" panose="020B0603020202020204" pitchFamily="34" charset="0"/>
                </a:rPr>
                <a:t>»</a:t>
              </a:r>
            </a:p>
          </p:txBody>
        </p:sp>
      </p:grpSp>
      <p:grpSp>
        <p:nvGrpSpPr>
          <p:cNvPr id="25" name="Grupo 6">
            <a:extLst>
              <a:ext uri="{FF2B5EF4-FFF2-40B4-BE49-F238E27FC236}">
                <a16:creationId xmlns:a16="http://schemas.microsoft.com/office/drawing/2014/main" id="{9352EC5E-4264-4E27-834D-733191CF186C}"/>
              </a:ext>
            </a:extLst>
          </p:cNvPr>
          <p:cNvGrpSpPr/>
          <p:nvPr/>
        </p:nvGrpSpPr>
        <p:grpSpPr>
          <a:xfrm>
            <a:off x="476589" y="4177086"/>
            <a:ext cx="7372011" cy="707515"/>
            <a:chOff x="476589" y="3352800"/>
            <a:chExt cx="7372011" cy="707515"/>
          </a:xfrm>
        </p:grpSpPr>
        <p:sp>
          <p:nvSpPr>
            <p:cNvPr id="26" name="Retângulo 25">
              <a:extLst>
                <a:ext uri="{FF2B5EF4-FFF2-40B4-BE49-F238E27FC236}">
                  <a16:creationId xmlns:a16="http://schemas.microsoft.com/office/drawing/2014/main" id="{6484BA71-2171-4702-9AB4-A4E14042A78F}"/>
                </a:ext>
              </a:extLst>
            </p:cNvPr>
            <p:cNvSpPr/>
            <p:nvPr/>
          </p:nvSpPr>
          <p:spPr>
            <a:xfrm>
              <a:off x="850518" y="3475540"/>
              <a:ext cx="699808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O período de isolamento social tem proporcionado reflexões e </a:t>
              </a:r>
              <a:r>
                <a:rPr lang="pt-BR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mudanças de hábitos e de costumes na sociedade</a:t>
              </a: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27" name="Retângulo 26">
              <a:extLst>
                <a:ext uri="{FF2B5EF4-FFF2-40B4-BE49-F238E27FC236}">
                  <a16:creationId xmlns:a16="http://schemas.microsoft.com/office/drawing/2014/main" id="{BD4B4466-2D7B-4750-80B6-C4C33D799654}"/>
                </a:ext>
              </a:extLst>
            </p:cNvPr>
            <p:cNvSpPr/>
            <p:nvPr/>
          </p:nvSpPr>
          <p:spPr>
            <a:xfrm>
              <a:off x="476589" y="3352800"/>
              <a:ext cx="3946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2800" dirty="0">
                  <a:solidFill>
                    <a:srgbClr val="009999"/>
                  </a:solidFill>
                  <a:latin typeface="Trebuchet MS" panose="020B0603020202020204" pitchFamily="34" charset="0"/>
                </a:rPr>
                <a:t>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6673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5"/>
          <p:cNvSpPr txBox="1">
            <a:spLocks/>
          </p:cNvSpPr>
          <p:nvPr/>
        </p:nvSpPr>
        <p:spPr bwMode="auto">
          <a:xfrm>
            <a:off x="361128" y="257053"/>
            <a:ext cx="10535472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90538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600" b="1">
                <a:solidFill>
                  <a:schemeClr val="tx1"/>
                </a:solidFill>
                <a:latin typeface="+mn-lt"/>
              </a:defRPr>
            </a:lvl2pPr>
            <a:lvl3pPr marL="979488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200" b="1">
                <a:solidFill>
                  <a:schemeClr val="tx1"/>
                </a:solidFill>
                <a:latin typeface="+mn-lt"/>
              </a:defRPr>
            </a:lvl3pPr>
            <a:lvl4pPr marL="1470025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b="1">
                <a:solidFill>
                  <a:schemeClr val="tx1"/>
                </a:solidFill>
                <a:latin typeface="+mn-lt"/>
              </a:defRPr>
            </a:lvl4pPr>
            <a:lvl5pPr marL="1958975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b="1">
                <a:solidFill>
                  <a:schemeClr val="tx1"/>
                </a:solidFill>
                <a:latin typeface="+mn-lt"/>
              </a:defRPr>
            </a:lvl5pPr>
            <a:lvl6pPr marL="26606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6pPr>
            <a:lvl7pPr marL="31178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7pPr>
            <a:lvl8pPr marL="35750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8pPr>
            <a:lvl9pPr marL="40322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pt-BR" altLang="pt-BR" sz="2400" kern="0" dirty="0"/>
              <a:t>Efeitos na demanda no médio e longo prazos: mudanças de hábitos e de comportamento da sociedade</a:t>
            </a:r>
          </a:p>
        </p:txBody>
      </p:sp>
      <p:grpSp>
        <p:nvGrpSpPr>
          <p:cNvPr id="4" name="Grupo 3"/>
          <p:cNvGrpSpPr/>
          <p:nvPr/>
        </p:nvGrpSpPr>
        <p:grpSpPr>
          <a:xfrm>
            <a:off x="476589" y="1172660"/>
            <a:ext cx="11334411" cy="523220"/>
            <a:chOff x="476589" y="1172660"/>
            <a:chExt cx="11334411" cy="523220"/>
          </a:xfrm>
        </p:grpSpPr>
        <p:sp>
          <p:nvSpPr>
            <p:cNvPr id="10" name="Retângulo 9"/>
            <p:cNvSpPr/>
            <p:nvPr/>
          </p:nvSpPr>
          <p:spPr>
            <a:xfrm>
              <a:off x="850518" y="1295400"/>
              <a:ext cx="1096048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Muitos padrões de comportamento têm sido forçados, em alguma medida, a súbitas mudanças nos últimos 3 meses.</a:t>
              </a:r>
            </a:p>
          </p:txBody>
        </p:sp>
        <p:sp>
          <p:nvSpPr>
            <p:cNvPr id="11" name="Retângulo 10"/>
            <p:cNvSpPr/>
            <p:nvPr/>
          </p:nvSpPr>
          <p:spPr>
            <a:xfrm>
              <a:off x="476589" y="1172660"/>
              <a:ext cx="3946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2800" dirty="0">
                  <a:solidFill>
                    <a:srgbClr val="009999"/>
                  </a:solidFill>
                  <a:latin typeface="Trebuchet MS" panose="020B0603020202020204" pitchFamily="34" charset="0"/>
                </a:rPr>
                <a:t>»</a:t>
              </a:r>
            </a:p>
          </p:txBody>
        </p:sp>
      </p:grpSp>
      <p:grpSp>
        <p:nvGrpSpPr>
          <p:cNvPr id="31" name="Grupo 6">
            <a:extLst>
              <a:ext uri="{FF2B5EF4-FFF2-40B4-BE49-F238E27FC236}">
                <a16:creationId xmlns:a16="http://schemas.microsoft.com/office/drawing/2014/main" id="{67B1E7FD-DD54-4B95-A372-93313896CDD9}"/>
              </a:ext>
            </a:extLst>
          </p:cNvPr>
          <p:cNvGrpSpPr/>
          <p:nvPr/>
        </p:nvGrpSpPr>
        <p:grpSpPr>
          <a:xfrm>
            <a:off x="476589" y="5464685"/>
            <a:ext cx="6914407" cy="707515"/>
            <a:chOff x="476589" y="3352800"/>
            <a:chExt cx="6914407" cy="707515"/>
          </a:xfrm>
        </p:grpSpPr>
        <p:sp>
          <p:nvSpPr>
            <p:cNvPr id="32" name="Retângulo 31">
              <a:extLst>
                <a:ext uri="{FF2B5EF4-FFF2-40B4-BE49-F238E27FC236}">
                  <a16:creationId xmlns:a16="http://schemas.microsoft.com/office/drawing/2014/main" id="{979B56D7-591E-42BD-A5D5-67DBD6E325F4}"/>
                </a:ext>
              </a:extLst>
            </p:cNvPr>
            <p:cNvSpPr/>
            <p:nvPr/>
          </p:nvSpPr>
          <p:spPr>
            <a:xfrm>
              <a:off x="850518" y="3475540"/>
              <a:ext cx="654047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Algumas dessas mudanças possuem potencial de destruição de uma parcela significativa da demanda pré-existente de combustíveis. </a:t>
              </a:r>
            </a:p>
          </p:txBody>
        </p:sp>
        <p:sp>
          <p:nvSpPr>
            <p:cNvPr id="33" name="Retângulo 32">
              <a:extLst>
                <a:ext uri="{FF2B5EF4-FFF2-40B4-BE49-F238E27FC236}">
                  <a16:creationId xmlns:a16="http://schemas.microsoft.com/office/drawing/2014/main" id="{F2D01A46-4F70-4551-AB07-A3116C878523}"/>
                </a:ext>
              </a:extLst>
            </p:cNvPr>
            <p:cNvSpPr/>
            <p:nvPr/>
          </p:nvSpPr>
          <p:spPr>
            <a:xfrm>
              <a:off x="476589" y="3352800"/>
              <a:ext cx="3946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2800" dirty="0">
                  <a:solidFill>
                    <a:srgbClr val="009999"/>
                  </a:solidFill>
                  <a:latin typeface="Trebuchet MS" panose="020B0603020202020204" pitchFamily="34" charset="0"/>
                </a:rPr>
                <a:t>»</a:t>
              </a:r>
            </a:p>
          </p:txBody>
        </p:sp>
      </p:grpSp>
      <p:grpSp>
        <p:nvGrpSpPr>
          <p:cNvPr id="34" name="Grupo 6">
            <a:extLst>
              <a:ext uri="{FF2B5EF4-FFF2-40B4-BE49-F238E27FC236}">
                <a16:creationId xmlns:a16="http://schemas.microsoft.com/office/drawing/2014/main" id="{0BE0D40F-BAEC-4102-BD91-F383CA36EDBB}"/>
              </a:ext>
            </a:extLst>
          </p:cNvPr>
          <p:cNvGrpSpPr/>
          <p:nvPr/>
        </p:nvGrpSpPr>
        <p:grpSpPr>
          <a:xfrm>
            <a:off x="850518" y="1676400"/>
            <a:ext cx="5684485" cy="707515"/>
            <a:chOff x="476589" y="3352800"/>
            <a:chExt cx="5684485" cy="707515"/>
          </a:xfrm>
        </p:grpSpPr>
        <p:sp>
          <p:nvSpPr>
            <p:cNvPr id="35" name="Retângulo 34">
              <a:extLst>
                <a:ext uri="{FF2B5EF4-FFF2-40B4-BE49-F238E27FC236}">
                  <a16:creationId xmlns:a16="http://schemas.microsoft.com/office/drawing/2014/main" id="{FF5B8CB8-B571-4F83-997F-B6DBC46D9612}"/>
                </a:ext>
              </a:extLst>
            </p:cNvPr>
            <p:cNvSpPr/>
            <p:nvPr/>
          </p:nvSpPr>
          <p:spPr>
            <a:xfrm>
              <a:off x="850518" y="3475540"/>
              <a:ext cx="531055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Home office</a:t>
              </a: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sendo aceito por muitas empresas como eficiente e conveniente</a:t>
              </a:r>
            </a:p>
          </p:txBody>
        </p:sp>
        <p:sp>
          <p:nvSpPr>
            <p:cNvPr id="36" name="Retângulo 35">
              <a:extLst>
                <a:ext uri="{FF2B5EF4-FFF2-40B4-BE49-F238E27FC236}">
                  <a16:creationId xmlns:a16="http://schemas.microsoft.com/office/drawing/2014/main" id="{02770B97-FA52-49B6-8F74-F4B2EA25C96A}"/>
                </a:ext>
              </a:extLst>
            </p:cNvPr>
            <p:cNvSpPr/>
            <p:nvPr/>
          </p:nvSpPr>
          <p:spPr>
            <a:xfrm>
              <a:off x="476589" y="3352800"/>
              <a:ext cx="3946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2800" dirty="0">
                  <a:solidFill>
                    <a:srgbClr val="009999"/>
                  </a:solidFill>
                  <a:latin typeface="Trebuchet MS" panose="020B0603020202020204" pitchFamily="34" charset="0"/>
                </a:rPr>
                <a:t>»</a:t>
              </a:r>
            </a:p>
          </p:txBody>
        </p:sp>
      </p:grpSp>
      <p:grpSp>
        <p:nvGrpSpPr>
          <p:cNvPr id="37" name="Grupo 6">
            <a:extLst>
              <a:ext uri="{FF2B5EF4-FFF2-40B4-BE49-F238E27FC236}">
                <a16:creationId xmlns:a16="http://schemas.microsoft.com/office/drawing/2014/main" id="{30454C26-F97F-4373-BFCA-66238D34A023}"/>
              </a:ext>
            </a:extLst>
          </p:cNvPr>
          <p:cNvGrpSpPr/>
          <p:nvPr/>
        </p:nvGrpSpPr>
        <p:grpSpPr>
          <a:xfrm>
            <a:off x="850518" y="2296897"/>
            <a:ext cx="5684485" cy="707515"/>
            <a:chOff x="476589" y="3352800"/>
            <a:chExt cx="5684485" cy="707515"/>
          </a:xfrm>
        </p:grpSpPr>
        <p:sp>
          <p:nvSpPr>
            <p:cNvPr id="38" name="Retângulo 37">
              <a:extLst>
                <a:ext uri="{FF2B5EF4-FFF2-40B4-BE49-F238E27FC236}">
                  <a16:creationId xmlns:a16="http://schemas.microsoft.com/office/drawing/2014/main" id="{97179177-01DD-4E63-A225-9F05E2809D9B}"/>
                </a:ext>
              </a:extLst>
            </p:cNvPr>
            <p:cNvSpPr/>
            <p:nvPr/>
          </p:nvSpPr>
          <p:spPr>
            <a:xfrm>
              <a:off x="850518" y="3475540"/>
              <a:ext cx="531055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Videoconferências</a:t>
              </a: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substituindo reuniões nacionais e internacionais</a:t>
              </a:r>
            </a:p>
          </p:txBody>
        </p:sp>
        <p:sp>
          <p:nvSpPr>
            <p:cNvPr id="39" name="Retângulo 38">
              <a:extLst>
                <a:ext uri="{FF2B5EF4-FFF2-40B4-BE49-F238E27FC236}">
                  <a16:creationId xmlns:a16="http://schemas.microsoft.com/office/drawing/2014/main" id="{AEC2A4DD-65E9-4F05-9D44-D23FEBC181B7}"/>
                </a:ext>
              </a:extLst>
            </p:cNvPr>
            <p:cNvSpPr/>
            <p:nvPr/>
          </p:nvSpPr>
          <p:spPr>
            <a:xfrm>
              <a:off x="476589" y="3352800"/>
              <a:ext cx="3946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2800" dirty="0">
                  <a:solidFill>
                    <a:srgbClr val="009999"/>
                  </a:solidFill>
                  <a:latin typeface="Trebuchet MS" panose="020B0603020202020204" pitchFamily="34" charset="0"/>
                </a:rPr>
                <a:t>»</a:t>
              </a:r>
            </a:p>
          </p:txBody>
        </p:sp>
      </p:grpSp>
      <p:grpSp>
        <p:nvGrpSpPr>
          <p:cNvPr id="44" name="Agrupar 43">
            <a:extLst>
              <a:ext uri="{FF2B5EF4-FFF2-40B4-BE49-F238E27FC236}">
                <a16:creationId xmlns:a16="http://schemas.microsoft.com/office/drawing/2014/main" id="{D0C0CE4F-A36F-4E72-8048-3777AB7A883C}"/>
              </a:ext>
            </a:extLst>
          </p:cNvPr>
          <p:cNvGrpSpPr/>
          <p:nvPr/>
        </p:nvGrpSpPr>
        <p:grpSpPr>
          <a:xfrm>
            <a:off x="6927129" y="1804463"/>
            <a:ext cx="4513342" cy="3689415"/>
            <a:chOff x="7390996" y="1745610"/>
            <a:chExt cx="4513342" cy="3689415"/>
          </a:xfrm>
        </p:grpSpPr>
        <p:grpSp>
          <p:nvGrpSpPr>
            <p:cNvPr id="19" name="Agrupar 18">
              <a:extLst>
                <a:ext uri="{FF2B5EF4-FFF2-40B4-BE49-F238E27FC236}">
                  <a16:creationId xmlns:a16="http://schemas.microsoft.com/office/drawing/2014/main" id="{C6F9C975-9A50-459A-84AD-D80CFDFF52EC}"/>
                </a:ext>
              </a:extLst>
            </p:cNvPr>
            <p:cNvGrpSpPr/>
            <p:nvPr/>
          </p:nvGrpSpPr>
          <p:grpSpPr>
            <a:xfrm>
              <a:off x="9683138" y="1746916"/>
              <a:ext cx="2221200" cy="1800000"/>
              <a:chOff x="9944642" y="1786391"/>
              <a:chExt cx="2221200" cy="1800000"/>
            </a:xfrm>
          </p:grpSpPr>
          <p:sp>
            <p:nvSpPr>
              <p:cNvPr id="40" name="Retângulo 39">
                <a:extLst>
                  <a:ext uri="{FF2B5EF4-FFF2-40B4-BE49-F238E27FC236}">
                    <a16:creationId xmlns:a16="http://schemas.microsoft.com/office/drawing/2014/main" id="{739581F0-4D41-4AF3-89A0-282FAE78A22E}"/>
                  </a:ext>
                </a:extLst>
              </p:cNvPr>
              <p:cNvSpPr/>
              <p:nvPr/>
            </p:nvSpPr>
            <p:spPr bwMode="auto">
              <a:xfrm>
                <a:off x="9944642" y="1786391"/>
                <a:ext cx="2221200" cy="1800000"/>
              </a:xfrm>
              <a:prstGeom prst="rect">
                <a:avLst/>
              </a:prstGeom>
              <a:solidFill>
                <a:srgbClr val="ECECEE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rtlCol="0" anchor="ctr"/>
              <a:lstStyle/>
              <a:p>
                <a:pPr algn="ctr"/>
                <a:endParaRPr lang="pt-BR" sz="2300" dirty="0"/>
              </a:p>
            </p:txBody>
          </p:sp>
          <p:pic>
            <p:nvPicPr>
              <p:cNvPr id="6" name="Imagem 5">
                <a:extLst>
                  <a:ext uri="{FF2B5EF4-FFF2-40B4-BE49-F238E27FC236}">
                    <a16:creationId xmlns:a16="http://schemas.microsoft.com/office/drawing/2014/main" id="{CD9B4330-E23D-4675-8C16-547052270D7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72500" t="26654" r="2500" b="21097"/>
              <a:stretch/>
            </p:blipFill>
            <p:spPr>
              <a:xfrm>
                <a:off x="10289285" y="1786391"/>
                <a:ext cx="1531915" cy="1800000"/>
              </a:xfrm>
              <a:prstGeom prst="rect">
                <a:avLst/>
              </a:prstGeom>
            </p:spPr>
          </p:pic>
        </p:grpSp>
        <p:grpSp>
          <p:nvGrpSpPr>
            <p:cNvPr id="42" name="Agrupar 41">
              <a:extLst>
                <a:ext uri="{FF2B5EF4-FFF2-40B4-BE49-F238E27FC236}">
                  <a16:creationId xmlns:a16="http://schemas.microsoft.com/office/drawing/2014/main" id="{2ACB6798-20CC-43B9-BC90-8CB3A34C6B41}"/>
                </a:ext>
              </a:extLst>
            </p:cNvPr>
            <p:cNvGrpSpPr/>
            <p:nvPr/>
          </p:nvGrpSpPr>
          <p:grpSpPr>
            <a:xfrm>
              <a:off x="7390996" y="1745610"/>
              <a:ext cx="2221200" cy="1800000"/>
              <a:chOff x="7390996" y="1745610"/>
              <a:chExt cx="2221200" cy="1800000"/>
            </a:xfrm>
          </p:grpSpPr>
          <p:sp>
            <p:nvSpPr>
              <p:cNvPr id="12" name="Retângulo 11">
                <a:extLst>
                  <a:ext uri="{FF2B5EF4-FFF2-40B4-BE49-F238E27FC236}">
                    <a16:creationId xmlns:a16="http://schemas.microsoft.com/office/drawing/2014/main" id="{406C993D-46B0-4C9D-BD19-5F2764D62530}"/>
                  </a:ext>
                </a:extLst>
              </p:cNvPr>
              <p:cNvSpPr/>
              <p:nvPr/>
            </p:nvSpPr>
            <p:spPr bwMode="auto">
              <a:xfrm>
                <a:off x="7390996" y="1745610"/>
                <a:ext cx="2221200" cy="1800000"/>
              </a:xfrm>
              <a:prstGeom prst="rect">
                <a:avLst/>
              </a:prstGeom>
              <a:solidFill>
                <a:srgbClr val="ECECEE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rtlCol="0" anchor="ctr"/>
              <a:lstStyle/>
              <a:p>
                <a:pPr algn="ctr"/>
                <a:endParaRPr lang="pt-BR" sz="2300" dirty="0"/>
              </a:p>
            </p:txBody>
          </p:sp>
          <p:pic>
            <p:nvPicPr>
              <p:cNvPr id="8" name="Imagem 7">
                <a:extLst>
                  <a:ext uri="{FF2B5EF4-FFF2-40B4-BE49-F238E27FC236}">
                    <a16:creationId xmlns:a16="http://schemas.microsoft.com/office/drawing/2014/main" id="{4448D753-5777-4594-AB91-081C881492A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36251" t="30292" r="31874" b="18874"/>
              <a:stretch/>
            </p:blipFill>
            <p:spPr>
              <a:xfrm>
                <a:off x="7497846" y="1745610"/>
                <a:ext cx="2007500" cy="1800000"/>
              </a:xfrm>
              <a:prstGeom prst="rect">
                <a:avLst/>
              </a:prstGeom>
            </p:spPr>
          </p:pic>
        </p:grpSp>
        <p:pic>
          <p:nvPicPr>
            <p:cNvPr id="9" name="Imagem 8">
              <a:extLst>
                <a:ext uri="{FF2B5EF4-FFF2-40B4-BE49-F238E27FC236}">
                  <a16:creationId xmlns:a16="http://schemas.microsoft.com/office/drawing/2014/main" id="{704FF625-2265-412A-8E50-9C274AE2D5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22500" t="17083" r="30000" b="14427"/>
            <a:stretch/>
          </p:blipFill>
          <p:spPr>
            <a:xfrm>
              <a:off x="7391400" y="3635025"/>
              <a:ext cx="2220392" cy="1800000"/>
            </a:xfrm>
            <a:prstGeom prst="rect">
              <a:avLst/>
            </a:prstGeom>
          </p:spPr>
        </p:pic>
        <p:grpSp>
          <p:nvGrpSpPr>
            <p:cNvPr id="21" name="Agrupar 20">
              <a:extLst>
                <a:ext uri="{FF2B5EF4-FFF2-40B4-BE49-F238E27FC236}">
                  <a16:creationId xmlns:a16="http://schemas.microsoft.com/office/drawing/2014/main" id="{1AB1674F-E1C7-484B-BF58-31C2774E4839}"/>
                </a:ext>
              </a:extLst>
            </p:cNvPr>
            <p:cNvGrpSpPr/>
            <p:nvPr/>
          </p:nvGrpSpPr>
          <p:grpSpPr>
            <a:xfrm>
              <a:off x="9683138" y="3632750"/>
              <a:ext cx="2221200" cy="1800000"/>
              <a:chOff x="9737730" y="3635025"/>
              <a:chExt cx="2221200" cy="1800000"/>
            </a:xfrm>
          </p:grpSpPr>
          <p:sp>
            <p:nvSpPr>
              <p:cNvPr id="41" name="Retângulo 40">
                <a:extLst>
                  <a:ext uri="{FF2B5EF4-FFF2-40B4-BE49-F238E27FC236}">
                    <a16:creationId xmlns:a16="http://schemas.microsoft.com/office/drawing/2014/main" id="{9938C127-C949-4CB9-9C68-9AC124C35D1E}"/>
                  </a:ext>
                </a:extLst>
              </p:cNvPr>
              <p:cNvSpPr/>
              <p:nvPr/>
            </p:nvSpPr>
            <p:spPr bwMode="auto">
              <a:xfrm>
                <a:off x="9737730" y="3635025"/>
                <a:ext cx="2221200" cy="1800000"/>
              </a:xfrm>
              <a:prstGeom prst="rect">
                <a:avLst/>
              </a:prstGeom>
              <a:solidFill>
                <a:srgbClr val="ECECEE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rtlCol="0" anchor="ctr"/>
              <a:lstStyle/>
              <a:p>
                <a:pPr algn="ctr"/>
                <a:endParaRPr lang="pt-BR" sz="2300" dirty="0"/>
              </a:p>
            </p:txBody>
          </p:sp>
          <p:pic>
            <p:nvPicPr>
              <p:cNvPr id="3" name="Imagem 2">
                <a:extLst>
                  <a:ext uri="{FF2B5EF4-FFF2-40B4-BE49-F238E27FC236}">
                    <a16:creationId xmlns:a16="http://schemas.microsoft.com/office/drawing/2014/main" id="{495AF4F6-0084-4A0D-9707-9FF2A70AE3A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r="2688" b="3393"/>
              <a:stretch/>
            </p:blipFill>
            <p:spPr>
              <a:xfrm>
                <a:off x="9895669" y="3635025"/>
                <a:ext cx="1905323" cy="1800000"/>
              </a:xfrm>
              <a:prstGeom prst="rect">
                <a:avLst/>
              </a:prstGeom>
            </p:spPr>
          </p:pic>
        </p:grpSp>
        <p:sp>
          <p:nvSpPr>
            <p:cNvPr id="43" name="Retângulo 42">
              <a:extLst>
                <a:ext uri="{FF2B5EF4-FFF2-40B4-BE49-F238E27FC236}">
                  <a16:creationId xmlns:a16="http://schemas.microsoft.com/office/drawing/2014/main" id="{8EF2F5EE-A467-433E-84B6-AB8AEB9C94BD}"/>
                </a:ext>
              </a:extLst>
            </p:cNvPr>
            <p:cNvSpPr/>
            <p:nvPr/>
          </p:nvSpPr>
          <p:spPr bwMode="auto">
            <a:xfrm>
              <a:off x="7390996" y="1745610"/>
              <a:ext cx="4513342" cy="3687140"/>
            </a:xfrm>
            <a:prstGeom prst="rect">
              <a:avLst/>
            </a:prstGeom>
            <a:noFill/>
            <a:ln w="9525" algn="ctr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pt-BR" sz="2300" dirty="0"/>
            </a:p>
          </p:txBody>
        </p:sp>
      </p:grpSp>
      <p:sp>
        <p:nvSpPr>
          <p:cNvPr id="45" name="Retângulo 44">
            <a:extLst>
              <a:ext uri="{FF2B5EF4-FFF2-40B4-BE49-F238E27FC236}">
                <a16:creationId xmlns:a16="http://schemas.microsoft.com/office/drawing/2014/main" id="{4E4C940E-AFD8-4361-81D0-2E0AD4A7BAEA}"/>
              </a:ext>
            </a:extLst>
          </p:cNvPr>
          <p:cNvSpPr/>
          <p:nvPr/>
        </p:nvSpPr>
        <p:spPr>
          <a:xfrm>
            <a:off x="8056471" y="5509266"/>
            <a:ext cx="33840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sz="11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Pesquisa da Revista Fortune com 500 CEOs</a:t>
            </a:r>
          </a:p>
        </p:txBody>
      </p:sp>
      <p:grpSp>
        <p:nvGrpSpPr>
          <p:cNvPr id="46" name="Grupo 6">
            <a:extLst>
              <a:ext uri="{FF2B5EF4-FFF2-40B4-BE49-F238E27FC236}">
                <a16:creationId xmlns:a16="http://schemas.microsoft.com/office/drawing/2014/main" id="{B3E06E63-EEF0-40C1-84CD-21BBCA62E06E}"/>
              </a:ext>
            </a:extLst>
          </p:cNvPr>
          <p:cNvGrpSpPr/>
          <p:nvPr/>
        </p:nvGrpSpPr>
        <p:grpSpPr>
          <a:xfrm>
            <a:off x="850518" y="2917394"/>
            <a:ext cx="5684485" cy="707515"/>
            <a:chOff x="476589" y="3352800"/>
            <a:chExt cx="5684485" cy="707515"/>
          </a:xfrm>
        </p:grpSpPr>
        <p:sp>
          <p:nvSpPr>
            <p:cNvPr id="47" name="Retângulo 46">
              <a:extLst>
                <a:ext uri="{FF2B5EF4-FFF2-40B4-BE49-F238E27FC236}">
                  <a16:creationId xmlns:a16="http://schemas.microsoft.com/office/drawing/2014/main" id="{2870ADFB-A85F-447C-8C15-156D32613837}"/>
                </a:ext>
              </a:extLst>
            </p:cNvPr>
            <p:cNvSpPr/>
            <p:nvPr/>
          </p:nvSpPr>
          <p:spPr>
            <a:xfrm>
              <a:off x="850518" y="3475540"/>
              <a:ext cx="531055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Maior relevância e influência do </a:t>
              </a:r>
              <a:r>
                <a:rPr lang="pt-BR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comércio digital</a:t>
              </a: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na aquisição de bens e serviços</a:t>
              </a:r>
            </a:p>
          </p:txBody>
        </p:sp>
        <p:sp>
          <p:nvSpPr>
            <p:cNvPr id="48" name="Retângulo 47">
              <a:extLst>
                <a:ext uri="{FF2B5EF4-FFF2-40B4-BE49-F238E27FC236}">
                  <a16:creationId xmlns:a16="http://schemas.microsoft.com/office/drawing/2014/main" id="{6CF7C93B-27DF-4460-98F9-ED26C9420384}"/>
                </a:ext>
              </a:extLst>
            </p:cNvPr>
            <p:cNvSpPr/>
            <p:nvPr/>
          </p:nvSpPr>
          <p:spPr>
            <a:xfrm>
              <a:off x="476589" y="3352800"/>
              <a:ext cx="3946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2800" dirty="0">
                  <a:solidFill>
                    <a:srgbClr val="009999"/>
                  </a:solidFill>
                  <a:latin typeface="Trebuchet MS" panose="020B0603020202020204" pitchFamily="34" charset="0"/>
                </a:rPr>
                <a:t>»</a:t>
              </a:r>
            </a:p>
          </p:txBody>
        </p:sp>
      </p:grpSp>
      <p:grpSp>
        <p:nvGrpSpPr>
          <p:cNvPr id="49" name="Grupo 6">
            <a:extLst>
              <a:ext uri="{FF2B5EF4-FFF2-40B4-BE49-F238E27FC236}">
                <a16:creationId xmlns:a16="http://schemas.microsoft.com/office/drawing/2014/main" id="{3A93F134-06B0-4E35-967E-02D92E54C109}"/>
              </a:ext>
            </a:extLst>
          </p:cNvPr>
          <p:cNvGrpSpPr/>
          <p:nvPr/>
        </p:nvGrpSpPr>
        <p:grpSpPr>
          <a:xfrm>
            <a:off x="850518" y="3537891"/>
            <a:ext cx="5684485" cy="707515"/>
            <a:chOff x="476589" y="3352800"/>
            <a:chExt cx="5684485" cy="707515"/>
          </a:xfrm>
        </p:grpSpPr>
        <p:sp>
          <p:nvSpPr>
            <p:cNvPr id="50" name="Retângulo 49">
              <a:extLst>
                <a:ext uri="{FF2B5EF4-FFF2-40B4-BE49-F238E27FC236}">
                  <a16:creationId xmlns:a16="http://schemas.microsoft.com/office/drawing/2014/main" id="{2D7AEB68-FDCE-400D-8016-682F9C59F426}"/>
                </a:ext>
              </a:extLst>
            </p:cNvPr>
            <p:cNvSpPr/>
            <p:nvPr/>
          </p:nvSpPr>
          <p:spPr>
            <a:xfrm>
              <a:off x="850518" y="3475540"/>
              <a:ext cx="531055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Receio de parte da população a </a:t>
              </a:r>
              <a:r>
                <a:rPr lang="pt-BR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eventos / ambientes de grande público</a:t>
              </a:r>
            </a:p>
          </p:txBody>
        </p:sp>
        <p:sp>
          <p:nvSpPr>
            <p:cNvPr id="51" name="Retângulo 50">
              <a:extLst>
                <a:ext uri="{FF2B5EF4-FFF2-40B4-BE49-F238E27FC236}">
                  <a16:creationId xmlns:a16="http://schemas.microsoft.com/office/drawing/2014/main" id="{7B4F12C9-ECA5-4651-A8A7-1BDA7DB3941B}"/>
                </a:ext>
              </a:extLst>
            </p:cNvPr>
            <p:cNvSpPr/>
            <p:nvPr/>
          </p:nvSpPr>
          <p:spPr>
            <a:xfrm>
              <a:off x="476589" y="3352800"/>
              <a:ext cx="3946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2800" dirty="0">
                  <a:solidFill>
                    <a:srgbClr val="009999"/>
                  </a:solidFill>
                  <a:latin typeface="Trebuchet MS" panose="020B0603020202020204" pitchFamily="34" charset="0"/>
                </a:rPr>
                <a:t>»</a:t>
              </a:r>
            </a:p>
          </p:txBody>
        </p:sp>
      </p:grpSp>
      <p:grpSp>
        <p:nvGrpSpPr>
          <p:cNvPr id="52" name="Grupo 6">
            <a:extLst>
              <a:ext uri="{FF2B5EF4-FFF2-40B4-BE49-F238E27FC236}">
                <a16:creationId xmlns:a16="http://schemas.microsoft.com/office/drawing/2014/main" id="{697ECFED-EAF0-44A1-8612-4084A07B9324}"/>
              </a:ext>
            </a:extLst>
          </p:cNvPr>
          <p:cNvGrpSpPr/>
          <p:nvPr/>
        </p:nvGrpSpPr>
        <p:grpSpPr>
          <a:xfrm>
            <a:off x="850518" y="4158388"/>
            <a:ext cx="5684485" cy="707515"/>
            <a:chOff x="476589" y="3352800"/>
            <a:chExt cx="5684485" cy="707515"/>
          </a:xfrm>
        </p:grpSpPr>
        <p:sp>
          <p:nvSpPr>
            <p:cNvPr id="53" name="Retângulo 52">
              <a:extLst>
                <a:ext uri="{FF2B5EF4-FFF2-40B4-BE49-F238E27FC236}">
                  <a16:creationId xmlns:a16="http://schemas.microsoft.com/office/drawing/2014/main" id="{168C6CFD-959A-4475-B429-F9EE93608EB0}"/>
                </a:ext>
              </a:extLst>
            </p:cNvPr>
            <p:cNvSpPr/>
            <p:nvPr/>
          </p:nvSpPr>
          <p:spPr>
            <a:xfrm>
              <a:off x="850518" y="3475540"/>
              <a:ext cx="531055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Receio de parte da população a </a:t>
              </a:r>
              <a:r>
                <a:rPr lang="pt-BR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viagens nacionais e internacionais</a:t>
              </a:r>
            </a:p>
          </p:txBody>
        </p:sp>
        <p:sp>
          <p:nvSpPr>
            <p:cNvPr id="54" name="Retângulo 53">
              <a:extLst>
                <a:ext uri="{FF2B5EF4-FFF2-40B4-BE49-F238E27FC236}">
                  <a16:creationId xmlns:a16="http://schemas.microsoft.com/office/drawing/2014/main" id="{EE4DEA83-8F85-4709-9249-B2645FC8758C}"/>
                </a:ext>
              </a:extLst>
            </p:cNvPr>
            <p:cNvSpPr/>
            <p:nvPr/>
          </p:nvSpPr>
          <p:spPr>
            <a:xfrm>
              <a:off x="476589" y="3352800"/>
              <a:ext cx="3946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2800" dirty="0">
                  <a:solidFill>
                    <a:srgbClr val="009999"/>
                  </a:solidFill>
                  <a:latin typeface="Trebuchet MS" panose="020B0603020202020204" pitchFamily="34" charset="0"/>
                </a:rPr>
                <a:t>»</a:t>
              </a:r>
            </a:p>
          </p:txBody>
        </p:sp>
      </p:grpSp>
      <p:grpSp>
        <p:nvGrpSpPr>
          <p:cNvPr id="55" name="Grupo 6">
            <a:extLst>
              <a:ext uri="{FF2B5EF4-FFF2-40B4-BE49-F238E27FC236}">
                <a16:creationId xmlns:a16="http://schemas.microsoft.com/office/drawing/2014/main" id="{4720C7A6-20C2-4A79-BF4D-710D08D464C9}"/>
              </a:ext>
            </a:extLst>
          </p:cNvPr>
          <p:cNvGrpSpPr/>
          <p:nvPr/>
        </p:nvGrpSpPr>
        <p:grpSpPr>
          <a:xfrm>
            <a:off x="850518" y="4778885"/>
            <a:ext cx="5918673" cy="707515"/>
            <a:chOff x="476589" y="3352800"/>
            <a:chExt cx="5918673" cy="707515"/>
          </a:xfrm>
        </p:grpSpPr>
        <p:sp>
          <p:nvSpPr>
            <p:cNvPr id="56" name="Retângulo 55">
              <a:extLst>
                <a:ext uri="{FF2B5EF4-FFF2-40B4-BE49-F238E27FC236}">
                  <a16:creationId xmlns:a16="http://schemas.microsoft.com/office/drawing/2014/main" id="{0490B083-39FB-4964-8F2E-B3CF075A04F0}"/>
                </a:ext>
              </a:extLst>
            </p:cNvPr>
            <p:cNvSpPr/>
            <p:nvPr/>
          </p:nvSpPr>
          <p:spPr>
            <a:xfrm>
              <a:off x="850517" y="3475540"/>
              <a:ext cx="554474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Preferência pelo uso de </a:t>
              </a:r>
              <a:r>
                <a:rPr lang="pt-BR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automóveis e bicicletas</a:t>
              </a: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em detrimento ao transporte público</a:t>
              </a:r>
            </a:p>
          </p:txBody>
        </p:sp>
        <p:sp>
          <p:nvSpPr>
            <p:cNvPr id="57" name="Retângulo 56">
              <a:extLst>
                <a:ext uri="{FF2B5EF4-FFF2-40B4-BE49-F238E27FC236}">
                  <a16:creationId xmlns:a16="http://schemas.microsoft.com/office/drawing/2014/main" id="{017A47D2-2FAC-4844-8179-D322E76EC9DD}"/>
                </a:ext>
              </a:extLst>
            </p:cNvPr>
            <p:cNvSpPr/>
            <p:nvPr/>
          </p:nvSpPr>
          <p:spPr>
            <a:xfrm>
              <a:off x="476589" y="3352800"/>
              <a:ext cx="3946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2800" dirty="0">
                  <a:solidFill>
                    <a:srgbClr val="009999"/>
                  </a:solidFill>
                  <a:latin typeface="Trebuchet MS" panose="020B0603020202020204" pitchFamily="34" charset="0"/>
                </a:rPr>
                <a:t>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79817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5"/>
          <p:cNvSpPr txBox="1">
            <a:spLocks/>
          </p:cNvSpPr>
          <p:nvPr/>
        </p:nvSpPr>
        <p:spPr bwMode="auto">
          <a:xfrm>
            <a:off x="361128" y="257053"/>
            <a:ext cx="11602272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90538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600" b="1">
                <a:solidFill>
                  <a:schemeClr val="tx1"/>
                </a:solidFill>
                <a:latin typeface="+mn-lt"/>
              </a:defRPr>
            </a:lvl2pPr>
            <a:lvl3pPr marL="979488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200" b="1">
                <a:solidFill>
                  <a:schemeClr val="tx1"/>
                </a:solidFill>
                <a:latin typeface="+mn-lt"/>
              </a:defRPr>
            </a:lvl3pPr>
            <a:lvl4pPr marL="1470025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b="1">
                <a:solidFill>
                  <a:schemeClr val="tx1"/>
                </a:solidFill>
                <a:latin typeface="+mn-lt"/>
              </a:defRPr>
            </a:lvl4pPr>
            <a:lvl5pPr marL="1958975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b="1">
                <a:solidFill>
                  <a:schemeClr val="tx1"/>
                </a:solidFill>
                <a:latin typeface="+mn-lt"/>
              </a:defRPr>
            </a:lvl5pPr>
            <a:lvl6pPr marL="26606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6pPr>
            <a:lvl7pPr marL="31178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7pPr>
            <a:lvl8pPr marL="35750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8pPr>
            <a:lvl9pPr marL="40322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9pPr>
          </a:lstStyle>
          <a:p>
            <a:pPr algn="ctr"/>
            <a:r>
              <a:rPr lang="pt-BR" altLang="pt-BR" sz="2400" kern="0" dirty="0"/>
              <a:t>Estudo sobre os impactos da pandemia no mercado brasileiro de combustíveis</a:t>
            </a:r>
          </a:p>
        </p:txBody>
      </p:sp>
      <p:grpSp>
        <p:nvGrpSpPr>
          <p:cNvPr id="4" name="Grupo 3"/>
          <p:cNvGrpSpPr/>
          <p:nvPr/>
        </p:nvGrpSpPr>
        <p:grpSpPr>
          <a:xfrm>
            <a:off x="4345071" y="1172660"/>
            <a:ext cx="7465929" cy="953737"/>
            <a:chOff x="476589" y="1172660"/>
            <a:chExt cx="7465929" cy="953737"/>
          </a:xfrm>
        </p:grpSpPr>
        <p:sp>
          <p:nvSpPr>
            <p:cNvPr id="10" name="Retângulo 9"/>
            <p:cNvSpPr/>
            <p:nvPr/>
          </p:nvSpPr>
          <p:spPr>
            <a:xfrm>
              <a:off x="850518" y="1295400"/>
              <a:ext cx="709200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Diante das incertezas associadas aos impactos da pandemia de Covid-19 na economia e na sociedade brasileira, </a:t>
              </a:r>
              <a:r>
                <a:rPr lang="pt-BR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a Nota Técnica analisa potenciais efeitos de curto prazo no mercado de combustíveis</a:t>
              </a: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11" name="Retângulo 10"/>
            <p:cNvSpPr/>
            <p:nvPr/>
          </p:nvSpPr>
          <p:spPr>
            <a:xfrm>
              <a:off x="476589" y="1172660"/>
              <a:ext cx="3946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2800" dirty="0">
                  <a:solidFill>
                    <a:srgbClr val="009999"/>
                  </a:solidFill>
                  <a:latin typeface="Trebuchet MS" panose="020B0603020202020204" pitchFamily="34" charset="0"/>
                </a:rPr>
                <a:t>»</a:t>
              </a:r>
            </a:p>
          </p:txBody>
        </p:sp>
      </p:grpSp>
      <p:grpSp>
        <p:nvGrpSpPr>
          <p:cNvPr id="22" name="Grupo 6">
            <a:extLst>
              <a:ext uri="{FF2B5EF4-FFF2-40B4-BE49-F238E27FC236}">
                <a16:creationId xmlns:a16="http://schemas.microsoft.com/office/drawing/2014/main" id="{BFC159F6-6BC7-45DC-A15A-A14627683B72}"/>
              </a:ext>
            </a:extLst>
          </p:cNvPr>
          <p:cNvGrpSpPr/>
          <p:nvPr/>
        </p:nvGrpSpPr>
        <p:grpSpPr>
          <a:xfrm>
            <a:off x="4345071" y="2430381"/>
            <a:ext cx="7465929" cy="953737"/>
            <a:chOff x="476589" y="3352800"/>
            <a:chExt cx="7465929" cy="953737"/>
          </a:xfrm>
        </p:grpSpPr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D2BBBFAB-7710-4399-8632-0E993E95EF4B}"/>
                </a:ext>
              </a:extLst>
            </p:cNvPr>
            <p:cNvSpPr/>
            <p:nvPr/>
          </p:nvSpPr>
          <p:spPr>
            <a:xfrm>
              <a:off x="850518" y="3475540"/>
              <a:ext cx="709200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Análise da demanda de combustíveis entre 2020 e 2022, por meio de trajetórias distintas, e seus efeitos no refino e no setor de biocombustíveis, assim como sobre as reduções arrecadatórias.</a:t>
              </a:r>
            </a:p>
          </p:txBody>
        </p:sp>
        <p:sp>
          <p:nvSpPr>
            <p:cNvPr id="24" name="Retângulo 23">
              <a:extLst>
                <a:ext uri="{FF2B5EF4-FFF2-40B4-BE49-F238E27FC236}">
                  <a16:creationId xmlns:a16="http://schemas.microsoft.com/office/drawing/2014/main" id="{A249217A-949D-4660-AF07-EBC08405D860}"/>
                </a:ext>
              </a:extLst>
            </p:cNvPr>
            <p:cNvSpPr/>
            <p:nvPr/>
          </p:nvSpPr>
          <p:spPr>
            <a:xfrm>
              <a:off x="476589" y="3352800"/>
              <a:ext cx="3946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2800" dirty="0">
                  <a:solidFill>
                    <a:srgbClr val="009999"/>
                  </a:solidFill>
                  <a:latin typeface="Trebuchet MS" panose="020B0603020202020204" pitchFamily="34" charset="0"/>
                </a:rPr>
                <a:t>»</a:t>
              </a:r>
            </a:p>
          </p:txBody>
        </p:sp>
      </p:grpSp>
      <p:grpSp>
        <p:nvGrpSpPr>
          <p:cNvPr id="28" name="Grupo 6">
            <a:extLst>
              <a:ext uri="{FF2B5EF4-FFF2-40B4-BE49-F238E27FC236}">
                <a16:creationId xmlns:a16="http://schemas.microsoft.com/office/drawing/2014/main" id="{BE68ADBF-F5EC-4ACB-9C40-2F0A18464700}"/>
              </a:ext>
            </a:extLst>
          </p:cNvPr>
          <p:cNvGrpSpPr/>
          <p:nvPr/>
        </p:nvGrpSpPr>
        <p:grpSpPr>
          <a:xfrm>
            <a:off x="4345071" y="3688102"/>
            <a:ext cx="7465929" cy="953737"/>
            <a:chOff x="476589" y="3352800"/>
            <a:chExt cx="7465929" cy="953737"/>
          </a:xfrm>
        </p:grpSpPr>
        <p:sp>
          <p:nvSpPr>
            <p:cNvPr id="29" name="Retângulo 28">
              <a:extLst>
                <a:ext uri="{FF2B5EF4-FFF2-40B4-BE49-F238E27FC236}">
                  <a16:creationId xmlns:a16="http://schemas.microsoft.com/office/drawing/2014/main" id="{9C8F9593-A06B-4270-85E1-66FCAB3662E7}"/>
                </a:ext>
              </a:extLst>
            </p:cNvPr>
            <p:cNvSpPr/>
            <p:nvPr/>
          </p:nvSpPr>
          <p:spPr>
            <a:xfrm>
              <a:off x="850518" y="3475540"/>
              <a:ext cx="709200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As trajetórias não têm a pretensão de prever o comportamento das variáveis</a:t>
              </a: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, mas sim de fornecer ferramentas para a compreensão da incerteza e do leque de possibilidades no curto prazo.</a:t>
              </a:r>
            </a:p>
          </p:txBody>
        </p:sp>
        <p:sp>
          <p:nvSpPr>
            <p:cNvPr id="30" name="Retângulo 29">
              <a:extLst>
                <a:ext uri="{FF2B5EF4-FFF2-40B4-BE49-F238E27FC236}">
                  <a16:creationId xmlns:a16="http://schemas.microsoft.com/office/drawing/2014/main" id="{724CE6AD-2F92-4D8E-B459-993C32470E1D}"/>
                </a:ext>
              </a:extLst>
            </p:cNvPr>
            <p:cNvSpPr/>
            <p:nvPr/>
          </p:nvSpPr>
          <p:spPr>
            <a:xfrm>
              <a:off x="476589" y="3352800"/>
              <a:ext cx="3946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2800" dirty="0">
                  <a:solidFill>
                    <a:srgbClr val="009999"/>
                  </a:solidFill>
                  <a:latin typeface="Trebuchet MS" panose="020B0603020202020204" pitchFamily="34" charset="0"/>
                </a:rPr>
                <a:t>»</a:t>
              </a:r>
            </a:p>
          </p:txBody>
        </p:sp>
      </p:grpSp>
      <p:grpSp>
        <p:nvGrpSpPr>
          <p:cNvPr id="16" name="Grupo 6">
            <a:extLst>
              <a:ext uri="{FF2B5EF4-FFF2-40B4-BE49-F238E27FC236}">
                <a16:creationId xmlns:a16="http://schemas.microsoft.com/office/drawing/2014/main" id="{0DFE3EAD-9F30-481D-A121-2E8905EDEADA}"/>
              </a:ext>
            </a:extLst>
          </p:cNvPr>
          <p:cNvGrpSpPr/>
          <p:nvPr/>
        </p:nvGrpSpPr>
        <p:grpSpPr>
          <a:xfrm>
            <a:off x="4349082" y="4945824"/>
            <a:ext cx="7461918" cy="953737"/>
            <a:chOff x="476589" y="3352800"/>
            <a:chExt cx="7461918" cy="953737"/>
          </a:xfrm>
        </p:grpSpPr>
        <p:sp>
          <p:nvSpPr>
            <p:cNvPr id="17" name="Retângulo 16">
              <a:extLst>
                <a:ext uri="{FF2B5EF4-FFF2-40B4-BE49-F238E27FC236}">
                  <a16:creationId xmlns:a16="http://schemas.microsoft.com/office/drawing/2014/main" id="{A4EAD9F9-FABB-457E-A283-6B7260290EC6}"/>
                </a:ext>
              </a:extLst>
            </p:cNvPr>
            <p:cNvSpPr/>
            <p:nvPr/>
          </p:nvSpPr>
          <p:spPr>
            <a:xfrm>
              <a:off x="850518" y="3475540"/>
              <a:ext cx="708798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Assim, a EPE espera auxiliar na </a:t>
              </a:r>
              <a:r>
                <a:rPr lang="pt-BR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identificação de quais </a:t>
              </a:r>
              <a:r>
                <a:rPr lang="pt-BR" i="1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drivers</a:t>
              </a:r>
              <a:r>
                <a:rPr lang="pt-BR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são importantes para o comportamento da demanda de combustíveis diante das incertezas atuais</a:t>
              </a: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18" name="Retângulo 17">
              <a:extLst>
                <a:ext uri="{FF2B5EF4-FFF2-40B4-BE49-F238E27FC236}">
                  <a16:creationId xmlns:a16="http://schemas.microsoft.com/office/drawing/2014/main" id="{457983DD-DCE5-4160-A136-52B465E9ED4C}"/>
                </a:ext>
              </a:extLst>
            </p:cNvPr>
            <p:cNvSpPr/>
            <p:nvPr/>
          </p:nvSpPr>
          <p:spPr>
            <a:xfrm>
              <a:off x="476589" y="3352800"/>
              <a:ext cx="3946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2800" dirty="0">
                  <a:solidFill>
                    <a:srgbClr val="009999"/>
                  </a:solidFill>
                  <a:latin typeface="Trebuchet MS" panose="020B0603020202020204" pitchFamily="34" charset="0"/>
                </a:rPr>
                <a:t>»</a:t>
              </a:r>
            </a:p>
          </p:txBody>
        </p:sp>
      </p:grpSp>
      <p:pic>
        <p:nvPicPr>
          <p:cNvPr id="2" name="Imagem 1">
            <a:extLst>
              <a:ext uri="{FF2B5EF4-FFF2-40B4-BE49-F238E27FC236}">
                <a16:creationId xmlns:a16="http://schemas.microsoft.com/office/drawing/2014/main" id="{EEDF3E5D-78B7-44AC-9663-42B88C9FB23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606" r="30605"/>
          <a:stretch/>
        </p:blipFill>
        <p:spPr>
          <a:xfrm>
            <a:off x="500320" y="1069204"/>
            <a:ext cx="3462080" cy="50256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78336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Gráfico 16">
            <a:extLst>
              <a:ext uri="{FF2B5EF4-FFF2-40B4-BE49-F238E27FC236}">
                <a16:creationId xmlns:a16="http://schemas.microsoft.com/office/drawing/2014/main" id="{164E2107-C318-4307-92C1-4A062B3980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9339662"/>
              </p:ext>
            </p:extLst>
          </p:nvPr>
        </p:nvGraphicFramePr>
        <p:xfrm>
          <a:off x="505506" y="2046444"/>
          <a:ext cx="6854400" cy="3180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Espaço Reservado para Texto 5"/>
          <p:cNvSpPr txBox="1">
            <a:spLocks/>
          </p:cNvSpPr>
          <p:nvPr/>
        </p:nvSpPr>
        <p:spPr bwMode="auto">
          <a:xfrm>
            <a:off x="361128" y="257053"/>
            <a:ext cx="11678472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90538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600" b="1">
                <a:solidFill>
                  <a:schemeClr val="tx1"/>
                </a:solidFill>
                <a:latin typeface="+mn-lt"/>
              </a:defRPr>
            </a:lvl2pPr>
            <a:lvl3pPr marL="979488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200" b="1">
                <a:solidFill>
                  <a:schemeClr val="tx1"/>
                </a:solidFill>
                <a:latin typeface="+mn-lt"/>
              </a:defRPr>
            </a:lvl3pPr>
            <a:lvl4pPr marL="1470025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b="1">
                <a:solidFill>
                  <a:schemeClr val="tx1"/>
                </a:solidFill>
                <a:latin typeface="+mn-lt"/>
              </a:defRPr>
            </a:lvl4pPr>
            <a:lvl5pPr marL="1958975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b="1">
                <a:solidFill>
                  <a:schemeClr val="tx1"/>
                </a:solidFill>
                <a:latin typeface="+mn-lt"/>
              </a:defRPr>
            </a:lvl5pPr>
            <a:lvl6pPr marL="26606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6pPr>
            <a:lvl7pPr marL="31178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7pPr>
            <a:lvl8pPr marL="35750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8pPr>
            <a:lvl9pPr marL="40322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pt-BR" altLang="pt-BR" sz="2400" kern="0" dirty="0"/>
              <a:t>Impacto da Covid-19 nas vendas de combustíveis</a:t>
            </a:r>
            <a:endParaRPr lang="pt-BR" altLang="pt-BR" sz="2400" i="1" kern="0" dirty="0"/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68E48CDA-95F8-4E10-A948-EBDB9B8BF12A}"/>
              </a:ext>
            </a:extLst>
          </p:cNvPr>
          <p:cNvSpPr/>
          <p:nvPr/>
        </p:nvSpPr>
        <p:spPr>
          <a:xfrm>
            <a:off x="809574" y="1295400"/>
            <a:ext cx="70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Variação das vendas de combustíveis no Brasil em abril de 2020</a:t>
            </a:r>
          </a:p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b="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F870D1B0-0821-4984-88B4-1E4E24A2EC74}"/>
              </a:ext>
            </a:extLst>
          </p:cNvPr>
          <p:cNvSpPr/>
          <p:nvPr/>
        </p:nvSpPr>
        <p:spPr>
          <a:xfrm>
            <a:off x="621278" y="1324800"/>
            <a:ext cx="144000" cy="50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pt-BR" sz="1200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6D6A6641-932C-4277-A6CF-06E37C168FF9}"/>
              </a:ext>
            </a:extLst>
          </p:cNvPr>
          <p:cNvSpPr/>
          <p:nvPr/>
        </p:nvSpPr>
        <p:spPr>
          <a:xfrm>
            <a:off x="618101" y="5334000"/>
            <a:ext cx="34949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200" b="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(*) em relação ao mesmo período de 2019.</a:t>
            </a:r>
          </a:p>
          <a:p>
            <a:r>
              <a:rPr lang="pt-BR" sz="1200" b="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Fonte: ANP e MAPA </a:t>
            </a:r>
            <a:endParaRPr lang="pt-BR" sz="1200" dirty="0"/>
          </a:p>
        </p:txBody>
      </p:sp>
      <p:grpSp>
        <p:nvGrpSpPr>
          <p:cNvPr id="19" name="Grupo 3">
            <a:extLst>
              <a:ext uri="{FF2B5EF4-FFF2-40B4-BE49-F238E27FC236}">
                <a16:creationId xmlns:a16="http://schemas.microsoft.com/office/drawing/2014/main" id="{8F2DC8A1-A749-448E-8535-59CB5E1EAB56}"/>
              </a:ext>
            </a:extLst>
          </p:cNvPr>
          <p:cNvGrpSpPr/>
          <p:nvPr/>
        </p:nvGrpSpPr>
        <p:grpSpPr>
          <a:xfrm>
            <a:off x="7848600" y="1678021"/>
            <a:ext cx="4189329" cy="1446179"/>
            <a:chOff x="476589" y="1172660"/>
            <a:chExt cx="4189329" cy="1446179"/>
          </a:xfrm>
        </p:grpSpPr>
        <p:sp>
          <p:nvSpPr>
            <p:cNvPr id="20" name="Retângulo 19">
              <a:extLst>
                <a:ext uri="{FF2B5EF4-FFF2-40B4-BE49-F238E27FC236}">
                  <a16:creationId xmlns:a16="http://schemas.microsoft.com/office/drawing/2014/main" id="{AC644333-4F9B-449B-ACEA-36BA995ECA10}"/>
                </a:ext>
              </a:extLst>
            </p:cNvPr>
            <p:cNvSpPr/>
            <p:nvPr/>
          </p:nvSpPr>
          <p:spPr>
            <a:xfrm>
              <a:off x="850518" y="1295400"/>
              <a:ext cx="3815400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Há incertezas quanto à variação da demanda desses combustíveis nos próximos meses, a depender dos desdobramentos do quadro do novo coronavírus no país.</a:t>
              </a:r>
            </a:p>
          </p:txBody>
        </p:sp>
        <p:sp>
          <p:nvSpPr>
            <p:cNvPr id="21" name="Retângulo 20">
              <a:extLst>
                <a:ext uri="{FF2B5EF4-FFF2-40B4-BE49-F238E27FC236}">
                  <a16:creationId xmlns:a16="http://schemas.microsoft.com/office/drawing/2014/main" id="{F5C2D609-2BD6-455E-B7E6-DEDA83F53EB0}"/>
                </a:ext>
              </a:extLst>
            </p:cNvPr>
            <p:cNvSpPr/>
            <p:nvPr/>
          </p:nvSpPr>
          <p:spPr>
            <a:xfrm>
              <a:off x="476589" y="1172660"/>
              <a:ext cx="3946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2800" dirty="0">
                  <a:solidFill>
                    <a:srgbClr val="009999"/>
                  </a:solidFill>
                  <a:latin typeface="Trebuchet MS" panose="020B0603020202020204" pitchFamily="34" charset="0"/>
                </a:rPr>
                <a:t>»</a:t>
              </a:r>
            </a:p>
          </p:txBody>
        </p:sp>
      </p:grpSp>
      <p:pic>
        <p:nvPicPr>
          <p:cNvPr id="22" name="Imagem 21">
            <a:extLst>
              <a:ext uri="{FF2B5EF4-FFF2-40B4-BE49-F238E27FC236}">
                <a16:creationId xmlns:a16="http://schemas.microsoft.com/office/drawing/2014/main" id="{3BD3ED10-9288-40A7-86BC-C57DEDC6FF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00"/>
          <a:stretch/>
        </p:blipFill>
        <p:spPr>
          <a:xfrm>
            <a:off x="6450949" y="1714101"/>
            <a:ext cx="788042" cy="431234"/>
          </a:xfrm>
          <a:prstGeom prst="rect">
            <a:avLst/>
          </a:prstGeom>
        </p:spPr>
      </p:pic>
      <p:cxnSp>
        <p:nvCxnSpPr>
          <p:cNvPr id="24" name="Conector reto 23">
            <a:extLst>
              <a:ext uri="{FF2B5EF4-FFF2-40B4-BE49-F238E27FC236}">
                <a16:creationId xmlns:a16="http://schemas.microsoft.com/office/drawing/2014/main" id="{23BB453F-8025-4376-9198-CF10293E2D36}"/>
              </a:ext>
            </a:extLst>
          </p:cNvPr>
          <p:cNvCxnSpPr>
            <a:cxnSpLocks/>
          </p:cNvCxnSpPr>
          <p:nvPr/>
        </p:nvCxnSpPr>
        <p:spPr bwMode="auto">
          <a:xfrm>
            <a:off x="1262991" y="2608988"/>
            <a:ext cx="5976000" cy="0"/>
          </a:xfrm>
          <a:prstGeom prst="line">
            <a:avLst/>
          </a:prstGeom>
          <a:noFill/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9" name="Fluxograma: Documento 28">
            <a:extLst>
              <a:ext uri="{FF2B5EF4-FFF2-40B4-BE49-F238E27FC236}">
                <a16:creationId xmlns:a16="http://schemas.microsoft.com/office/drawing/2014/main" id="{FBB894AD-8F58-45C5-AC99-F53986F0068E}"/>
              </a:ext>
            </a:extLst>
          </p:cNvPr>
          <p:cNvSpPr/>
          <p:nvPr/>
        </p:nvSpPr>
        <p:spPr bwMode="auto">
          <a:xfrm rot="10800000">
            <a:off x="7840239" y="3431218"/>
            <a:ext cx="4347950" cy="2887126"/>
          </a:xfrm>
          <a:prstGeom prst="flowChartDocument">
            <a:avLst/>
          </a:prstGeom>
          <a:blipFill>
            <a:blip r:embed="rId4"/>
            <a:stretch>
              <a:fillRect/>
            </a:stretch>
          </a:blipFill>
          <a:ln w="9525" algn="ctr">
            <a:noFill/>
            <a:miter lim="800000"/>
            <a:headEnd/>
            <a:tailEnd/>
          </a:ln>
        </p:spPr>
        <p:txBody>
          <a:bodyPr wrap="none" rtlCol="0" anchor="ctr"/>
          <a:lstStyle/>
          <a:p>
            <a:pPr algn="ctr"/>
            <a:endParaRPr lang="pt-BR" sz="2300" dirty="0"/>
          </a:p>
        </p:txBody>
      </p:sp>
    </p:spTree>
    <p:extLst>
      <p:ext uri="{BB962C8B-B14F-4D97-AF65-F5344CB8AC3E}">
        <p14:creationId xmlns:p14="http://schemas.microsoft.com/office/powerpoint/2010/main" val="342281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tângulo: Cantos Arredondados 22">
            <a:extLst>
              <a:ext uri="{FF2B5EF4-FFF2-40B4-BE49-F238E27FC236}">
                <a16:creationId xmlns:a16="http://schemas.microsoft.com/office/drawing/2014/main" id="{31392BE0-7F36-4719-8D3E-09554BC2B044}"/>
              </a:ext>
            </a:extLst>
          </p:cNvPr>
          <p:cNvSpPr/>
          <p:nvPr/>
        </p:nvSpPr>
        <p:spPr bwMode="auto">
          <a:xfrm>
            <a:off x="8451960" y="1663612"/>
            <a:ext cx="3338966" cy="4608000"/>
          </a:xfrm>
          <a:prstGeom prst="roundRect">
            <a:avLst>
              <a:gd name="adj" fmla="val 7675"/>
            </a:avLst>
          </a:prstGeom>
          <a:solidFill>
            <a:schemeClr val="accent1">
              <a:lumMod val="20000"/>
              <a:lumOff val="8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rtlCol="0" anchor="ctr"/>
          <a:lstStyle/>
          <a:p>
            <a:pPr algn="ctr"/>
            <a:endParaRPr lang="pt-BR" sz="2300" dirty="0"/>
          </a:p>
        </p:txBody>
      </p:sp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BC3B16C9-1A0D-45EC-A07D-CF5EBB9AC87A}"/>
              </a:ext>
            </a:extLst>
          </p:cNvPr>
          <p:cNvSpPr/>
          <p:nvPr/>
        </p:nvSpPr>
        <p:spPr bwMode="auto">
          <a:xfrm>
            <a:off x="4539001" y="1663612"/>
            <a:ext cx="3338966" cy="4608000"/>
          </a:xfrm>
          <a:prstGeom prst="roundRect">
            <a:avLst>
              <a:gd name="adj" fmla="val 10945"/>
            </a:avLst>
          </a:prstGeom>
          <a:solidFill>
            <a:schemeClr val="accent1">
              <a:lumMod val="20000"/>
              <a:lumOff val="8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rtlCol="0" anchor="ctr"/>
          <a:lstStyle/>
          <a:p>
            <a:pPr algn="ctr"/>
            <a:endParaRPr lang="pt-BR" sz="2300" dirty="0"/>
          </a:p>
        </p:txBody>
      </p:sp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A69E0E02-65CD-4497-9629-012DC041AC74}"/>
              </a:ext>
            </a:extLst>
          </p:cNvPr>
          <p:cNvSpPr/>
          <p:nvPr/>
        </p:nvSpPr>
        <p:spPr bwMode="auto">
          <a:xfrm>
            <a:off x="630559" y="1663612"/>
            <a:ext cx="3338966" cy="4608000"/>
          </a:xfrm>
          <a:prstGeom prst="roundRect">
            <a:avLst>
              <a:gd name="adj" fmla="val 8083"/>
            </a:avLst>
          </a:prstGeom>
          <a:solidFill>
            <a:schemeClr val="accent1">
              <a:lumMod val="20000"/>
              <a:lumOff val="8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rtlCol="0" anchor="ctr"/>
          <a:lstStyle/>
          <a:p>
            <a:pPr algn="ctr"/>
            <a:endParaRPr lang="pt-BR" sz="2300" dirty="0"/>
          </a:p>
        </p:txBody>
      </p:sp>
      <p:sp>
        <p:nvSpPr>
          <p:cNvPr id="6" name="Espaço Reservado para Texto 5"/>
          <p:cNvSpPr txBox="1">
            <a:spLocks/>
          </p:cNvSpPr>
          <p:nvPr/>
        </p:nvSpPr>
        <p:spPr bwMode="auto">
          <a:xfrm>
            <a:off x="361128" y="257053"/>
            <a:ext cx="11678472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90538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600" b="1">
                <a:solidFill>
                  <a:schemeClr val="tx1"/>
                </a:solidFill>
                <a:latin typeface="+mn-lt"/>
              </a:defRPr>
            </a:lvl2pPr>
            <a:lvl3pPr marL="979488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200" b="1">
                <a:solidFill>
                  <a:schemeClr val="tx1"/>
                </a:solidFill>
                <a:latin typeface="+mn-lt"/>
              </a:defRPr>
            </a:lvl3pPr>
            <a:lvl4pPr marL="1470025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b="1">
                <a:solidFill>
                  <a:schemeClr val="tx1"/>
                </a:solidFill>
                <a:latin typeface="+mn-lt"/>
              </a:defRPr>
            </a:lvl4pPr>
            <a:lvl5pPr marL="1958975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b="1">
                <a:solidFill>
                  <a:schemeClr val="tx1"/>
                </a:solidFill>
                <a:latin typeface="+mn-lt"/>
              </a:defRPr>
            </a:lvl5pPr>
            <a:lvl6pPr marL="26606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6pPr>
            <a:lvl7pPr marL="31178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7pPr>
            <a:lvl8pPr marL="35750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8pPr>
            <a:lvl9pPr marL="40322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pt-BR" altLang="pt-BR" sz="2400" kern="0" dirty="0"/>
              <a:t>Projeção da demanda brasileira de combustíveis baseada em uma metodologia de trajetórias</a:t>
            </a:r>
            <a:endParaRPr lang="pt-BR" altLang="pt-BR" sz="2400" i="1" kern="0" dirty="0"/>
          </a:p>
        </p:txBody>
      </p:sp>
      <p:pic>
        <p:nvPicPr>
          <p:cNvPr id="29" name="Imagem 28">
            <a:extLst>
              <a:ext uri="{FF2B5EF4-FFF2-40B4-BE49-F238E27FC236}">
                <a16:creationId xmlns:a16="http://schemas.microsoft.com/office/drawing/2014/main" id="{B8C1BF99-334D-4EEC-ADB6-E210B746C57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10000" b="17773"/>
          <a:stretch/>
        </p:blipFill>
        <p:spPr>
          <a:xfrm>
            <a:off x="1257141" y="2025210"/>
            <a:ext cx="2076769" cy="1620000"/>
          </a:xfrm>
          <a:prstGeom prst="rect">
            <a:avLst/>
          </a:prstGeom>
        </p:spPr>
      </p:pic>
      <p:sp>
        <p:nvSpPr>
          <p:cNvPr id="11" name="Retângulo de cantos arredondados 17">
            <a:extLst>
              <a:ext uri="{FF2B5EF4-FFF2-40B4-BE49-F238E27FC236}">
                <a16:creationId xmlns:a16="http://schemas.microsoft.com/office/drawing/2014/main" id="{0655C207-4AEC-4A27-B82B-11BC139F5EAE}"/>
              </a:ext>
            </a:extLst>
          </p:cNvPr>
          <p:cNvSpPr/>
          <p:nvPr/>
        </p:nvSpPr>
        <p:spPr bwMode="auto">
          <a:xfrm>
            <a:off x="495525" y="1371225"/>
            <a:ext cx="3600000" cy="584775"/>
          </a:xfrm>
          <a:prstGeom prst="roundRect">
            <a:avLst>
              <a:gd name="adj" fmla="val 26774"/>
            </a:avLst>
          </a:prstGeom>
          <a:solidFill>
            <a:srgbClr val="3C8C93"/>
          </a:solidFill>
          <a:ln w="9525" algn="ctr">
            <a:noFill/>
            <a:miter lim="800000"/>
            <a:headEnd/>
            <a:tailEnd/>
          </a:ln>
        </p:spPr>
        <p:txBody>
          <a:bodyPr wrap="none" rtlCol="0" anchor="ctr"/>
          <a:lstStyle/>
          <a:p>
            <a:pPr algn="ctr"/>
            <a:r>
              <a:rPr lang="pt-BR" b="0" dirty="0">
                <a:latin typeface="Arial" panose="020B0604020202020204" pitchFamily="34" charset="0"/>
                <a:cs typeface="Arial" panose="020B0604020202020204" pitchFamily="34" charset="0"/>
              </a:rPr>
              <a:t>Trajetória</a:t>
            </a:r>
          </a:p>
          <a:p>
            <a:pPr algn="ctr"/>
            <a:r>
              <a:rPr lang="pt-BR" sz="1800" dirty="0">
                <a:latin typeface="Arial" panose="020B0604020202020204" pitchFamily="34" charset="0"/>
                <a:cs typeface="Arial" panose="020B0604020202020204" pitchFamily="34" charset="0"/>
              </a:rPr>
              <a:t>Atlas</a:t>
            </a:r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F368D0A0-8918-412A-AAC6-C97ACC97BFC3}"/>
              </a:ext>
            </a:extLst>
          </p:cNvPr>
          <p:cNvSpPr txBox="1"/>
          <p:nvPr/>
        </p:nvSpPr>
        <p:spPr>
          <a:xfrm>
            <a:off x="747525" y="3657600"/>
            <a:ext cx="3096000" cy="553998"/>
          </a:xfrm>
          <a:prstGeom prst="rect">
            <a:avLst/>
          </a:prstGeom>
          <a:noFill/>
          <a:ln>
            <a:noFill/>
          </a:ln>
        </p:spPr>
        <p:txBody>
          <a:bodyPr wrap="square" lIns="108000" rIns="108000" rtlCol="0">
            <a:spAutoFit/>
          </a:bodyPr>
          <a:lstStyle/>
          <a:p>
            <a:pPr algn="ctr"/>
            <a:r>
              <a:rPr lang="pt-BR" sz="1500" b="0" spc="-4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Período de distanciamento social de 3 meses</a:t>
            </a: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9E09EC01-973F-4A2B-A209-6D4871817A03}"/>
              </a:ext>
            </a:extLst>
          </p:cNvPr>
          <p:cNvSpPr/>
          <p:nvPr/>
        </p:nvSpPr>
        <p:spPr>
          <a:xfrm>
            <a:off x="716410" y="5154859"/>
            <a:ext cx="3158230" cy="1015663"/>
          </a:xfrm>
          <a:prstGeom prst="rect">
            <a:avLst/>
          </a:prstGeom>
          <a:noFill/>
          <a:ln>
            <a:noFill/>
          </a:ln>
        </p:spPr>
        <p:txBody>
          <a:bodyPr wrap="square" lIns="108000" rIns="108000" rtlCol="0">
            <a:spAutoFit/>
          </a:bodyPr>
          <a:lstStyle/>
          <a:p>
            <a:pPr algn="ctr"/>
            <a:r>
              <a:rPr lang="pt-BR" sz="1500" b="0" spc="-4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Efeitos mitigados em um período curto, não ocasionando mudança significativa de hábitos da população</a:t>
            </a:r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5DC64A2E-C703-4C07-B344-A3462944C92D}"/>
              </a:ext>
            </a:extLst>
          </p:cNvPr>
          <p:cNvSpPr txBox="1"/>
          <p:nvPr/>
        </p:nvSpPr>
        <p:spPr>
          <a:xfrm>
            <a:off x="747525" y="4282722"/>
            <a:ext cx="3096000" cy="784830"/>
          </a:xfrm>
          <a:prstGeom prst="rect">
            <a:avLst/>
          </a:prstGeom>
          <a:noFill/>
          <a:ln>
            <a:noFill/>
          </a:ln>
        </p:spPr>
        <p:txBody>
          <a:bodyPr wrap="square" lIns="108000" rIns="108000" rtlCol="0">
            <a:spAutoFit/>
          </a:bodyPr>
          <a:lstStyle/>
          <a:p>
            <a:pPr algn="ctr"/>
            <a:r>
              <a:rPr lang="pt-BR" sz="1500" b="0" spc="-4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Retorno acelerado das atividades produtivas e da mobilidade ao longo de 2020</a:t>
            </a:r>
          </a:p>
        </p:txBody>
      </p:sp>
      <p:sp>
        <p:nvSpPr>
          <p:cNvPr id="14" name="Retângulo de cantos arredondados 21">
            <a:extLst>
              <a:ext uri="{FF2B5EF4-FFF2-40B4-BE49-F238E27FC236}">
                <a16:creationId xmlns:a16="http://schemas.microsoft.com/office/drawing/2014/main" id="{62382384-3C05-420C-B3DD-5EFF1BAA092B}"/>
              </a:ext>
            </a:extLst>
          </p:cNvPr>
          <p:cNvSpPr/>
          <p:nvPr/>
        </p:nvSpPr>
        <p:spPr bwMode="auto">
          <a:xfrm>
            <a:off x="4408484" y="1371225"/>
            <a:ext cx="3600000" cy="584775"/>
          </a:xfrm>
          <a:prstGeom prst="roundRect">
            <a:avLst>
              <a:gd name="adj" fmla="val 26774"/>
            </a:avLst>
          </a:prstGeom>
          <a:solidFill>
            <a:srgbClr val="3C8C93"/>
          </a:solidFill>
          <a:ln w="9525" algn="ctr">
            <a:noFill/>
            <a:miter lim="800000"/>
            <a:headEnd/>
            <a:tailEnd/>
          </a:ln>
        </p:spPr>
        <p:txBody>
          <a:bodyPr wrap="none" rtlCol="0" anchor="ctr"/>
          <a:lstStyle/>
          <a:p>
            <a:pPr algn="ctr"/>
            <a:r>
              <a:rPr lang="pt-BR" b="0" dirty="0">
                <a:latin typeface="Arial" panose="020B0604020202020204" pitchFamily="34" charset="0"/>
                <a:cs typeface="Arial" panose="020B0604020202020204" pitchFamily="34" charset="0"/>
              </a:rPr>
              <a:t>Trajetória</a:t>
            </a:r>
          </a:p>
          <a:p>
            <a:pPr algn="ctr"/>
            <a:r>
              <a:rPr lang="pt-BR" sz="1800" dirty="0">
                <a:latin typeface="Arial" panose="020B0604020202020204" pitchFamily="34" charset="0"/>
                <a:cs typeface="Arial" panose="020B0604020202020204" pitchFamily="34" charset="0"/>
              </a:rPr>
              <a:t>Cronos</a:t>
            </a:r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CaixaDeTexto 32">
            <a:extLst>
              <a:ext uri="{FF2B5EF4-FFF2-40B4-BE49-F238E27FC236}">
                <a16:creationId xmlns:a16="http://schemas.microsoft.com/office/drawing/2014/main" id="{E48C55DE-8B28-4937-A734-B238A4D89707}"/>
              </a:ext>
            </a:extLst>
          </p:cNvPr>
          <p:cNvSpPr txBox="1"/>
          <p:nvPr/>
        </p:nvSpPr>
        <p:spPr>
          <a:xfrm>
            <a:off x="4660484" y="3657600"/>
            <a:ext cx="3096000" cy="553998"/>
          </a:xfrm>
          <a:prstGeom prst="rect">
            <a:avLst/>
          </a:prstGeom>
          <a:noFill/>
          <a:ln>
            <a:noFill/>
          </a:ln>
        </p:spPr>
        <p:txBody>
          <a:bodyPr wrap="square" lIns="108000" rIns="108000" rtlCol="0">
            <a:spAutoFit/>
          </a:bodyPr>
          <a:lstStyle/>
          <a:p>
            <a:pPr algn="ctr"/>
            <a:r>
              <a:rPr lang="pt-BR" sz="1500" b="0" spc="-4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Período de distanciamento social de 4 meses</a:t>
            </a:r>
          </a:p>
        </p:txBody>
      </p:sp>
      <p:sp>
        <p:nvSpPr>
          <p:cNvPr id="34" name="Retângulo 33">
            <a:extLst>
              <a:ext uri="{FF2B5EF4-FFF2-40B4-BE49-F238E27FC236}">
                <a16:creationId xmlns:a16="http://schemas.microsoft.com/office/drawing/2014/main" id="{5349E627-08FB-4BD1-B320-92062ACFBAA4}"/>
              </a:ext>
            </a:extLst>
          </p:cNvPr>
          <p:cNvSpPr/>
          <p:nvPr/>
        </p:nvSpPr>
        <p:spPr>
          <a:xfrm>
            <a:off x="4534484" y="5154859"/>
            <a:ext cx="3348000" cy="784830"/>
          </a:xfrm>
          <a:prstGeom prst="rect">
            <a:avLst/>
          </a:prstGeom>
          <a:noFill/>
          <a:ln>
            <a:noFill/>
          </a:ln>
        </p:spPr>
        <p:txBody>
          <a:bodyPr wrap="square" lIns="108000" rIns="108000" rtlCol="0">
            <a:spAutoFit/>
          </a:bodyPr>
          <a:lstStyle/>
          <a:p>
            <a:pPr algn="ctr"/>
            <a:r>
              <a:rPr lang="pt-BR" sz="1500" b="0" spc="-4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Mudanças parciais de comportamento na sociedade: maior relevância do trabalho remoto e do comércio digital</a:t>
            </a:r>
          </a:p>
        </p:txBody>
      </p:sp>
      <p:sp>
        <p:nvSpPr>
          <p:cNvPr id="35" name="CaixaDeTexto 34">
            <a:extLst>
              <a:ext uri="{FF2B5EF4-FFF2-40B4-BE49-F238E27FC236}">
                <a16:creationId xmlns:a16="http://schemas.microsoft.com/office/drawing/2014/main" id="{4E85C24D-B258-4933-AD6B-9A10E596412A}"/>
              </a:ext>
            </a:extLst>
          </p:cNvPr>
          <p:cNvSpPr txBox="1"/>
          <p:nvPr/>
        </p:nvSpPr>
        <p:spPr>
          <a:xfrm>
            <a:off x="4660484" y="4282722"/>
            <a:ext cx="3096000" cy="784830"/>
          </a:xfrm>
          <a:prstGeom prst="rect">
            <a:avLst/>
          </a:prstGeom>
          <a:noFill/>
          <a:ln>
            <a:noFill/>
          </a:ln>
        </p:spPr>
        <p:txBody>
          <a:bodyPr wrap="square" lIns="108000" rIns="108000" rtlCol="0">
            <a:spAutoFit/>
          </a:bodyPr>
          <a:lstStyle/>
          <a:p>
            <a:pPr algn="ctr"/>
            <a:r>
              <a:rPr lang="pt-BR" sz="1500" b="0" spc="-4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Aumento progressivo da atividade econômica e da circulação de pessoas no 2º sem. 2020</a:t>
            </a:r>
          </a:p>
        </p:txBody>
      </p:sp>
      <p:sp>
        <p:nvSpPr>
          <p:cNvPr id="15" name="Retângulo de cantos arredondados 22">
            <a:extLst>
              <a:ext uri="{FF2B5EF4-FFF2-40B4-BE49-F238E27FC236}">
                <a16:creationId xmlns:a16="http://schemas.microsoft.com/office/drawing/2014/main" id="{C08893B6-2E24-4E4A-9212-5B2898E8E4DA}"/>
              </a:ext>
            </a:extLst>
          </p:cNvPr>
          <p:cNvSpPr/>
          <p:nvPr/>
        </p:nvSpPr>
        <p:spPr bwMode="auto">
          <a:xfrm>
            <a:off x="8321443" y="1371225"/>
            <a:ext cx="3600000" cy="584775"/>
          </a:xfrm>
          <a:prstGeom prst="roundRect">
            <a:avLst>
              <a:gd name="adj" fmla="val 26774"/>
            </a:avLst>
          </a:prstGeom>
          <a:solidFill>
            <a:srgbClr val="3C8C93"/>
          </a:solidFill>
          <a:ln w="9525" algn="ctr">
            <a:noFill/>
            <a:miter lim="800000"/>
            <a:headEnd/>
            <a:tailEnd/>
          </a:ln>
        </p:spPr>
        <p:txBody>
          <a:bodyPr wrap="none" rtlCol="0" anchor="ctr"/>
          <a:lstStyle/>
          <a:p>
            <a:pPr algn="ctr"/>
            <a:r>
              <a:rPr lang="pt-BR" b="0" dirty="0">
                <a:latin typeface="Arial" panose="020B0604020202020204" pitchFamily="34" charset="0"/>
                <a:cs typeface="Arial" panose="020B0604020202020204" pitchFamily="34" charset="0"/>
              </a:rPr>
              <a:t>Trajetória</a:t>
            </a:r>
          </a:p>
          <a:p>
            <a:pPr algn="ctr"/>
            <a:r>
              <a:rPr lang="pt-BR" sz="1800" dirty="0">
                <a:latin typeface="Arial" panose="020B0604020202020204" pitchFamily="34" charset="0"/>
                <a:cs typeface="Arial" panose="020B0604020202020204" pitchFamily="34" charset="0"/>
              </a:rPr>
              <a:t>Prometeu</a:t>
            </a:r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CaixaDeTexto 36">
            <a:extLst>
              <a:ext uri="{FF2B5EF4-FFF2-40B4-BE49-F238E27FC236}">
                <a16:creationId xmlns:a16="http://schemas.microsoft.com/office/drawing/2014/main" id="{5ADB179E-A160-440E-AED0-5447DE458AF9}"/>
              </a:ext>
            </a:extLst>
          </p:cNvPr>
          <p:cNvSpPr txBox="1"/>
          <p:nvPr/>
        </p:nvSpPr>
        <p:spPr>
          <a:xfrm>
            <a:off x="8573443" y="3657600"/>
            <a:ext cx="3096000" cy="553998"/>
          </a:xfrm>
          <a:prstGeom prst="rect">
            <a:avLst/>
          </a:prstGeom>
          <a:noFill/>
          <a:ln>
            <a:noFill/>
          </a:ln>
        </p:spPr>
        <p:txBody>
          <a:bodyPr wrap="square" lIns="108000" rIns="108000" rtlCol="0">
            <a:spAutoFit/>
          </a:bodyPr>
          <a:lstStyle/>
          <a:p>
            <a:pPr algn="ctr"/>
            <a:r>
              <a:rPr lang="pt-BR" sz="1500" b="0" spc="-4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Período de distanciamento social de 7 meses</a:t>
            </a:r>
          </a:p>
        </p:txBody>
      </p:sp>
      <p:sp>
        <p:nvSpPr>
          <p:cNvPr id="38" name="Retângulo 37">
            <a:extLst>
              <a:ext uri="{FF2B5EF4-FFF2-40B4-BE49-F238E27FC236}">
                <a16:creationId xmlns:a16="http://schemas.microsoft.com/office/drawing/2014/main" id="{CF5B6797-5A0E-4C9A-BFEE-DCDB2FB9B926}"/>
              </a:ext>
            </a:extLst>
          </p:cNvPr>
          <p:cNvSpPr/>
          <p:nvPr/>
        </p:nvSpPr>
        <p:spPr>
          <a:xfrm>
            <a:off x="8501443" y="5154859"/>
            <a:ext cx="3240000" cy="1015663"/>
          </a:xfrm>
          <a:prstGeom prst="rect">
            <a:avLst/>
          </a:prstGeom>
          <a:noFill/>
          <a:ln>
            <a:noFill/>
          </a:ln>
        </p:spPr>
        <p:txBody>
          <a:bodyPr wrap="square" lIns="108000" rIns="108000" rtlCol="0">
            <a:spAutoFit/>
          </a:bodyPr>
          <a:lstStyle/>
          <a:p>
            <a:pPr algn="ctr"/>
            <a:r>
              <a:rPr lang="pt-BR" sz="1500" b="0" spc="-4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Influência significativa do fator comportamental, com diminuição dos deslocamentos para trabalho e redução do consumo das famílias</a:t>
            </a:r>
          </a:p>
        </p:txBody>
      </p:sp>
      <p:sp>
        <p:nvSpPr>
          <p:cNvPr id="39" name="CaixaDeTexto 38">
            <a:extLst>
              <a:ext uri="{FF2B5EF4-FFF2-40B4-BE49-F238E27FC236}">
                <a16:creationId xmlns:a16="http://schemas.microsoft.com/office/drawing/2014/main" id="{A0173812-B181-4BD1-ABD4-5F2796E1F299}"/>
              </a:ext>
            </a:extLst>
          </p:cNvPr>
          <p:cNvSpPr txBox="1"/>
          <p:nvPr/>
        </p:nvSpPr>
        <p:spPr>
          <a:xfrm>
            <a:off x="8573443" y="4282722"/>
            <a:ext cx="3096000" cy="784830"/>
          </a:xfrm>
          <a:prstGeom prst="rect">
            <a:avLst/>
          </a:prstGeom>
          <a:noFill/>
          <a:ln>
            <a:noFill/>
          </a:ln>
        </p:spPr>
        <p:txBody>
          <a:bodyPr wrap="square" lIns="108000" rIns="108000" rtlCol="0">
            <a:spAutoFit/>
          </a:bodyPr>
          <a:lstStyle/>
          <a:p>
            <a:pPr algn="ctr"/>
            <a:r>
              <a:rPr lang="pt-BR" sz="1500" b="0" spc="-4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Retomada das atividades de forma lenta e gradativa, ainda sob elevado grau de incerteza</a:t>
            </a:r>
          </a:p>
        </p:txBody>
      </p:sp>
      <p:pic>
        <p:nvPicPr>
          <p:cNvPr id="20" name="Picture 6" descr="Greek Gods Vector stock photos and royalty-free images, vectors ...">
            <a:extLst>
              <a:ext uri="{FF2B5EF4-FFF2-40B4-BE49-F238E27FC236}">
                <a16:creationId xmlns:a16="http://schemas.microsoft.com/office/drawing/2014/main" id="{194FFA2F-62BF-414A-827C-D8FD8C371EC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2" t="12074" r="18642" b="25210"/>
          <a:stretch/>
        </p:blipFill>
        <p:spPr bwMode="auto">
          <a:xfrm>
            <a:off x="5553737" y="2184400"/>
            <a:ext cx="1309493" cy="130949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14A05421-3B42-47EA-8219-4123C64F931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</a:blip>
          <a:srcRect l="27685" t="3134" r="24807" b="32222"/>
          <a:stretch/>
        </p:blipFill>
        <p:spPr>
          <a:xfrm>
            <a:off x="9552684" y="2206414"/>
            <a:ext cx="1137518" cy="1257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5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2" grpId="0" animBg="1"/>
      <p:bldP spid="2" grpId="0" animBg="1"/>
      <p:bldP spid="11" grpId="0" animBg="1"/>
      <p:bldP spid="12" grpId="0"/>
      <p:bldP spid="13" grpId="0"/>
      <p:bldP spid="30" grpId="0"/>
      <p:bldP spid="14" grpId="0" animBg="1"/>
      <p:bldP spid="33" grpId="0"/>
      <p:bldP spid="34" grpId="0"/>
      <p:bldP spid="35" grpId="0"/>
      <p:bldP spid="15" grpId="0" animBg="1"/>
      <p:bldP spid="37" grpId="0"/>
      <p:bldP spid="38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ço Reservado para Texto 5"/>
          <p:cNvSpPr txBox="1">
            <a:spLocks/>
          </p:cNvSpPr>
          <p:nvPr/>
        </p:nvSpPr>
        <p:spPr bwMode="auto">
          <a:xfrm>
            <a:off x="361128" y="257052"/>
            <a:ext cx="11678472" cy="962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90538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600" b="1">
                <a:solidFill>
                  <a:schemeClr val="tx1"/>
                </a:solidFill>
                <a:latin typeface="+mn-lt"/>
              </a:defRPr>
            </a:lvl2pPr>
            <a:lvl3pPr marL="979488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200" b="1">
                <a:solidFill>
                  <a:schemeClr val="tx1"/>
                </a:solidFill>
                <a:latin typeface="+mn-lt"/>
              </a:defRPr>
            </a:lvl3pPr>
            <a:lvl4pPr marL="1470025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b="1">
                <a:solidFill>
                  <a:schemeClr val="tx1"/>
                </a:solidFill>
                <a:latin typeface="+mn-lt"/>
              </a:defRPr>
            </a:lvl4pPr>
            <a:lvl5pPr marL="1958975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b="1">
                <a:solidFill>
                  <a:schemeClr val="tx1"/>
                </a:solidFill>
                <a:latin typeface="+mn-lt"/>
              </a:defRPr>
            </a:lvl5pPr>
            <a:lvl6pPr marL="26606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6pPr>
            <a:lvl7pPr marL="31178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7pPr>
            <a:lvl8pPr marL="35750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8pPr>
            <a:lvl9pPr marL="40322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pt-BR" altLang="pt-BR" sz="2400" b="0" kern="0" dirty="0"/>
              <a:t>Trajetórias de demanda de combustíveis</a:t>
            </a:r>
            <a:br>
              <a:rPr lang="pt-BR" altLang="pt-BR" sz="2400" kern="0" dirty="0"/>
            </a:br>
            <a:r>
              <a:rPr lang="pt-BR" altLang="pt-BR" sz="2400" kern="0" dirty="0"/>
              <a:t>Óleo Diesel B</a:t>
            </a:r>
            <a:endParaRPr lang="pt-BR" altLang="pt-BR" sz="2400" i="1" kern="0" dirty="0"/>
          </a:p>
        </p:txBody>
      </p:sp>
      <p:grpSp>
        <p:nvGrpSpPr>
          <p:cNvPr id="6" name="Grupo 3">
            <a:extLst>
              <a:ext uri="{FF2B5EF4-FFF2-40B4-BE49-F238E27FC236}">
                <a16:creationId xmlns:a16="http://schemas.microsoft.com/office/drawing/2014/main" id="{6ABD9F70-85E3-464A-A836-254E715175AC}"/>
              </a:ext>
            </a:extLst>
          </p:cNvPr>
          <p:cNvGrpSpPr/>
          <p:nvPr/>
        </p:nvGrpSpPr>
        <p:grpSpPr>
          <a:xfrm>
            <a:off x="7912968" y="2917600"/>
            <a:ext cx="4153928" cy="1446179"/>
            <a:chOff x="476589" y="1172660"/>
            <a:chExt cx="4153928" cy="1446179"/>
          </a:xfrm>
        </p:grpSpPr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AE705C50-6F2C-4591-A707-DF90628D5A5C}"/>
                </a:ext>
              </a:extLst>
            </p:cNvPr>
            <p:cNvSpPr/>
            <p:nvPr/>
          </p:nvSpPr>
          <p:spPr>
            <a:xfrm>
              <a:off x="850517" y="1295400"/>
              <a:ext cx="3780000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Consumo de óleo diesel no transporte de cargas e no coletivo de passageiros deve aumentar gradativamente na medida em que o cenário nacional apresentar melhores condições.</a:t>
              </a:r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3EA8D707-6684-424E-BACE-F39D143F76F3}"/>
                </a:ext>
              </a:extLst>
            </p:cNvPr>
            <p:cNvSpPr/>
            <p:nvPr/>
          </p:nvSpPr>
          <p:spPr>
            <a:xfrm>
              <a:off x="476589" y="1172660"/>
              <a:ext cx="3946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2800" dirty="0">
                  <a:solidFill>
                    <a:srgbClr val="009999"/>
                  </a:solidFill>
                  <a:latin typeface="Trebuchet MS" panose="020B0603020202020204" pitchFamily="34" charset="0"/>
                </a:rPr>
                <a:t>»</a:t>
              </a:r>
            </a:p>
          </p:txBody>
        </p:sp>
      </p:grpSp>
      <p:sp>
        <p:nvSpPr>
          <p:cNvPr id="25" name="Retângulo 24">
            <a:extLst>
              <a:ext uri="{FF2B5EF4-FFF2-40B4-BE49-F238E27FC236}">
                <a16:creationId xmlns:a16="http://schemas.microsoft.com/office/drawing/2014/main" id="{E38FA082-BD1B-45BD-8A15-7FB316402790}"/>
              </a:ext>
            </a:extLst>
          </p:cNvPr>
          <p:cNvSpPr/>
          <p:nvPr/>
        </p:nvSpPr>
        <p:spPr>
          <a:xfrm>
            <a:off x="618200" y="1610380"/>
            <a:ext cx="31410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Vendas anuais de óleo diesel B</a:t>
            </a:r>
          </a:p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sz="1400" b="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2016 - 2022 (bilhões de litros)</a:t>
            </a:r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B621F4B5-092E-4389-A327-23DDED3485C6}"/>
              </a:ext>
            </a:extLst>
          </p:cNvPr>
          <p:cNvSpPr/>
          <p:nvPr/>
        </p:nvSpPr>
        <p:spPr>
          <a:xfrm>
            <a:off x="484496" y="1637990"/>
            <a:ext cx="108000" cy="46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pt-BR" sz="1200"/>
          </a:p>
        </p:txBody>
      </p:sp>
      <p:pic>
        <p:nvPicPr>
          <p:cNvPr id="27" name="Imagem 26">
            <a:extLst>
              <a:ext uri="{FF2B5EF4-FFF2-40B4-BE49-F238E27FC236}">
                <a16:creationId xmlns:a16="http://schemas.microsoft.com/office/drawing/2014/main" id="{B37B8E2A-3695-4FAF-948C-5E2EADE76A5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00"/>
          <a:stretch/>
        </p:blipFill>
        <p:spPr>
          <a:xfrm>
            <a:off x="2759242" y="4713378"/>
            <a:ext cx="657868" cy="360000"/>
          </a:xfrm>
          <a:prstGeom prst="rect">
            <a:avLst/>
          </a:prstGeom>
        </p:spPr>
      </p:pic>
      <p:grpSp>
        <p:nvGrpSpPr>
          <p:cNvPr id="47" name="Grupo 3">
            <a:extLst>
              <a:ext uri="{FF2B5EF4-FFF2-40B4-BE49-F238E27FC236}">
                <a16:creationId xmlns:a16="http://schemas.microsoft.com/office/drawing/2014/main" id="{F54CB12E-5E27-451E-A964-F2302424B14E}"/>
              </a:ext>
            </a:extLst>
          </p:cNvPr>
          <p:cNvGrpSpPr/>
          <p:nvPr/>
        </p:nvGrpSpPr>
        <p:grpSpPr>
          <a:xfrm>
            <a:off x="7910693" y="4573621"/>
            <a:ext cx="4153928" cy="1199958"/>
            <a:chOff x="476589" y="1172660"/>
            <a:chExt cx="4153928" cy="1199958"/>
          </a:xfrm>
        </p:grpSpPr>
        <p:sp>
          <p:nvSpPr>
            <p:cNvPr id="48" name="Retângulo 47">
              <a:extLst>
                <a:ext uri="{FF2B5EF4-FFF2-40B4-BE49-F238E27FC236}">
                  <a16:creationId xmlns:a16="http://schemas.microsoft.com/office/drawing/2014/main" id="{3C5F4446-4F2F-4DFD-B831-4D2DE3393C96}"/>
                </a:ext>
              </a:extLst>
            </p:cNvPr>
            <p:cNvSpPr/>
            <p:nvPr/>
          </p:nvSpPr>
          <p:spPr>
            <a:xfrm>
              <a:off x="850517" y="1295400"/>
              <a:ext cx="3780000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Recuperação ao patamar de 2019: </a:t>
              </a:r>
            </a:p>
            <a:p>
              <a:pPr marL="285750" indent="-285750" defTabSz="45720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Atlas: ao final de 2020</a:t>
              </a:r>
            </a:p>
            <a:p>
              <a:pPr marL="285750" indent="-285750" defTabSz="45720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Cronos: ao final de 2021</a:t>
              </a:r>
            </a:p>
            <a:p>
              <a:pPr marL="285750" indent="-285750" defTabSz="45720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Prometeu: ao final de 2022</a:t>
              </a:r>
            </a:p>
          </p:txBody>
        </p:sp>
        <p:sp>
          <p:nvSpPr>
            <p:cNvPr id="49" name="Retângulo 48">
              <a:extLst>
                <a:ext uri="{FF2B5EF4-FFF2-40B4-BE49-F238E27FC236}">
                  <a16:creationId xmlns:a16="http://schemas.microsoft.com/office/drawing/2014/main" id="{10071F87-A259-4E7E-A1C3-7A008D353F60}"/>
                </a:ext>
              </a:extLst>
            </p:cNvPr>
            <p:cNvSpPr/>
            <p:nvPr/>
          </p:nvSpPr>
          <p:spPr>
            <a:xfrm>
              <a:off x="476589" y="1172660"/>
              <a:ext cx="3946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2800" dirty="0">
                  <a:solidFill>
                    <a:srgbClr val="009999"/>
                  </a:solidFill>
                  <a:latin typeface="Trebuchet MS" panose="020B0603020202020204" pitchFamily="34" charset="0"/>
                </a:rPr>
                <a:t>»</a:t>
              </a:r>
            </a:p>
          </p:txBody>
        </p:sp>
      </p:grpSp>
      <p:grpSp>
        <p:nvGrpSpPr>
          <p:cNvPr id="50" name="Grupo 3">
            <a:extLst>
              <a:ext uri="{FF2B5EF4-FFF2-40B4-BE49-F238E27FC236}">
                <a16:creationId xmlns:a16="http://schemas.microsoft.com/office/drawing/2014/main" id="{171BC631-484B-42D7-95C8-BEE139580502}"/>
              </a:ext>
            </a:extLst>
          </p:cNvPr>
          <p:cNvGrpSpPr/>
          <p:nvPr/>
        </p:nvGrpSpPr>
        <p:grpSpPr>
          <a:xfrm>
            <a:off x="7912968" y="1507801"/>
            <a:ext cx="4153928" cy="1199958"/>
            <a:chOff x="476589" y="1172660"/>
            <a:chExt cx="4153928" cy="1199958"/>
          </a:xfrm>
        </p:grpSpPr>
        <p:sp>
          <p:nvSpPr>
            <p:cNvPr id="51" name="Retângulo 50">
              <a:extLst>
                <a:ext uri="{FF2B5EF4-FFF2-40B4-BE49-F238E27FC236}">
                  <a16:creationId xmlns:a16="http://schemas.microsoft.com/office/drawing/2014/main" id="{4C13008E-FFAC-43BA-A20E-3CC197290BB8}"/>
                </a:ext>
              </a:extLst>
            </p:cNvPr>
            <p:cNvSpPr/>
            <p:nvPr/>
          </p:nvSpPr>
          <p:spPr>
            <a:xfrm>
              <a:off x="850517" y="1295400"/>
              <a:ext cx="3780000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Variação em relação a 2019: </a:t>
              </a:r>
            </a:p>
            <a:p>
              <a:pPr marL="285750" indent="-285750" defTabSz="45720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2020: -8% a -2%</a:t>
              </a:r>
            </a:p>
            <a:p>
              <a:pPr marL="285750" indent="-285750" defTabSz="45720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2021: -4% a 0%</a:t>
              </a:r>
            </a:p>
            <a:p>
              <a:pPr marL="285750" indent="-285750" defTabSz="45720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2022: -2% a +2%</a:t>
              </a:r>
            </a:p>
          </p:txBody>
        </p:sp>
        <p:sp>
          <p:nvSpPr>
            <p:cNvPr id="52" name="Retângulo 51">
              <a:extLst>
                <a:ext uri="{FF2B5EF4-FFF2-40B4-BE49-F238E27FC236}">
                  <a16:creationId xmlns:a16="http://schemas.microsoft.com/office/drawing/2014/main" id="{2AF5E706-F548-4B04-80AF-9DA0B742A06F}"/>
                </a:ext>
              </a:extLst>
            </p:cNvPr>
            <p:cNvSpPr/>
            <p:nvPr/>
          </p:nvSpPr>
          <p:spPr>
            <a:xfrm>
              <a:off x="476589" y="1172660"/>
              <a:ext cx="3946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2800" dirty="0">
                  <a:solidFill>
                    <a:srgbClr val="009999"/>
                  </a:solidFill>
                  <a:latin typeface="Trebuchet MS" panose="020B0603020202020204" pitchFamily="34" charset="0"/>
                </a:rPr>
                <a:t>»</a:t>
              </a:r>
            </a:p>
          </p:txBody>
        </p:sp>
      </p:grpSp>
      <p:grpSp>
        <p:nvGrpSpPr>
          <p:cNvPr id="2" name="Agrupar 1">
            <a:extLst>
              <a:ext uri="{FF2B5EF4-FFF2-40B4-BE49-F238E27FC236}">
                <a16:creationId xmlns:a16="http://schemas.microsoft.com/office/drawing/2014/main" id="{7B780CCB-9DD4-4ECB-999F-EA0C94AC393D}"/>
              </a:ext>
            </a:extLst>
          </p:cNvPr>
          <p:cNvGrpSpPr/>
          <p:nvPr/>
        </p:nvGrpSpPr>
        <p:grpSpPr>
          <a:xfrm>
            <a:off x="457226" y="5678400"/>
            <a:ext cx="3279180" cy="276999"/>
            <a:chOff x="1335562" y="2282400"/>
            <a:chExt cx="3279180" cy="276999"/>
          </a:xfrm>
        </p:grpSpPr>
        <p:grpSp>
          <p:nvGrpSpPr>
            <p:cNvPr id="32" name="Agrupar 31">
              <a:extLst>
                <a:ext uri="{FF2B5EF4-FFF2-40B4-BE49-F238E27FC236}">
                  <a16:creationId xmlns:a16="http://schemas.microsoft.com/office/drawing/2014/main" id="{A6A59884-A06D-44F4-B715-AF0F69BC83D1}"/>
                </a:ext>
              </a:extLst>
            </p:cNvPr>
            <p:cNvGrpSpPr/>
            <p:nvPr/>
          </p:nvGrpSpPr>
          <p:grpSpPr>
            <a:xfrm>
              <a:off x="1335562" y="2282400"/>
              <a:ext cx="874238" cy="276999"/>
              <a:chOff x="838200" y="5926300"/>
              <a:chExt cx="874238" cy="276999"/>
            </a:xfrm>
          </p:grpSpPr>
          <p:grpSp>
            <p:nvGrpSpPr>
              <p:cNvPr id="30" name="Agrupar 29">
                <a:extLst>
                  <a:ext uri="{FF2B5EF4-FFF2-40B4-BE49-F238E27FC236}">
                    <a16:creationId xmlns:a16="http://schemas.microsoft.com/office/drawing/2014/main" id="{A5134469-4228-4083-9FA6-085C14CBAA07}"/>
                  </a:ext>
                </a:extLst>
              </p:cNvPr>
              <p:cNvGrpSpPr/>
              <p:nvPr/>
            </p:nvGrpSpPr>
            <p:grpSpPr>
              <a:xfrm>
                <a:off x="838200" y="6019800"/>
                <a:ext cx="216000" cy="90000"/>
                <a:chOff x="5038200" y="5965800"/>
                <a:chExt cx="216000" cy="90000"/>
              </a:xfrm>
            </p:grpSpPr>
            <p:cxnSp>
              <p:nvCxnSpPr>
                <p:cNvPr id="28" name="Conector reto 27">
                  <a:extLst>
                    <a:ext uri="{FF2B5EF4-FFF2-40B4-BE49-F238E27FC236}">
                      <a16:creationId xmlns:a16="http://schemas.microsoft.com/office/drawing/2014/main" id="{589875B7-3033-4D1B-874C-7DAD6C3B4D46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5038200" y="6010800"/>
                  <a:ext cx="216000" cy="0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chemeClr val="accent5">
                      <a:lumMod val="40000"/>
                      <a:lumOff val="6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29" name="Elipse 28">
                  <a:extLst>
                    <a:ext uri="{FF2B5EF4-FFF2-40B4-BE49-F238E27FC236}">
                      <a16:creationId xmlns:a16="http://schemas.microsoft.com/office/drawing/2014/main" id="{53C33297-F48C-4B69-AA5F-2D0129943174}"/>
                    </a:ext>
                  </a:extLst>
                </p:cNvPr>
                <p:cNvSpPr/>
                <p:nvPr/>
              </p:nvSpPr>
              <p:spPr bwMode="auto">
                <a:xfrm>
                  <a:off x="5101200" y="5965800"/>
                  <a:ext cx="90000" cy="90000"/>
                </a:xfrm>
                <a:prstGeom prst="ellipse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rtlCol="0" anchor="ctr"/>
                <a:lstStyle/>
                <a:p>
                  <a:pPr algn="ctr"/>
                  <a:endParaRPr lang="pt-BR" sz="2300" dirty="0"/>
                </a:p>
              </p:txBody>
            </p:sp>
          </p:grpSp>
          <p:sp>
            <p:nvSpPr>
              <p:cNvPr id="31" name="Retângulo 30">
                <a:extLst>
                  <a:ext uri="{FF2B5EF4-FFF2-40B4-BE49-F238E27FC236}">
                    <a16:creationId xmlns:a16="http://schemas.microsoft.com/office/drawing/2014/main" id="{2FE0A026-BFD1-4BCE-9F29-FAC0F4F6D842}"/>
                  </a:ext>
                </a:extLst>
              </p:cNvPr>
              <p:cNvSpPr/>
              <p:nvPr/>
            </p:nvSpPr>
            <p:spPr>
              <a:xfrm>
                <a:off x="1064438" y="5926300"/>
                <a:ext cx="648000" cy="27699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accent5">
                        <a:lumMod val="60000"/>
                        <a:lumOff val="40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Atlas</a:t>
                </a:r>
              </a:p>
            </p:txBody>
          </p:sp>
        </p:grpSp>
        <p:grpSp>
          <p:nvGrpSpPr>
            <p:cNvPr id="33" name="Agrupar 32">
              <a:extLst>
                <a:ext uri="{FF2B5EF4-FFF2-40B4-BE49-F238E27FC236}">
                  <a16:creationId xmlns:a16="http://schemas.microsoft.com/office/drawing/2014/main" id="{64ED8481-2AD4-49FA-BCCF-C1FB8E8F1232}"/>
                </a:ext>
              </a:extLst>
            </p:cNvPr>
            <p:cNvGrpSpPr/>
            <p:nvPr/>
          </p:nvGrpSpPr>
          <p:grpSpPr>
            <a:xfrm>
              <a:off x="2298562" y="2282400"/>
              <a:ext cx="1054238" cy="276999"/>
              <a:chOff x="838200" y="5926300"/>
              <a:chExt cx="1054238" cy="276999"/>
            </a:xfrm>
          </p:grpSpPr>
          <p:grpSp>
            <p:nvGrpSpPr>
              <p:cNvPr id="34" name="Agrupar 33">
                <a:extLst>
                  <a:ext uri="{FF2B5EF4-FFF2-40B4-BE49-F238E27FC236}">
                    <a16:creationId xmlns:a16="http://schemas.microsoft.com/office/drawing/2014/main" id="{AC2409B2-ABAF-4842-83FE-9F1BEF417478}"/>
                  </a:ext>
                </a:extLst>
              </p:cNvPr>
              <p:cNvGrpSpPr/>
              <p:nvPr/>
            </p:nvGrpSpPr>
            <p:grpSpPr>
              <a:xfrm>
                <a:off x="838200" y="6019800"/>
                <a:ext cx="216000" cy="90000"/>
                <a:chOff x="5038200" y="5965800"/>
                <a:chExt cx="216000" cy="90000"/>
              </a:xfrm>
            </p:grpSpPr>
            <p:cxnSp>
              <p:nvCxnSpPr>
                <p:cNvPr id="36" name="Conector reto 35">
                  <a:extLst>
                    <a:ext uri="{FF2B5EF4-FFF2-40B4-BE49-F238E27FC236}">
                      <a16:creationId xmlns:a16="http://schemas.microsoft.com/office/drawing/2014/main" id="{B9D01614-647E-41F4-A184-D510AD4727F1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5038200" y="6010800"/>
                  <a:ext cx="216000" cy="0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chemeClr val="accent5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37" name="Elipse 36">
                  <a:extLst>
                    <a:ext uri="{FF2B5EF4-FFF2-40B4-BE49-F238E27FC236}">
                      <a16:creationId xmlns:a16="http://schemas.microsoft.com/office/drawing/2014/main" id="{500C6033-EFB1-4CE5-90FD-45F8E94FC1E1}"/>
                    </a:ext>
                  </a:extLst>
                </p:cNvPr>
                <p:cNvSpPr/>
                <p:nvPr/>
              </p:nvSpPr>
              <p:spPr bwMode="auto">
                <a:xfrm>
                  <a:off x="5101200" y="5965800"/>
                  <a:ext cx="90000" cy="90000"/>
                </a:xfrm>
                <a:prstGeom prst="ellipse">
                  <a:avLst/>
                </a:prstGeom>
                <a:solidFill>
                  <a:schemeClr val="accent5"/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rtlCol="0" anchor="ctr"/>
                <a:lstStyle/>
                <a:p>
                  <a:pPr algn="ctr"/>
                  <a:endParaRPr lang="pt-BR" sz="2300" dirty="0"/>
                </a:p>
              </p:txBody>
            </p:sp>
          </p:grpSp>
          <p:sp>
            <p:nvSpPr>
              <p:cNvPr id="35" name="Retângulo 34">
                <a:extLst>
                  <a:ext uri="{FF2B5EF4-FFF2-40B4-BE49-F238E27FC236}">
                    <a16:creationId xmlns:a16="http://schemas.microsoft.com/office/drawing/2014/main" id="{91211616-E1F3-41A8-903A-61EC8F221C01}"/>
                  </a:ext>
                </a:extLst>
              </p:cNvPr>
              <p:cNvSpPr/>
              <p:nvPr/>
            </p:nvSpPr>
            <p:spPr>
              <a:xfrm>
                <a:off x="1064438" y="5926300"/>
                <a:ext cx="828000" cy="27699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accent5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Cronos</a:t>
                </a:r>
              </a:p>
            </p:txBody>
          </p:sp>
        </p:grpSp>
        <p:grpSp>
          <p:nvGrpSpPr>
            <p:cNvPr id="38" name="Agrupar 37">
              <a:extLst>
                <a:ext uri="{FF2B5EF4-FFF2-40B4-BE49-F238E27FC236}">
                  <a16:creationId xmlns:a16="http://schemas.microsoft.com/office/drawing/2014/main" id="{2F7B6219-01CB-4BFB-B4D0-5739E9806966}"/>
                </a:ext>
              </a:extLst>
            </p:cNvPr>
            <p:cNvGrpSpPr/>
            <p:nvPr/>
          </p:nvGrpSpPr>
          <p:grpSpPr>
            <a:xfrm>
              <a:off x="3380505" y="2282400"/>
              <a:ext cx="1234237" cy="276999"/>
              <a:chOff x="838200" y="5926300"/>
              <a:chExt cx="1234237" cy="276999"/>
            </a:xfrm>
          </p:grpSpPr>
          <p:grpSp>
            <p:nvGrpSpPr>
              <p:cNvPr id="39" name="Agrupar 38">
                <a:extLst>
                  <a:ext uri="{FF2B5EF4-FFF2-40B4-BE49-F238E27FC236}">
                    <a16:creationId xmlns:a16="http://schemas.microsoft.com/office/drawing/2014/main" id="{C0F0A183-07AE-4E44-98EA-A0B145DBA169}"/>
                  </a:ext>
                </a:extLst>
              </p:cNvPr>
              <p:cNvGrpSpPr/>
              <p:nvPr/>
            </p:nvGrpSpPr>
            <p:grpSpPr>
              <a:xfrm>
                <a:off x="838200" y="6019800"/>
                <a:ext cx="216000" cy="90000"/>
                <a:chOff x="5038200" y="5965800"/>
                <a:chExt cx="216000" cy="90000"/>
              </a:xfrm>
            </p:grpSpPr>
            <p:cxnSp>
              <p:nvCxnSpPr>
                <p:cNvPr id="41" name="Conector reto 40">
                  <a:extLst>
                    <a:ext uri="{FF2B5EF4-FFF2-40B4-BE49-F238E27FC236}">
                      <a16:creationId xmlns:a16="http://schemas.microsoft.com/office/drawing/2014/main" id="{F6040C10-519D-47B6-B222-E20BF8F20C35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5038200" y="6010800"/>
                  <a:ext cx="216000" cy="0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chemeClr val="accent5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42" name="Elipse 41">
                  <a:extLst>
                    <a:ext uri="{FF2B5EF4-FFF2-40B4-BE49-F238E27FC236}">
                      <a16:creationId xmlns:a16="http://schemas.microsoft.com/office/drawing/2014/main" id="{D8F21411-A891-4785-AF39-0D909E82E3F2}"/>
                    </a:ext>
                  </a:extLst>
                </p:cNvPr>
                <p:cNvSpPr/>
                <p:nvPr/>
              </p:nvSpPr>
              <p:spPr bwMode="auto">
                <a:xfrm>
                  <a:off x="5101200" y="5965800"/>
                  <a:ext cx="90000" cy="90000"/>
                </a:xfrm>
                <a:prstGeom prst="ellipse">
                  <a:avLst/>
                </a:prstGeom>
                <a:solidFill>
                  <a:schemeClr val="accent5">
                    <a:lumMod val="50000"/>
                  </a:schemeClr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rtlCol="0" anchor="ctr"/>
                <a:lstStyle/>
                <a:p>
                  <a:pPr algn="ctr"/>
                  <a:endParaRPr lang="pt-BR" sz="2300" dirty="0"/>
                </a:p>
              </p:txBody>
            </p:sp>
          </p:grpSp>
          <p:sp>
            <p:nvSpPr>
              <p:cNvPr id="40" name="Retângulo 39">
                <a:extLst>
                  <a:ext uri="{FF2B5EF4-FFF2-40B4-BE49-F238E27FC236}">
                    <a16:creationId xmlns:a16="http://schemas.microsoft.com/office/drawing/2014/main" id="{A0F6DC13-E5E5-4AC0-B04F-7D4A8221576B}"/>
                  </a:ext>
                </a:extLst>
              </p:cNvPr>
              <p:cNvSpPr/>
              <p:nvPr/>
            </p:nvSpPr>
            <p:spPr>
              <a:xfrm>
                <a:off x="1064437" y="5926300"/>
                <a:ext cx="1008000" cy="27699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Prometeu</a:t>
                </a:r>
              </a:p>
            </p:txBody>
          </p:sp>
        </p:grpSp>
      </p:grpSp>
      <p:sp>
        <p:nvSpPr>
          <p:cNvPr id="45" name="Retângulo 44">
            <a:extLst>
              <a:ext uri="{FF2B5EF4-FFF2-40B4-BE49-F238E27FC236}">
                <a16:creationId xmlns:a16="http://schemas.microsoft.com/office/drawing/2014/main" id="{6654A3BF-5600-4A6D-A506-C07E36A8B3DF}"/>
              </a:ext>
            </a:extLst>
          </p:cNvPr>
          <p:cNvSpPr/>
          <p:nvPr/>
        </p:nvSpPr>
        <p:spPr>
          <a:xfrm>
            <a:off x="4322920" y="1610380"/>
            <a:ext cx="31410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Vendas mensais de óleo diesel B</a:t>
            </a:r>
          </a:p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sz="1400" b="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2016 - 2022 (bilhões de litros)</a:t>
            </a:r>
          </a:p>
        </p:txBody>
      </p:sp>
      <p:sp>
        <p:nvSpPr>
          <p:cNvPr id="53" name="Retângulo 52">
            <a:extLst>
              <a:ext uri="{FF2B5EF4-FFF2-40B4-BE49-F238E27FC236}">
                <a16:creationId xmlns:a16="http://schemas.microsoft.com/office/drawing/2014/main" id="{77C7A7FA-3819-4C86-9A6A-26925FAF0F1E}"/>
              </a:ext>
            </a:extLst>
          </p:cNvPr>
          <p:cNvSpPr/>
          <p:nvPr/>
        </p:nvSpPr>
        <p:spPr>
          <a:xfrm>
            <a:off x="4189216" y="1637990"/>
            <a:ext cx="108000" cy="46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pt-BR" sz="1200"/>
          </a:p>
        </p:txBody>
      </p:sp>
      <p:pic>
        <p:nvPicPr>
          <p:cNvPr id="54" name="Imagem 53">
            <a:extLst>
              <a:ext uri="{FF2B5EF4-FFF2-40B4-BE49-F238E27FC236}">
                <a16:creationId xmlns:a16="http://schemas.microsoft.com/office/drawing/2014/main" id="{F5064300-87BB-47AD-BEB7-563586B8A79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00"/>
          <a:stretch/>
        </p:blipFill>
        <p:spPr>
          <a:xfrm>
            <a:off x="6701448" y="2438400"/>
            <a:ext cx="657868" cy="360000"/>
          </a:xfrm>
          <a:prstGeom prst="rect">
            <a:avLst/>
          </a:prstGeom>
        </p:spPr>
      </p:pic>
      <p:grpSp>
        <p:nvGrpSpPr>
          <p:cNvPr id="56" name="Agrupar 55">
            <a:extLst>
              <a:ext uri="{FF2B5EF4-FFF2-40B4-BE49-F238E27FC236}">
                <a16:creationId xmlns:a16="http://schemas.microsoft.com/office/drawing/2014/main" id="{4346D51D-64B1-4D51-A32C-602D09C1F1E8}"/>
              </a:ext>
            </a:extLst>
          </p:cNvPr>
          <p:cNvGrpSpPr/>
          <p:nvPr/>
        </p:nvGrpSpPr>
        <p:grpSpPr>
          <a:xfrm>
            <a:off x="4276652" y="5951536"/>
            <a:ext cx="3279180" cy="276999"/>
            <a:chOff x="1335562" y="2282400"/>
            <a:chExt cx="3279180" cy="276999"/>
          </a:xfrm>
        </p:grpSpPr>
        <p:grpSp>
          <p:nvGrpSpPr>
            <p:cNvPr id="57" name="Agrupar 56">
              <a:extLst>
                <a:ext uri="{FF2B5EF4-FFF2-40B4-BE49-F238E27FC236}">
                  <a16:creationId xmlns:a16="http://schemas.microsoft.com/office/drawing/2014/main" id="{B098EB57-FE84-4A87-98FB-B5FDDE77345D}"/>
                </a:ext>
              </a:extLst>
            </p:cNvPr>
            <p:cNvGrpSpPr/>
            <p:nvPr/>
          </p:nvGrpSpPr>
          <p:grpSpPr>
            <a:xfrm>
              <a:off x="1335562" y="2282400"/>
              <a:ext cx="874238" cy="276999"/>
              <a:chOff x="838200" y="5926300"/>
              <a:chExt cx="874238" cy="276999"/>
            </a:xfrm>
          </p:grpSpPr>
          <p:cxnSp>
            <p:nvCxnSpPr>
              <p:cNvPr id="70" name="Conector reto 69">
                <a:extLst>
                  <a:ext uri="{FF2B5EF4-FFF2-40B4-BE49-F238E27FC236}">
                    <a16:creationId xmlns:a16="http://schemas.microsoft.com/office/drawing/2014/main" id="{FA01B764-B053-4243-BBD2-937B0426D81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38200" y="6064800"/>
                <a:ext cx="216000" cy="0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5">
                    <a:lumMod val="40000"/>
                    <a:lumOff val="6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69" name="Retângulo 68">
                <a:extLst>
                  <a:ext uri="{FF2B5EF4-FFF2-40B4-BE49-F238E27FC236}">
                    <a16:creationId xmlns:a16="http://schemas.microsoft.com/office/drawing/2014/main" id="{96A8792B-CC24-4530-A180-02320F5506EB}"/>
                  </a:ext>
                </a:extLst>
              </p:cNvPr>
              <p:cNvSpPr/>
              <p:nvPr/>
            </p:nvSpPr>
            <p:spPr>
              <a:xfrm>
                <a:off x="1064438" y="5926300"/>
                <a:ext cx="648000" cy="27699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accent5">
                        <a:lumMod val="60000"/>
                        <a:lumOff val="40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Atlas</a:t>
                </a:r>
              </a:p>
            </p:txBody>
          </p:sp>
        </p:grpSp>
        <p:grpSp>
          <p:nvGrpSpPr>
            <p:cNvPr id="58" name="Agrupar 57">
              <a:extLst>
                <a:ext uri="{FF2B5EF4-FFF2-40B4-BE49-F238E27FC236}">
                  <a16:creationId xmlns:a16="http://schemas.microsoft.com/office/drawing/2014/main" id="{80A95F41-2DA8-400B-97A5-73ACDAFCD196}"/>
                </a:ext>
              </a:extLst>
            </p:cNvPr>
            <p:cNvGrpSpPr/>
            <p:nvPr/>
          </p:nvGrpSpPr>
          <p:grpSpPr>
            <a:xfrm>
              <a:off x="2298562" y="2282400"/>
              <a:ext cx="1054238" cy="276999"/>
              <a:chOff x="838200" y="5926300"/>
              <a:chExt cx="1054238" cy="276999"/>
            </a:xfrm>
          </p:grpSpPr>
          <p:cxnSp>
            <p:nvCxnSpPr>
              <p:cNvPr id="66" name="Conector reto 65">
                <a:extLst>
                  <a:ext uri="{FF2B5EF4-FFF2-40B4-BE49-F238E27FC236}">
                    <a16:creationId xmlns:a16="http://schemas.microsoft.com/office/drawing/2014/main" id="{C07B0DEF-6C9E-45DE-A43F-6D901F291B0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38200" y="6064800"/>
                <a:ext cx="216000" cy="0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65" name="Retângulo 64">
                <a:extLst>
                  <a:ext uri="{FF2B5EF4-FFF2-40B4-BE49-F238E27FC236}">
                    <a16:creationId xmlns:a16="http://schemas.microsoft.com/office/drawing/2014/main" id="{A7E5870E-4592-4C17-BBCC-DD56150231B3}"/>
                  </a:ext>
                </a:extLst>
              </p:cNvPr>
              <p:cNvSpPr/>
              <p:nvPr/>
            </p:nvSpPr>
            <p:spPr>
              <a:xfrm>
                <a:off x="1064438" y="5926300"/>
                <a:ext cx="828000" cy="27699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accent5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Cronos</a:t>
                </a:r>
              </a:p>
            </p:txBody>
          </p:sp>
        </p:grpSp>
        <p:grpSp>
          <p:nvGrpSpPr>
            <p:cNvPr id="59" name="Agrupar 58">
              <a:extLst>
                <a:ext uri="{FF2B5EF4-FFF2-40B4-BE49-F238E27FC236}">
                  <a16:creationId xmlns:a16="http://schemas.microsoft.com/office/drawing/2014/main" id="{1D47213B-0795-4468-B8E9-5B84B0B138D5}"/>
                </a:ext>
              </a:extLst>
            </p:cNvPr>
            <p:cNvGrpSpPr/>
            <p:nvPr/>
          </p:nvGrpSpPr>
          <p:grpSpPr>
            <a:xfrm>
              <a:off x="3380505" y="2282400"/>
              <a:ext cx="1234237" cy="276999"/>
              <a:chOff x="838200" y="5926300"/>
              <a:chExt cx="1234237" cy="276999"/>
            </a:xfrm>
          </p:grpSpPr>
          <p:cxnSp>
            <p:nvCxnSpPr>
              <p:cNvPr id="62" name="Conector reto 61">
                <a:extLst>
                  <a:ext uri="{FF2B5EF4-FFF2-40B4-BE49-F238E27FC236}">
                    <a16:creationId xmlns:a16="http://schemas.microsoft.com/office/drawing/2014/main" id="{2A41C2AF-840B-4E75-ADD1-F0901EFE9CF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38200" y="6064800"/>
                <a:ext cx="216000" cy="0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5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61" name="Retângulo 60">
                <a:extLst>
                  <a:ext uri="{FF2B5EF4-FFF2-40B4-BE49-F238E27FC236}">
                    <a16:creationId xmlns:a16="http://schemas.microsoft.com/office/drawing/2014/main" id="{8D40C2BD-8899-485C-8749-8A7EE0268E40}"/>
                  </a:ext>
                </a:extLst>
              </p:cNvPr>
              <p:cNvSpPr/>
              <p:nvPr/>
            </p:nvSpPr>
            <p:spPr>
              <a:xfrm>
                <a:off x="1064437" y="5926300"/>
                <a:ext cx="1008000" cy="27699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Prometeu</a:t>
                </a:r>
              </a:p>
            </p:txBody>
          </p:sp>
        </p:grpSp>
      </p:grp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61D1D5B3-E077-44E6-91E1-40D8B7AABFA5}"/>
              </a:ext>
            </a:extLst>
          </p:cNvPr>
          <p:cNvGrpSpPr/>
          <p:nvPr/>
        </p:nvGrpSpPr>
        <p:grpSpPr>
          <a:xfrm>
            <a:off x="4586400" y="5486400"/>
            <a:ext cx="2447528" cy="461665"/>
            <a:chOff x="4387310" y="5486400"/>
            <a:chExt cx="2447528" cy="461665"/>
          </a:xfrm>
        </p:grpSpPr>
        <p:grpSp>
          <p:nvGrpSpPr>
            <p:cNvPr id="72" name="Agrupar 71">
              <a:extLst>
                <a:ext uri="{FF2B5EF4-FFF2-40B4-BE49-F238E27FC236}">
                  <a16:creationId xmlns:a16="http://schemas.microsoft.com/office/drawing/2014/main" id="{5F8E61B8-7547-43D0-ACD1-09521228B3E6}"/>
                </a:ext>
              </a:extLst>
            </p:cNvPr>
            <p:cNvGrpSpPr/>
            <p:nvPr/>
          </p:nvGrpSpPr>
          <p:grpSpPr>
            <a:xfrm>
              <a:off x="4583285" y="5486400"/>
              <a:ext cx="2251553" cy="461665"/>
              <a:chOff x="1561799" y="2190067"/>
              <a:chExt cx="2251553" cy="461665"/>
            </a:xfrm>
          </p:grpSpPr>
          <p:sp>
            <p:nvSpPr>
              <p:cNvPr id="81" name="Retângulo 80">
                <a:extLst>
                  <a:ext uri="{FF2B5EF4-FFF2-40B4-BE49-F238E27FC236}">
                    <a16:creationId xmlns:a16="http://schemas.microsoft.com/office/drawing/2014/main" id="{C17FFA2D-FEB4-4245-A10B-EBA2FD833131}"/>
                  </a:ext>
                </a:extLst>
              </p:cNvPr>
              <p:cNvSpPr/>
              <p:nvPr/>
            </p:nvSpPr>
            <p:spPr>
              <a:xfrm>
                <a:off x="1561799" y="2190067"/>
                <a:ext cx="1031019" cy="461665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bg1">
                        <a:lumMod val="75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Intervalo</a:t>
                </a:r>
              </a:p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bg1">
                        <a:lumMod val="75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2016-2019</a:t>
                </a:r>
              </a:p>
            </p:txBody>
          </p:sp>
          <p:sp>
            <p:nvSpPr>
              <p:cNvPr id="79" name="Retângulo 78">
                <a:extLst>
                  <a:ext uri="{FF2B5EF4-FFF2-40B4-BE49-F238E27FC236}">
                    <a16:creationId xmlns:a16="http://schemas.microsoft.com/office/drawing/2014/main" id="{DF3C1AD3-09B8-461E-A93A-AC902A71BCAA}"/>
                  </a:ext>
                </a:extLst>
              </p:cNvPr>
              <p:cNvSpPr/>
              <p:nvPr/>
            </p:nvSpPr>
            <p:spPr>
              <a:xfrm>
                <a:off x="2840617" y="2190067"/>
                <a:ext cx="972735" cy="461665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accent3">
                        <a:lumMod val="75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Média</a:t>
                </a:r>
              </a:p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accent3">
                        <a:lumMod val="75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2016-2019</a:t>
                </a:r>
              </a:p>
            </p:txBody>
          </p:sp>
        </p:grpSp>
        <p:sp>
          <p:nvSpPr>
            <p:cNvPr id="84" name="Losango 83">
              <a:extLst>
                <a:ext uri="{FF2B5EF4-FFF2-40B4-BE49-F238E27FC236}">
                  <a16:creationId xmlns:a16="http://schemas.microsoft.com/office/drawing/2014/main" id="{19F77B9C-B7AA-44C4-A6BE-1E579AD02683}"/>
                </a:ext>
              </a:extLst>
            </p:cNvPr>
            <p:cNvSpPr/>
            <p:nvPr/>
          </p:nvSpPr>
          <p:spPr>
            <a:xfrm>
              <a:off x="4387310" y="5627232"/>
              <a:ext cx="180050" cy="180000"/>
            </a:xfrm>
            <a:prstGeom prst="diamond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pt-BR" sz="1100"/>
            </a:p>
          </p:txBody>
        </p:sp>
        <p:cxnSp>
          <p:nvCxnSpPr>
            <p:cNvPr id="85" name="Conector reto 84">
              <a:extLst>
                <a:ext uri="{FF2B5EF4-FFF2-40B4-BE49-F238E27FC236}">
                  <a16:creationId xmlns:a16="http://schemas.microsoft.com/office/drawing/2014/main" id="{C74779C7-164B-4329-B0B1-DB723A3BF8A1}"/>
                </a:ext>
              </a:extLst>
            </p:cNvPr>
            <p:cNvCxnSpPr/>
            <p:nvPr/>
          </p:nvCxnSpPr>
          <p:spPr>
            <a:xfrm>
              <a:off x="5688722" y="5717232"/>
              <a:ext cx="144000" cy="0"/>
            </a:xfrm>
            <a:prstGeom prst="line">
              <a:avLst/>
            </a:prstGeom>
            <a:ln w="28575">
              <a:solidFill>
                <a:schemeClr val="bg2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Imagem 85">
            <a:extLst>
              <a:ext uri="{FF2B5EF4-FFF2-40B4-BE49-F238E27FC236}">
                <a16:creationId xmlns:a16="http://schemas.microsoft.com/office/drawing/2014/main" id="{2244A97B-695B-48D1-8D51-08596A08F9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2716" y="2263540"/>
            <a:ext cx="3398049" cy="3240000"/>
          </a:xfrm>
          <a:prstGeom prst="rect">
            <a:avLst/>
          </a:prstGeom>
        </p:spPr>
      </p:pic>
      <p:pic>
        <p:nvPicPr>
          <p:cNvPr id="87" name="Imagem 86">
            <a:extLst>
              <a:ext uri="{FF2B5EF4-FFF2-40B4-BE49-F238E27FC236}">
                <a16:creationId xmlns:a16="http://schemas.microsoft.com/office/drawing/2014/main" id="{1AD6751E-36CE-4A6D-A7FD-C9830841A9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866" y="2277430"/>
            <a:ext cx="3189713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292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ço Reservado para Texto 5"/>
          <p:cNvSpPr txBox="1">
            <a:spLocks/>
          </p:cNvSpPr>
          <p:nvPr/>
        </p:nvSpPr>
        <p:spPr bwMode="auto">
          <a:xfrm>
            <a:off x="361128" y="257052"/>
            <a:ext cx="11678472" cy="962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90538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600" b="1">
                <a:solidFill>
                  <a:schemeClr val="tx1"/>
                </a:solidFill>
                <a:latin typeface="+mn-lt"/>
              </a:defRPr>
            </a:lvl2pPr>
            <a:lvl3pPr marL="979488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200" b="1">
                <a:solidFill>
                  <a:schemeClr val="tx1"/>
                </a:solidFill>
                <a:latin typeface="+mn-lt"/>
              </a:defRPr>
            </a:lvl3pPr>
            <a:lvl4pPr marL="1470025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b="1">
                <a:solidFill>
                  <a:schemeClr val="tx1"/>
                </a:solidFill>
                <a:latin typeface="+mn-lt"/>
              </a:defRPr>
            </a:lvl4pPr>
            <a:lvl5pPr marL="1958975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b="1">
                <a:solidFill>
                  <a:schemeClr val="tx1"/>
                </a:solidFill>
                <a:latin typeface="+mn-lt"/>
              </a:defRPr>
            </a:lvl5pPr>
            <a:lvl6pPr marL="26606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6pPr>
            <a:lvl7pPr marL="31178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7pPr>
            <a:lvl8pPr marL="35750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8pPr>
            <a:lvl9pPr marL="40322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pt-BR" altLang="pt-BR" sz="2400" b="0" kern="0" dirty="0"/>
              <a:t>Trajetórias de demanda de combustíveis</a:t>
            </a:r>
            <a:br>
              <a:rPr lang="pt-BR" altLang="pt-BR" sz="2400" kern="0" dirty="0"/>
            </a:br>
            <a:r>
              <a:rPr lang="pt-BR" altLang="pt-BR" sz="2400" kern="0" dirty="0"/>
              <a:t>Ciclo Otto: Gasolina C e Etanol Hidratado</a:t>
            </a:r>
            <a:endParaRPr lang="pt-BR" altLang="pt-BR" sz="2400" i="1" kern="0" dirty="0"/>
          </a:p>
        </p:txBody>
      </p:sp>
      <p:grpSp>
        <p:nvGrpSpPr>
          <p:cNvPr id="120" name="Grupo 3">
            <a:extLst>
              <a:ext uri="{FF2B5EF4-FFF2-40B4-BE49-F238E27FC236}">
                <a16:creationId xmlns:a16="http://schemas.microsoft.com/office/drawing/2014/main" id="{6685B49C-9DC5-41E8-8034-3619582D46AC}"/>
              </a:ext>
            </a:extLst>
          </p:cNvPr>
          <p:cNvGrpSpPr/>
          <p:nvPr/>
        </p:nvGrpSpPr>
        <p:grpSpPr>
          <a:xfrm>
            <a:off x="7912968" y="2917600"/>
            <a:ext cx="4153928" cy="1446179"/>
            <a:chOff x="476589" y="1172660"/>
            <a:chExt cx="4153928" cy="1446179"/>
          </a:xfrm>
        </p:grpSpPr>
        <p:sp>
          <p:nvSpPr>
            <p:cNvPr id="121" name="Retângulo 120">
              <a:extLst>
                <a:ext uri="{FF2B5EF4-FFF2-40B4-BE49-F238E27FC236}">
                  <a16:creationId xmlns:a16="http://schemas.microsoft.com/office/drawing/2014/main" id="{38900C08-7777-4B93-8B5A-D6F7B1BF7F9C}"/>
                </a:ext>
              </a:extLst>
            </p:cNvPr>
            <p:cNvSpPr/>
            <p:nvPr/>
          </p:nvSpPr>
          <p:spPr>
            <a:xfrm>
              <a:off x="850517" y="1295400"/>
              <a:ext cx="3780000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Estima-se que o consumo energético no transporte individual de passageiros deve ser impactado pelas restrições de circulação e pela redução de deslocamentos para trabalho.</a:t>
              </a:r>
            </a:p>
          </p:txBody>
        </p:sp>
        <p:sp>
          <p:nvSpPr>
            <p:cNvPr id="122" name="Retângulo 121">
              <a:extLst>
                <a:ext uri="{FF2B5EF4-FFF2-40B4-BE49-F238E27FC236}">
                  <a16:creationId xmlns:a16="http://schemas.microsoft.com/office/drawing/2014/main" id="{F9E14FC5-41E8-4D97-B5C1-DE7931F4C31D}"/>
                </a:ext>
              </a:extLst>
            </p:cNvPr>
            <p:cNvSpPr/>
            <p:nvPr/>
          </p:nvSpPr>
          <p:spPr>
            <a:xfrm>
              <a:off x="476589" y="1172660"/>
              <a:ext cx="3946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2800" dirty="0">
                  <a:solidFill>
                    <a:srgbClr val="009999"/>
                  </a:solidFill>
                  <a:latin typeface="Trebuchet MS" panose="020B0603020202020204" pitchFamily="34" charset="0"/>
                </a:rPr>
                <a:t>»</a:t>
              </a:r>
            </a:p>
          </p:txBody>
        </p:sp>
      </p:grpSp>
      <p:grpSp>
        <p:nvGrpSpPr>
          <p:cNvPr id="123" name="Grupo 3">
            <a:extLst>
              <a:ext uri="{FF2B5EF4-FFF2-40B4-BE49-F238E27FC236}">
                <a16:creationId xmlns:a16="http://schemas.microsoft.com/office/drawing/2014/main" id="{3AE2A1ED-915F-4E28-A14E-AAADDD85ABC7}"/>
              </a:ext>
            </a:extLst>
          </p:cNvPr>
          <p:cNvGrpSpPr/>
          <p:nvPr/>
        </p:nvGrpSpPr>
        <p:grpSpPr>
          <a:xfrm>
            <a:off x="7910693" y="4573621"/>
            <a:ext cx="4153928" cy="1199958"/>
            <a:chOff x="476589" y="1172660"/>
            <a:chExt cx="4153928" cy="1199958"/>
          </a:xfrm>
        </p:grpSpPr>
        <p:sp>
          <p:nvSpPr>
            <p:cNvPr id="124" name="Retângulo 123">
              <a:extLst>
                <a:ext uri="{FF2B5EF4-FFF2-40B4-BE49-F238E27FC236}">
                  <a16:creationId xmlns:a16="http://schemas.microsoft.com/office/drawing/2014/main" id="{F7064422-9C1A-44A6-AFC2-FE42C795E227}"/>
                </a:ext>
              </a:extLst>
            </p:cNvPr>
            <p:cNvSpPr/>
            <p:nvPr/>
          </p:nvSpPr>
          <p:spPr>
            <a:xfrm>
              <a:off x="850517" y="1295400"/>
              <a:ext cx="3780000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Recuperação ao patamar de 2019: </a:t>
              </a:r>
            </a:p>
            <a:p>
              <a:pPr marL="285750" indent="-285750" defTabSz="45720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Atlas: no início de 2022</a:t>
              </a:r>
            </a:p>
            <a:p>
              <a:pPr marL="285750" indent="-285750" defTabSz="45720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Cronos e Prometeu: não se recupera até 2022</a:t>
              </a:r>
            </a:p>
          </p:txBody>
        </p:sp>
        <p:sp>
          <p:nvSpPr>
            <p:cNvPr id="125" name="Retângulo 124">
              <a:extLst>
                <a:ext uri="{FF2B5EF4-FFF2-40B4-BE49-F238E27FC236}">
                  <a16:creationId xmlns:a16="http://schemas.microsoft.com/office/drawing/2014/main" id="{713D3214-6C05-4AE7-96D5-01357B285CF0}"/>
                </a:ext>
              </a:extLst>
            </p:cNvPr>
            <p:cNvSpPr/>
            <p:nvPr/>
          </p:nvSpPr>
          <p:spPr>
            <a:xfrm>
              <a:off x="476589" y="1172660"/>
              <a:ext cx="3946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2800" dirty="0">
                  <a:solidFill>
                    <a:srgbClr val="009999"/>
                  </a:solidFill>
                  <a:latin typeface="Trebuchet MS" panose="020B0603020202020204" pitchFamily="34" charset="0"/>
                </a:rPr>
                <a:t>»</a:t>
              </a:r>
            </a:p>
          </p:txBody>
        </p:sp>
      </p:grpSp>
      <p:grpSp>
        <p:nvGrpSpPr>
          <p:cNvPr id="126" name="Grupo 3">
            <a:extLst>
              <a:ext uri="{FF2B5EF4-FFF2-40B4-BE49-F238E27FC236}">
                <a16:creationId xmlns:a16="http://schemas.microsoft.com/office/drawing/2014/main" id="{1A492EB4-9839-4ED8-AAA6-A0B36995CE39}"/>
              </a:ext>
            </a:extLst>
          </p:cNvPr>
          <p:cNvGrpSpPr/>
          <p:nvPr/>
        </p:nvGrpSpPr>
        <p:grpSpPr>
          <a:xfrm>
            <a:off x="7912968" y="1507801"/>
            <a:ext cx="4153928" cy="1199958"/>
            <a:chOff x="476589" y="1172660"/>
            <a:chExt cx="4153928" cy="1199958"/>
          </a:xfrm>
        </p:grpSpPr>
        <p:sp>
          <p:nvSpPr>
            <p:cNvPr id="127" name="Retângulo 126">
              <a:extLst>
                <a:ext uri="{FF2B5EF4-FFF2-40B4-BE49-F238E27FC236}">
                  <a16:creationId xmlns:a16="http://schemas.microsoft.com/office/drawing/2014/main" id="{66B5AB88-C601-40C1-B316-2135D6EB3236}"/>
                </a:ext>
              </a:extLst>
            </p:cNvPr>
            <p:cNvSpPr/>
            <p:nvPr/>
          </p:nvSpPr>
          <p:spPr>
            <a:xfrm>
              <a:off x="850517" y="1295400"/>
              <a:ext cx="3780000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Variação em relação a 2019: </a:t>
              </a:r>
            </a:p>
            <a:p>
              <a:pPr marL="285750" indent="-285750" defTabSz="45720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2020: -17% a -8%</a:t>
              </a:r>
            </a:p>
            <a:p>
              <a:pPr marL="285750" indent="-285750" defTabSz="45720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2021: -15% a -3%</a:t>
              </a:r>
            </a:p>
            <a:p>
              <a:pPr marL="285750" indent="-285750" defTabSz="45720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2022: -13% a 0%</a:t>
              </a:r>
            </a:p>
          </p:txBody>
        </p:sp>
        <p:sp>
          <p:nvSpPr>
            <p:cNvPr id="128" name="Retângulo 127">
              <a:extLst>
                <a:ext uri="{FF2B5EF4-FFF2-40B4-BE49-F238E27FC236}">
                  <a16:creationId xmlns:a16="http://schemas.microsoft.com/office/drawing/2014/main" id="{1231313A-DF60-4E29-8A99-76D40D6DEC2B}"/>
                </a:ext>
              </a:extLst>
            </p:cNvPr>
            <p:cNvSpPr/>
            <p:nvPr/>
          </p:nvSpPr>
          <p:spPr>
            <a:xfrm>
              <a:off x="476589" y="1172660"/>
              <a:ext cx="3946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2800" dirty="0">
                  <a:solidFill>
                    <a:srgbClr val="009999"/>
                  </a:solidFill>
                  <a:latin typeface="Trebuchet MS" panose="020B0603020202020204" pitchFamily="34" charset="0"/>
                </a:rPr>
                <a:t>»</a:t>
              </a:r>
            </a:p>
          </p:txBody>
        </p:sp>
      </p:grpSp>
      <p:sp>
        <p:nvSpPr>
          <p:cNvPr id="129" name="Retângulo 128">
            <a:extLst>
              <a:ext uri="{FF2B5EF4-FFF2-40B4-BE49-F238E27FC236}">
                <a16:creationId xmlns:a16="http://schemas.microsoft.com/office/drawing/2014/main" id="{862338F1-69BB-44B5-80D9-E5A0BF0B0ADF}"/>
              </a:ext>
            </a:extLst>
          </p:cNvPr>
          <p:cNvSpPr/>
          <p:nvPr/>
        </p:nvSpPr>
        <p:spPr>
          <a:xfrm>
            <a:off x="618200" y="1610380"/>
            <a:ext cx="314108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Vendas anuais do ciclo Otto</a:t>
            </a:r>
          </a:p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sz="1400" b="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2016 - 2022 (bilhões de litros de gasolina equivalente)</a:t>
            </a:r>
          </a:p>
        </p:txBody>
      </p:sp>
      <p:sp>
        <p:nvSpPr>
          <p:cNvPr id="130" name="Retângulo 129">
            <a:extLst>
              <a:ext uri="{FF2B5EF4-FFF2-40B4-BE49-F238E27FC236}">
                <a16:creationId xmlns:a16="http://schemas.microsoft.com/office/drawing/2014/main" id="{A016B0A5-AAED-4789-A73C-8874BB95CF78}"/>
              </a:ext>
            </a:extLst>
          </p:cNvPr>
          <p:cNvSpPr/>
          <p:nvPr/>
        </p:nvSpPr>
        <p:spPr>
          <a:xfrm>
            <a:off x="484496" y="1637990"/>
            <a:ext cx="108000" cy="6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pt-BR" sz="1200"/>
          </a:p>
        </p:txBody>
      </p:sp>
      <p:sp>
        <p:nvSpPr>
          <p:cNvPr id="131" name="Retângulo 130">
            <a:extLst>
              <a:ext uri="{FF2B5EF4-FFF2-40B4-BE49-F238E27FC236}">
                <a16:creationId xmlns:a16="http://schemas.microsoft.com/office/drawing/2014/main" id="{20FFCAD4-5866-4BEE-AD04-DF45DDF39DCD}"/>
              </a:ext>
            </a:extLst>
          </p:cNvPr>
          <p:cNvSpPr/>
          <p:nvPr/>
        </p:nvSpPr>
        <p:spPr>
          <a:xfrm>
            <a:off x="4322920" y="1610380"/>
            <a:ext cx="314108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Vendas mensais do ciclo Otto</a:t>
            </a:r>
          </a:p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sz="1400" b="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2016 - 2022 (bilhões de litros de gasolina equivalente)</a:t>
            </a:r>
          </a:p>
        </p:txBody>
      </p:sp>
      <p:sp>
        <p:nvSpPr>
          <p:cNvPr id="132" name="Retângulo 131">
            <a:extLst>
              <a:ext uri="{FF2B5EF4-FFF2-40B4-BE49-F238E27FC236}">
                <a16:creationId xmlns:a16="http://schemas.microsoft.com/office/drawing/2014/main" id="{F72783A1-EA50-4498-8740-B1B287CA34AC}"/>
              </a:ext>
            </a:extLst>
          </p:cNvPr>
          <p:cNvSpPr/>
          <p:nvPr/>
        </p:nvSpPr>
        <p:spPr>
          <a:xfrm>
            <a:off x="4189216" y="1637990"/>
            <a:ext cx="108000" cy="6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pt-BR" sz="1200"/>
          </a:p>
        </p:txBody>
      </p:sp>
      <p:pic>
        <p:nvPicPr>
          <p:cNvPr id="135" name="Imagem 134">
            <a:extLst>
              <a:ext uri="{FF2B5EF4-FFF2-40B4-BE49-F238E27FC236}">
                <a16:creationId xmlns:a16="http://schemas.microsoft.com/office/drawing/2014/main" id="{0FA77B53-E306-4AE1-BACA-0EC91715BD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864" y="2276225"/>
            <a:ext cx="3189713" cy="3240000"/>
          </a:xfrm>
          <a:prstGeom prst="rect">
            <a:avLst/>
          </a:prstGeom>
        </p:spPr>
      </p:pic>
      <p:pic>
        <p:nvPicPr>
          <p:cNvPr id="137" name="Imagem 136">
            <a:extLst>
              <a:ext uri="{FF2B5EF4-FFF2-40B4-BE49-F238E27FC236}">
                <a16:creationId xmlns:a16="http://schemas.microsoft.com/office/drawing/2014/main" id="{0B6248DA-E232-494E-9DCA-DAC50CA9E5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1659" y="2260240"/>
            <a:ext cx="3398049" cy="3240000"/>
          </a:xfrm>
          <a:prstGeom prst="rect">
            <a:avLst/>
          </a:prstGeom>
        </p:spPr>
      </p:pic>
      <p:grpSp>
        <p:nvGrpSpPr>
          <p:cNvPr id="138" name="Agrupar 137">
            <a:extLst>
              <a:ext uri="{FF2B5EF4-FFF2-40B4-BE49-F238E27FC236}">
                <a16:creationId xmlns:a16="http://schemas.microsoft.com/office/drawing/2014/main" id="{CE60BEB4-1DB1-41CE-BEC5-0D003086A836}"/>
              </a:ext>
            </a:extLst>
          </p:cNvPr>
          <p:cNvGrpSpPr/>
          <p:nvPr/>
        </p:nvGrpSpPr>
        <p:grpSpPr>
          <a:xfrm>
            <a:off x="457226" y="5678400"/>
            <a:ext cx="3279180" cy="276999"/>
            <a:chOff x="1335562" y="2282400"/>
            <a:chExt cx="3279180" cy="276999"/>
          </a:xfrm>
        </p:grpSpPr>
        <p:grpSp>
          <p:nvGrpSpPr>
            <p:cNvPr id="139" name="Agrupar 138">
              <a:extLst>
                <a:ext uri="{FF2B5EF4-FFF2-40B4-BE49-F238E27FC236}">
                  <a16:creationId xmlns:a16="http://schemas.microsoft.com/office/drawing/2014/main" id="{E3A176C4-01E3-4DF7-8241-061491507794}"/>
                </a:ext>
              </a:extLst>
            </p:cNvPr>
            <p:cNvGrpSpPr/>
            <p:nvPr/>
          </p:nvGrpSpPr>
          <p:grpSpPr>
            <a:xfrm>
              <a:off x="1335562" y="2282400"/>
              <a:ext cx="874238" cy="276999"/>
              <a:chOff x="838200" y="5926300"/>
              <a:chExt cx="874238" cy="276999"/>
            </a:xfrm>
          </p:grpSpPr>
          <p:grpSp>
            <p:nvGrpSpPr>
              <p:cNvPr id="150" name="Agrupar 149">
                <a:extLst>
                  <a:ext uri="{FF2B5EF4-FFF2-40B4-BE49-F238E27FC236}">
                    <a16:creationId xmlns:a16="http://schemas.microsoft.com/office/drawing/2014/main" id="{C653AC27-2CAB-478F-9120-6BDBB5A65239}"/>
                  </a:ext>
                </a:extLst>
              </p:cNvPr>
              <p:cNvGrpSpPr/>
              <p:nvPr/>
            </p:nvGrpSpPr>
            <p:grpSpPr>
              <a:xfrm>
                <a:off x="838200" y="6019800"/>
                <a:ext cx="216000" cy="90000"/>
                <a:chOff x="5038200" y="5965800"/>
                <a:chExt cx="216000" cy="90000"/>
              </a:xfrm>
            </p:grpSpPr>
            <p:cxnSp>
              <p:nvCxnSpPr>
                <p:cNvPr id="152" name="Conector reto 151">
                  <a:extLst>
                    <a:ext uri="{FF2B5EF4-FFF2-40B4-BE49-F238E27FC236}">
                      <a16:creationId xmlns:a16="http://schemas.microsoft.com/office/drawing/2014/main" id="{8FC6634E-A1C9-458A-90C1-B61BC742B7CE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5038200" y="6010800"/>
                  <a:ext cx="216000" cy="0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chemeClr val="accent5">
                      <a:lumMod val="40000"/>
                      <a:lumOff val="6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153" name="Elipse 152">
                  <a:extLst>
                    <a:ext uri="{FF2B5EF4-FFF2-40B4-BE49-F238E27FC236}">
                      <a16:creationId xmlns:a16="http://schemas.microsoft.com/office/drawing/2014/main" id="{2EA7FEF7-C1AF-4BAF-B1FC-404103C1A26A}"/>
                    </a:ext>
                  </a:extLst>
                </p:cNvPr>
                <p:cNvSpPr/>
                <p:nvPr/>
              </p:nvSpPr>
              <p:spPr bwMode="auto">
                <a:xfrm>
                  <a:off x="5101200" y="5965800"/>
                  <a:ext cx="90000" cy="90000"/>
                </a:xfrm>
                <a:prstGeom prst="ellipse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rtlCol="0" anchor="ctr"/>
                <a:lstStyle/>
                <a:p>
                  <a:pPr algn="ctr"/>
                  <a:endParaRPr lang="pt-BR" sz="2300" dirty="0"/>
                </a:p>
              </p:txBody>
            </p:sp>
          </p:grpSp>
          <p:sp>
            <p:nvSpPr>
              <p:cNvPr id="151" name="Retângulo 150">
                <a:extLst>
                  <a:ext uri="{FF2B5EF4-FFF2-40B4-BE49-F238E27FC236}">
                    <a16:creationId xmlns:a16="http://schemas.microsoft.com/office/drawing/2014/main" id="{264CFA1C-119E-44A3-85D6-5C34B8479EB5}"/>
                  </a:ext>
                </a:extLst>
              </p:cNvPr>
              <p:cNvSpPr/>
              <p:nvPr/>
            </p:nvSpPr>
            <p:spPr>
              <a:xfrm>
                <a:off x="1064438" y="5926300"/>
                <a:ext cx="648000" cy="27699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accent5">
                        <a:lumMod val="60000"/>
                        <a:lumOff val="40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Atlas</a:t>
                </a:r>
              </a:p>
            </p:txBody>
          </p:sp>
        </p:grpSp>
        <p:grpSp>
          <p:nvGrpSpPr>
            <p:cNvPr id="140" name="Agrupar 139">
              <a:extLst>
                <a:ext uri="{FF2B5EF4-FFF2-40B4-BE49-F238E27FC236}">
                  <a16:creationId xmlns:a16="http://schemas.microsoft.com/office/drawing/2014/main" id="{F9ABCD84-8374-4FD1-B88D-88CAEBE6DE36}"/>
                </a:ext>
              </a:extLst>
            </p:cNvPr>
            <p:cNvGrpSpPr/>
            <p:nvPr/>
          </p:nvGrpSpPr>
          <p:grpSpPr>
            <a:xfrm>
              <a:off x="2298562" y="2282400"/>
              <a:ext cx="1054238" cy="276999"/>
              <a:chOff x="838200" y="5926300"/>
              <a:chExt cx="1054238" cy="276999"/>
            </a:xfrm>
          </p:grpSpPr>
          <p:grpSp>
            <p:nvGrpSpPr>
              <p:cNvPr id="146" name="Agrupar 145">
                <a:extLst>
                  <a:ext uri="{FF2B5EF4-FFF2-40B4-BE49-F238E27FC236}">
                    <a16:creationId xmlns:a16="http://schemas.microsoft.com/office/drawing/2014/main" id="{52764574-3850-4F10-B675-15855DB4993B}"/>
                  </a:ext>
                </a:extLst>
              </p:cNvPr>
              <p:cNvGrpSpPr/>
              <p:nvPr/>
            </p:nvGrpSpPr>
            <p:grpSpPr>
              <a:xfrm>
                <a:off x="838200" y="6019800"/>
                <a:ext cx="216000" cy="90000"/>
                <a:chOff x="5038200" y="5965800"/>
                <a:chExt cx="216000" cy="90000"/>
              </a:xfrm>
            </p:grpSpPr>
            <p:cxnSp>
              <p:nvCxnSpPr>
                <p:cNvPr id="148" name="Conector reto 147">
                  <a:extLst>
                    <a:ext uri="{FF2B5EF4-FFF2-40B4-BE49-F238E27FC236}">
                      <a16:creationId xmlns:a16="http://schemas.microsoft.com/office/drawing/2014/main" id="{93EFBDC8-56A6-4B53-8F5E-E7458BFEA5D5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5038200" y="6010800"/>
                  <a:ext cx="216000" cy="0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chemeClr val="accent5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149" name="Elipse 148">
                  <a:extLst>
                    <a:ext uri="{FF2B5EF4-FFF2-40B4-BE49-F238E27FC236}">
                      <a16:creationId xmlns:a16="http://schemas.microsoft.com/office/drawing/2014/main" id="{C41559E0-443C-44CF-91D6-4BA470CA86A6}"/>
                    </a:ext>
                  </a:extLst>
                </p:cNvPr>
                <p:cNvSpPr/>
                <p:nvPr/>
              </p:nvSpPr>
              <p:spPr bwMode="auto">
                <a:xfrm>
                  <a:off x="5101200" y="5965800"/>
                  <a:ext cx="90000" cy="90000"/>
                </a:xfrm>
                <a:prstGeom prst="ellipse">
                  <a:avLst/>
                </a:prstGeom>
                <a:solidFill>
                  <a:schemeClr val="accent5"/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rtlCol="0" anchor="ctr"/>
                <a:lstStyle/>
                <a:p>
                  <a:pPr algn="ctr"/>
                  <a:endParaRPr lang="pt-BR" sz="2300" dirty="0"/>
                </a:p>
              </p:txBody>
            </p:sp>
          </p:grpSp>
          <p:sp>
            <p:nvSpPr>
              <p:cNvPr id="147" name="Retângulo 146">
                <a:extLst>
                  <a:ext uri="{FF2B5EF4-FFF2-40B4-BE49-F238E27FC236}">
                    <a16:creationId xmlns:a16="http://schemas.microsoft.com/office/drawing/2014/main" id="{7BAC3B7D-587A-424D-9A44-0E6FA84C691A}"/>
                  </a:ext>
                </a:extLst>
              </p:cNvPr>
              <p:cNvSpPr/>
              <p:nvPr/>
            </p:nvSpPr>
            <p:spPr>
              <a:xfrm>
                <a:off x="1064438" y="5926300"/>
                <a:ext cx="828000" cy="27699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accent5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Cronos</a:t>
                </a:r>
              </a:p>
            </p:txBody>
          </p:sp>
        </p:grpSp>
        <p:grpSp>
          <p:nvGrpSpPr>
            <p:cNvPr id="141" name="Agrupar 140">
              <a:extLst>
                <a:ext uri="{FF2B5EF4-FFF2-40B4-BE49-F238E27FC236}">
                  <a16:creationId xmlns:a16="http://schemas.microsoft.com/office/drawing/2014/main" id="{E819EED3-0D81-4D6A-BF3F-CA34E686776C}"/>
                </a:ext>
              </a:extLst>
            </p:cNvPr>
            <p:cNvGrpSpPr/>
            <p:nvPr/>
          </p:nvGrpSpPr>
          <p:grpSpPr>
            <a:xfrm>
              <a:off x="3380505" y="2282400"/>
              <a:ext cx="1234237" cy="276999"/>
              <a:chOff x="838200" y="5926300"/>
              <a:chExt cx="1234237" cy="276999"/>
            </a:xfrm>
          </p:grpSpPr>
          <p:grpSp>
            <p:nvGrpSpPr>
              <p:cNvPr id="142" name="Agrupar 141">
                <a:extLst>
                  <a:ext uri="{FF2B5EF4-FFF2-40B4-BE49-F238E27FC236}">
                    <a16:creationId xmlns:a16="http://schemas.microsoft.com/office/drawing/2014/main" id="{3CA3C25C-E6A9-49D9-A589-25234699B6C2}"/>
                  </a:ext>
                </a:extLst>
              </p:cNvPr>
              <p:cNvGrpSpPr/>
              <p:nvPr/>
            </p:nvGrpSpPr>
            <p:grpSpPr>
              <a:xfrm>
                <a:off x="838200" y="6019800"/>
                <a:ext cx="216000" cy="90000"/>
                <a:chOff x="5038200" y="5965800"/>
                <a:chExt cx="216000" cy="90000"/>
              </a:xfrm>
            </p:grpSpPr>
            <p:cxnSp>
              <p:nvCxnSpPr>
                <p:cNvPr id="144" name="Conector reto 143">
                  <a:extLst>
                    <a:ext uri="{FF2B5EF4-FFF2-40B4-BE49-F238E27FC236}">
                      <a16:creationId xmlns:a16="http://schemas.microsoft.com/office/drawing/2014/main" id="{0E098B9E-6DC7-4FE6-91A3-E194A6A0AD17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5038200" y="6010800"/>
                  <a:ext cx="216000" cy="0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chemeClr val="accent5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145" name="Elipse 144">
                  <a:extLst>
                    <a:ext uri="{FF2B5EF4-FFF2-40B4-BE49-F238E27FC236}">
                      <a16:creationId xmlns:a16="http://schemas.microsoft.com/office/drawing/2014/main" id="{BE7A8DBE-EC2C-4152-9261-423A07B8E766}"/>
                    </a:ext>
                  </a:extLst>
                </p:cNvPr>
                <p:cNvSpPr/>
                <p:nvPr/>
              </p:nvSpPr>
              <p:spPr bwMode="auto">
                <a:xfrm>
                  <a:off x="5101200" y="5965800"/>
                  <a:ext cx="90000" cy="90000"/>
                </a:xfrm>
                <a:prstGeom prst="ellipse">
                  <a:avLst/>
                </a:prstGeom>
                <a:solidFill>
                  <a:schemeClr val="accent5">
                    <a:lumMod val="50000"/>
                  </a:schemeClr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rtlCol="0" anchor="ctr"/>
                <a:lstStyle/>
                <a:p>
                  <a:pPr algn="ctr"/>
                  <a:endParaRPr lang="pt-BR" sz="2300" dirty="0"/>
                </a:p>
              </p:txBody>
            </p:sp>
          </p:grpSp>
          <p:sp>
            <p:nvSpPr>
              <p:cNvPr id="143" name="Retângulo 142">
                <a:extLst>
                  <a:ext uri="{FF2B5EF4-FFF2-40B4-BE49-F238E27FC236}">
                    <a16:creationId xmlns:a16="http://schemas.microsoft.com/office/drawing/2014/main" id="{D673982B-60C2-450C-9963-AD2C0FD1F777}"/>
                  </a:ext>
                </a:extLst>
              </p:cNvPr>
              <p:cNvSpPr/>
              <p:nvPr/>
            </p:nvSpPr>
            <p:spPr>
              <a:xfrm>
                <a:off x="1064437" y="5926300"/>
                <a:ext cx="1008000" cy="27699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Prometeu</a:t>
                </a:r>
              </a:p>
            </p:txBody>
          </p:sp>
        </p:grpSp>
      </p:grpSp>
      <p:grpSp>
        <p:nvGrpSpPr>
          <p:cNvPr id="154" name="Agrupar 153">
            <a:extLst>
              <a:ext uri="{FF2B5EF4-FFF2-40B4-BE49-F238E27FC236}">
                <a16:creationId xmlns:a16="http://schemas.microsoft.com/office/drawing/2014/main" id="{DADC81B0-5DC6-46B0-BF68-9E3C23B78366}"/>
              </a:ext>
            </a:extLst>
          </p:cNvPr>
          <p:cNvGrpSpPr/>
          <p:nvPr/>
        </p:nvGrpSpPr>
        <p:grpSpPr>
          <a:xfrm>
            <a:off x="4276652" y="5951536"/>
            <a:ext cx="3279180" cy="276999"/>
            <a:chOff x="1335562" y="2282400"/>
            <a:chExt cx="3279180" cy="276999"/>
          </a:xfrm>
        </p:grpSpPr>
        <p:grpSp>
          <p:nvGrpSpPr>
            <p:cNvPr id="155" name="Agrupar 154">
              <a:extLst>
                <a:ext uri="{FF2B5EF4-FFF2-40B4-BE49-F238E27FC236}">
                  <a16:creationId xmlns:a16="http://schemas.microsoft.com/office/drawing/2014/main" id="{E5CA8388-1FDC-4152-A7CB-73C963533AD3}"/>
                </a:ext>
              </a:extLst>
            </p:cNvPr>
            <p:cNvGrpSpPr/>
            <p:nvPr/>
          </p:nvGrpSpPr>
          <p:grpSpPr>
            <a:xfrm>
              <a:off x="1335562" y="2282400"/>
              <a:ext cx="874238" cy="276999"/>
              <a:chOff x="838200" y="5926300"/>
              <a:chExt cx="874238" cy="276999"/>
            </a:xfrm>
          </p:grpSpPr>
          <p:cxnSp>
            <p:nvCxnSpPr>
              <p:cNvPr id="162" name="Conector reto 161">
                <a:extLst>
                  <a:ext uri="{FF2B5EF4-FFF2-40B4-BE49-F238E27FC236}">
                    <a16:creationId xmlns:a16="http://schemas.microsoft.com/office/drawing/2014/main" id="{15DBEF83-68C7-493D-8C00-B64B39FF11C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38200" y="6064800"/>
                <a:ext cx="216000" cy="0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5">
                    <a:lumMod val="40000"/>
                    <a:lumOff val="6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163" name="Retângulo 162">
                <a:extLst>
                  <a:ext uri="{FF2B5EF4-FFF2-40B4-BE49-F238E27FC236}">
                    <a16:creationId xmlns:a16="http://schemas.microsoft.com/office/drawing/2014/main" id="{82304F21-ED1D-47AC-89D6-0F03193CD038}"/>
                  </a:ext>
                </a:extLst>
              </p:cNvPr>
              <p:cNvSpPr/>
              <p:nvPr/>
            </p:nvSpPr>
            <p:spPr>
              <a:xfrm>
                <a:off x="1064438" y="5926300"/>
                <a:ext cx="648000" cy="27699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accent5">
                        <a:lumMod val="60000"/>
                        <a:lumOff val="40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Atlas</a:t>
                </a:r>
              </a:p>
            </p:txBody>
          </p:sp>
        </p:grpSp>
        <p:grpSp>
          <p:nvGrpSpPr>
            <p:cNvPr id="156" name="Agrupar 155">
              <a:extLst>
                <a:ext uri="{FF2B5EF4-FFF2-40B4-BE49-F238E27FC236}">
                  <a16:creationId xmlns:a16="http://schemas.microsoft.com/office/drawing/2014/main" id="{53534E20-AEE3-4E4B-A265-C986650A9D2B}"/>
                </a:ext>
              </a:extLst>
            </p:cNvPr>
            <p:cNvGrpSpPr/>
            <p:nvPr/>
          </p:nvGrpSpPr>
          <p:grpSpPr>
            <a:xfrm>
              <a:off x="2298562" y="2282400"/>
              <a:ext cx="1054238" cy="276999"/>
              <a:chOff x="838200" y="5926300"/>
              <a:chExt cx="1054238" cy="276999"/>
            </a:xfrm>
          </p:grpSpPr>
          <p:cxnSp>
            <p:nvCxnSpPr>
              <p:cNvPr id="160" name="Conector reto 159">
                <a:extLst>
                  <a:ext uri="{FF2B5EF4-FFF2-40B4-BE49-F238E27FC236}">
                    <a16:creationId xmlns:a16="http://schemas.microsoft.com/office/drawing/2014/main" id="{6B7C4770-5526-4764-8C5F-DD3FB396D76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38200" y="6064800"/>
                <a:ext cx="216000" cy="0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161" name="Retângulo 160">
                <a:extLst>
                  <a:ext uri="{FF2B5EF4-FFF2-40B4-BE49-F238E27FC236}">
                    <a16:creationId xmlns:a16="http://schemas.microsoft.com/office/drawing/2014/main" id="{DC933D87-D4D1-466F-8A9E-26345D87B4FC}"/>
                  </a:ext>
                </a:extLst>
              </p:cNvPr>
              <p:cNvSpPr/>
              <p:nvPr/>
            </p:nvSpPr>
            <p:spPr>
              <a:xfrm>
                <a:off x="1064438" y="5926300"/>
                <a:ext cx="828000" cy="27699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accent5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Cronos</a:t>
                </a:r>
              </a:p>
            </p:txBody>
          </p:sp>
        </p:grpSp>
        <p:grpSp>
          <p:nvGrpSpPr>
            <p:cNvPr id="157" name="Agrupar 156">
              <a:extLst>
                <a:ext uri="{FF2B5EF4-FFF2-40B4-BE49-F238E27FC236}">
                  <a16:creationId xmlns:a16="http://schemas.microsoft.com/office/drawing/2014/main" id="{BA7E8CD6-30B1-4871-9BD5-61FB158D3BC2}"/>
                </a:ext>
              </a:extLst>
            </p:cNvPr>
            <p:cNvGrpSpPr/>
            <p:nvPr/>
          </p:nvGrpSpPr>
          <p:grpSpPr>
            <a:xfrm>
              <a:off x="3380505" y="2282400"/>
              <a:ext cx="1234237" cy="276999"/>
              <a:chOff x="838200" y="5926300"/>
              <a:chExt cx="1234237" cy="276999"/>
            </a:xfrm>
          </p:grpSpPr>
          <p:cxnSp>
            <p:nvCxnSpPr>
              <p:cNvPr id="158" name="Conector reto 157">
                <a:extLst>
                  <a:ext uri="{FF2B5EF4-FFF2-40B4-BE49-F238E27FC236}">
                    <a16:creationId xmlns:a16="http://schemas.microsoft.com/office/drawing/2014/main" id="{7FE988E8-DBA8-4417-A515-DA48FCF934B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38200" y="6064800"/>
                <a:ext cx="216000" cy="0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5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159" name="Retângulo 158">
                <a:extLst>
                  <a:ext uri="{FF2B5EF4-FFF2-40B4-BE49-F238E27FC236}">
                    <a16:creationId xmlns:a16="http://schemas.microsoft.com/office/drawing/2014/main" id="{63FA86A9-A8A4-4B73-84D1-98F032C8D01F}"/>
                  </a:ext>
                </a:extLst>
              </p:cNvPr>
              <p:cNvSpPr/>
              <p:nvPr/>
            </p:nvSpPr>
            <p:spPr>
              <a:xfrm>
                <a:off x="1064437" y="5926300"/>
                <a:ext cx="1008000" cy="27699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Prometeu</a:t>
                </a:r>
              </a:p>
            </p:txBody>
          </p:sp>
        </p:grpSp>
      </p:grpSp>
      <p:grpSp>
        <p:nvGrpSpPr>
          <p:cNvPr id="164" name="Agrupar 163">
            <a:extLst>
              <a:ext uri="{FF2B5EF4-FFF2-40B4-BE49-F238E27FC236}">
                <a16:creationId xmlns:a16="http://schemas.microsoft.com/office/drawing/2014/main" id="{A32FFD25-4FAC-484D-A406-F6FF15AFB177}"/>
              </a:ext>
            </a:extLst>
          </p:cNvPr>
          <p:cNvGrpSpPr/>
          <p:nvPr/>
        </p:nvGrpSpPr>
        <p:grpSpPr>
          <a:xfrm>
            <a:off x="4586400" y="5486400"/>
            <a:ext cx="2447528" cy="461665"/>
            <a:chOff x="4387310" y="5486400"/>
            <a:chExt cx="2447528" cy="461665"/>
          </a:xfrm>
        </p:grpSpPr>
        <p:grpSp>
          <p:nvGrpSpPr>
            <p:cNvPr id="165" name="Agrupar 164">
              <a:extLst>
                <a:ext uri="{FF2B5EF4-FFF2-40B4-BE49-F238E27FC236}">
                  <a16:creationId xmlns:a16="http://schemas.microsoft.com/office/drawing/2014/main" id="{4E2C3780-02B4-498E-B798-6363BFAE90F5}"/>
                </a:ext>
              </a:extLst>
            </p:cNvPr>
            <p:cNvGrpSpPr/>
            <p:nvPr/>
          </p:nvGrpSpPr>
          <p:grpSpPr>
            <a:xfrm>
              <a:off x="4583285" y="5486400"/>
              <a:ext cx="2251553" cy="461665"/>
              <a:chOff x="1561799" y="2190067"/>
              <a:chExt cx="2251553" cy="461665"/>
            </a:xfrm>
          </p:grpSpPr>
          <p:sp>
            <p:nvSpPr>
              <p:cNvPr id="168" name="Retângulo 167">
                <a:extLst>
                  <a:ext uri="{FF2B5EF4-FFF2-40B4-BE49-F238E27FC236}">
                    <a16:creationId xmlns:a16="http://schemas.microsoft.com/office/drawing/2014/main" id="{778D2E07-1089-4C76-AFD3-72670D8A9DCE}"/>
                  </a:ext>
                </a:extLst>
              </p:cNvPr>
              <p:cNvSpPr/>
              <p:nvPr/>
            </p:nvSpPr>
            <p:spPr>
              <a:xfrm>
                <a:off x="1561799" y="2190067"/>
                <a:ext cx="1031019" cy="461665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bg1">
                        <a:lumMod val="75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Intervalo</a:t>
                </a:r>
              </a:p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bg1">
                        <a:lumMod val="75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2016-2019</a:t>
                </a:r>
              </a:p>
            </p:txBody>
          </p:sp>
          <p:sp>
            <p:nvSpPr>
              <p:cNvPr id="169" name="Retângulo 168">
                <a:extLst>
                  <a:ext uri="{FF2B5EF4-FFF2-40B4-BE49-F238E27FC236}">
                    <a16:creationId xmlns:a16="http://schemas.microsoft.com/office/drawing/2014/main" id="{95458FBB-A0E8-4271-BBD8-1C68B3FD0CCB}"/>
                  </a:ext>
                </a:extLst>
              </p:cNvPr>
              <p:cNvSpPr/>
              <p:nvPr/>
            </p:nvSpPr>
            <p:spPr>
              <a:xfrm>
                <a:off x="2840617" y="2190067"/>
                <a:ext cx="972735" cy="461665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accent3">
                        <a:lumMod val="75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Média</a:t>
                </a:r>
              </a:p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accent3">
                        <a:lumMod val="75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2016-2019</a:t>
                </a:r>
              </a:p>
            </p:txBody>
          </p:sp>
        </p:grpSp>
        <p:sp>
          <p:nvSpPr>
            <p:cNvPr id="166" name="Losango 165">
              <a:extLst>
                <a:ext uri="{FF2B5EF4-FFF2-40B4-BE49-F238E27FC236}">
                  <a16:creationId xmlns:a16="http://schemas.microsoft.com/office/drawing/2014/main" id="{0EED7CE7-BF13-43F6-B8D1-853F83167798}"/>
                </a:ext>
              </a:extLst>
            </p:cNvPr>
            <p:cNvSpPr/>
            <p:nvPr/>
          </p:nvSpPr>
          <p:spPr>
            <a:xfrm>
              <a:off x="4387310" y="5627232"/>
              <a:ext cx="180050" cy="180000"/>
            </a:xfrm>
            <a:prstGeom prst="diamond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pt-BR" sz="1100"/>
            </a:p>
          </p:txBody>
        </p:sp>
        <p:cxnSp>
          <p:nvCxnSpPr>
            <p:cNvPr id="167" name="Conector reto 166">
              <a:extLst>
                <a:ext uri="{FF2B5EF4-FFF2-40B4-BE49-F238E27FC236}">
                  <a16:creationId xmlns:a16="http://schemas.microsoft.com/office/drawing/2014/main" id="{5FBC9FC6-87A6-4865-89A3-F80BCE25D5B8}"/>
                </a:ext>
              </a:extLst>
            </p:cNvPr>
            <p:cNvCxnSpPr/>
            <p:nvPr/>
          </p:nvCxnSpPr>
          <p:spPr>
            <a:xfrm>
              <a:off x="5688722" y="5717232"/>
              <a:ext cx="144000" cy="0"/>
            </a:xfrm>
            <a:prstGeom prst="line">
              <a:avLst/>
            </a:prstGeom>
            <a:ln w="28575">
              <a:solidFill>
                <a:schemeClr val="bg2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70" name="Imagem 169">
            <a:extLst>
              <a:ext uri="{FF2B5EF4-FFF2-40B4-BE49-F238E27FC236}">
                <a16:creationId xmlns:a16="http://schemas.microsoft.com/office/drawing/2014/main" id="{71AA32E8-2D50-48B8-AF98-D775BBBF154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00"/>
          <a:stretch/>
        </p:blipFill>
        <p:spPr>
          <a:xfrm>
            <a:off x="2909371" y="4850574"/>
            <a:ext cx="526294" cy="288000"/>
          </a:xfrm>
          <a:prstGeom prst="rect">
            <a:avLst/>
          </a:prstGeom>
        </p:spPr>
      </p:pic>
      <p:pic>
        <p:nvPicPr>
          <p:cNvPr id="171" name="Imagem 170">
            <a:extLst>
              <a:ext uri="{FF2B5EF4-FFF2-40B4-BE49-F238E27FC236}">
                <a16:creationId xmlns:a16="http://schemas.microsoft.com/office/drawing/2014/main" id="{0F77F8AD-F00F-40FE-85B2-9F528D92D96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00"/>
          <a:stretch/>
        </p:blipFill>
        <p:spPr>
          <a:xfrm>
            <a:off x="6701448" y="2454442"/>
            <a:ext cx="657868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236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ço Reservado para Texto 5"/>
          <p:cNvSpPr txBox="1">
            <a:spLocks/>
          </p:cNvSpPr>
          <p:nvPr/>
        </p:nvSpPr>
        <p:spPr bwMode="auto">
          <a:xfrm>
            <a:off x="361128" y="257052"/>
            <a:ext cx="11678472" cy="962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90538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600" b="1">
                <a:solidFill>
                  <a:schemeClr val="tx1"/>
                </a:solidFill>
                <a:latin typeface="+mn-lt"/>
              </a:defRPr>
            </a:lvl2pPr>
            <a:lvl3pPr marL="979488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200" b="1">
                <a:solidFill>
                  <a:schemeClr val="tx1"/>
                </a:solidFill>
                <a:latin typeface="+mn-lt"/>
              </a:defRPr>
            </a:lvl3pPr>
            <a:lvl4pPr marL="1470025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b="1">
                <a:solidFill>
                  <a:schemeClr val="tx1"/>
                </a:solidFill>
                <a:latin typeface="+mn-lt"/>
              </a:defRPr>
            </a:lvl4pPr>
            <a:lvl5pPr marL="1958975" indent="0" algn="l" defTabSz="97948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b="1">
                <a:solidFill>
                  <a:schemeClr val="tx1"/>
                </a:solidFill>
                <a:latin typeface="+mn-lt"/>
              </a:defRPr>
            </a:lvl5pPr>
            <a:lvl6pPr marL="26606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6pPr>
            <a:lvl7pPr marL="31178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7pPr>
            <a:lvl8pPr marL="35750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8pPr>
            <a:lvl9pPr marL="4032250" indent="-244475" algn="l" defTabSz="979488" rtl="0" fontAlgn="base">
              <a:spcBef>
                <a:spcPct val="20000"/>
              </a:spcBef>
              <a:spcAft>
                <a:spcPct val="0"/>
              </a:spcAft>
              <a:buChar char="»"/>
              <a:defRPr b="1">
                <a:solidFill>
                  <a:schemeClr val="tx1"/>
                </a:solidFill>
                <a:latin typeface="+mn-lt"/>
              </a:defRPr>
            </a:lvl9pPr>
          </a:lstStyle>
          <a:p>
            <a:pPr algn="ctr"/>
            <a:r>
              <a:rPr lang="pt-BR" altLang="pt-BR" sz="2400" b="0" kern="0" dirty="0"/>
              <a:t>Trajetórias de demanda de combustíveis</a:t>
            </a:r>
            <a:br>
              <a:rPr lang="pt-BR" altLang="pt-BR" sz="2400" kern="0" dirty="0"/>
            </a:br>
            <a:r>
              <a:rPr lang="pt-BR" altLang="pt-BR" sz="2400" kern="0" dirty="0"/>
              <a:t>Gasolina C</a:t>
            </a:r>
            <a:endParaRPr lang="pt-BR" altLang="pt-BR" sz="2400" i="1" kern="0" dirty="0"/>
          </a:p>
        </p:txBody>
      </p:sp>
      <p:grpSp>
        <p:nvGrpSpPr>
          <p:cNvPr id="6" name="Grupo 3">
            <a:extLst>
              <a:ext uri="{FF2B5EF4-FFF2-40B4-BE49-F238E27FC236}">
                <a16:creationId xmlns:a16="http://schemas.microsoft.com/office/drawing/2014/main" id="{6ABD9F70-85E3-464A-A836-254E715175AC}"/>
              </a:ext>
            </a:extLst>
          </p:cNvPr>
          <p:cNvGrpSpPr/>
          <p:nvPr/>
        </p:nvGrpSpPr>
        <p:grpSpPr>
          <a:xfrm>
            <a:off x="5715000" y="2980710"/>
            <a:ext cx="4153928" cy="1199958"/>
            <a:chOff x="476589" y="1172660"/>
            <a:chExt cx="4153928" cy="1199958"/>
          </a:xfrm>
        </p:grpSpPr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AE705C50-6F2C-4591-A707-DF90628D5A5C}"/>
                </a:ext>
              </a:extLst>
            </p:cNvPr>
            <p:cNvSpPr/>
            <p:nvPr/>
          </p:nvSpPr>
          <p:spPr>
            <a:xfrm>
              <a:off x="850517" y="1295400"/>
              <a:ext cx="3780000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Projeta-se que a demanda nacional de etanol hidratado deverá ser menos impactada que a da gasolina C até 2022.</a:t>
              </a:r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3EA8D707-6684-424E-BACE-F39D143F76F3}"/>
                </a:ext>
              </a:extLst>
            </p:cNvPr>
            <p:cNvSpPr/>
            <p:nvPr/>
          </p:nvSpPr>
          <p:spPr>
            <a:xfrm>
              <a:off x="476589" y="1172660"/>
              <a:ext cx="3946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2800" dirty="0">
                  <a:solidFill>
                    <a:srgbClr val="009999"/>
                  </a:solidFill>
                  <a:latin typeface="Trebuchet MS" panose="020B0603020202020204" pitchFamily="34" charset="0"/>
                </a:rPr>
                <a:t>»</a:t>
              </a:r>
            </a:p>
          </p:txBody>
        </p:sp>
      </p:grpSp>
      <p:sp>
        <p:nvSpPr>
          <p:cNvPr id="25" name="Retângulo 24">
            <a:extLst>
              <a:ext uri="{FF2B5EF4-FFF2-40B4-BE49-F238E27FC236}">
                <a16:creationId xmlns:a16="http://schemas.microsoft.com/office/drawing/2014/main" id="{E38FA082-BD1B-45BD-8A15-7FB316402790}"/>
              </a:ext>
            </a:extLst>
          </p:cNvPr>
          <p:cNvSpPr/>
          <p:nvPr/>
        </p:nvSpPr>
        <p:spPr>
          <a:xfrm>
            <a:off x="2216125" y="1550379"/>
            <a:ext cx="31410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Vendas anuais de gasolina C</a:t>
            </a:r>
          </a:p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sz="1400" b="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2016 - 2022 (bilhões de litros)</a:t>
            </a:r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B621F4B5-092E-4389-A327-23DDED3485C6}"/>
              </a:ext>
            </a:extLst>
          </p:cNvPr>
          <p:cNvSpPr/>
          <p:nvPr/>
        </p:nvSpPr>
        <p:spPr>
          <a:xfrm>
            <a:off x="2082421" y="1577989"/>
            <a:ext cx="108000" cy="46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pt-BR" sz="1200"/>
          </a:p>
        </p:txBody>
      </p:sp>
      <p:pic>
        <p:nvPicPr>
          <p:cNvPr id="27" name="Imagem 26">
            <a:extLst>
              <a:ext uri="{FF2B5EF4-FFF2-40B4-BE49-F238E27FC236}">
                <a16:creationId xmlns:a16="http://schemas.microsoft.com/office/drawing/2014/main" id="{B37B8E2A-3695-4FAF-948C-5E2EADE76A5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00"/>
          <a:stretch/>
        </p:blipFill>
        <p:spPr>
          <a:xfrm>
            <a:off x="4357167" y="2460287"/>
            <a:ext cx="657868" cy="360000"/>
          </a:xfrm>
          <a:prstGeom prst="rect">
            <a:avLst/>
          </a:prstGeom>
        </p:spPr>
      </p:pic>
      <p:grpSp>
        <p:nvGrpSpPr>
          <p:cNvPr id="47" name="Grupo 3">
            <a:extLst>
              <a:ext uri="{FF2B5EF4-FFF2-40B4-BE49-F238E27FC236}">
                <a16:creationId xmlns:a16="http://schemas.microsoft.com/office/drawing/2014/main" id="{F54CB12E-5E27-451E-A964-F2302424B14E}"/>
              </a:ext>
            </a:extLst>
          </p:cNvPr>
          <p:cNvGrpSpPr/>
          <p:nvPr/>
        </p:nvGrpSpPr>
        <p:grpSpPr>
          <a:xfrm>
            <a:off x="5712725" y="4513620"/>
            <a:ext cx="4153928" cy="953737"/>
            <a:chOff x="476589" y="1172660"/>
            <a:chExt cx="4153928" cy="953737"/>
          </a:xfrm>
        </p:grpSpPr>
        <p:sp>
          <p:nvSpPr>
            <p:cNvPr id="48" name="Retângulo 47">
              <a:extLst>
                <a:ext uri="{FF2B5EF4-FFF2-40B4-BE49-F238E27FC236}">
                  <a16:creationId xmlns:a16="http://schemas.microsoft.com/office/drawing/2014/main" id="{3C5F4446-4F2F-4DFD-B831-4D2DE3393C96}"/>
                </a:ext>
              </a:extLst>
            </p:cNvPr>
            <p:cNvSpPr/>
            <p:nvPr/>
          </p:nvSpPr>
          <p:spPr>
            <a:xfrm>
              <a:off x="850517" y="1295400"/>
              <a:ext cx="378000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Não se observa nas trajetórias uma recuperação das vendas até 2022, em relação ao patamar de 2019.</a:t>
              </a:r>
            </a:p>
          </p:txBody>
        </p:sp>
        <p:sp>
          <p:nvSpPr>
            <p:cNvPr id="49" name="Retângulo 48">
              <a:extLst>
                <a:ext uri="{FF2B5EF4-FFF2-40B4-BE49-F238E27FC236}">
                  <a16:creationId xmlns:a16="http://schemas.microsoft.com/office/drawing/2014/main" id="{10071F87-A259-4E7E-A1C3-7A008D353F60}"/>
                </a:ext>
              </a:extLst>
            </p:cNvPr>
            <p:cNvSpPr/>
            <p:nvPr/>
          </p:nvSpPr>
          <p:spPr>
            <a:xfrm>
              <a:off x="476589" y="1172660"/>
              <a:ext cx="3946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2800" dirty="0">
                  <a:solidFill>
                    <a:srgbClr val="009999"/>
                  </a:solidFill>
                  <a:latin typeface="Trebuchet MS" panose="020B0603020202020204" pitchFamily="34" charset="0"/>
                </a:rPr>
                <a:t>»</a:t>
              </a:r>
            </a:p>
          </p:txBody>
        </p:sp>
      </p:grpSp>
      <p:grpSp>
        <p:nvGrpSpPr>
          <p:cNvPr id="50" name="Grupo 3">
            <a:extLst>
              <a:ext uri="{FF2B5EF4-FFF2-40B4-BE49-F238E27FC236}">
                <a16:creationId xmlns:a16="http://schemas.microsoft.com/office/drawing/2014/main" id="{171BC631-484B-42D7-95C8-BEE139580502}"/>
              </a:ext>
            </a:extLst>
          </p:cNvPr>
          <p:cNvGrpSpPr/>
          <p:nvPr/>
        </p:nvGrpSpPr>
        <p:grpSpPr>
          <a:xfrm>
            <a:off x="5715000" y="1447800"/>
            <a:ext cx="4153928" cy="1199958"/>
            <a:chOff x="476589" y="1172660"/>
            <a:chExt cx="4153928" cy="1199958"/>
          </a:xfrm>
        </p:grpSpPr>
        <p:sp>
          <p:nvSpPr>
            <p:cNvPr id="51" name="Retângulo 50">
              <a:extLst>
                <a:ext uri="{FF2B5EF4-FFF2-40B4-BE49-F238E27FC236}">
                  <a16:creationId xmlns:a16="http://schemas.microsoft.com/office/drawing/2014/main" id="{4C13008E-FFAC-43BA-A20E-3CC197290BB8}"/>
                </a:ext>
              </a:extLst>
            </p:cNvPr>
            <p:cNvSpPr/>
            <p:nvPr/>
          </p:nvSpPr>
          <p:spPr>
            <a:xfrm>
              <a:off x="850517" y="1295400"/>
              <a:ext cx="3780000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Variação em relação a 2019: </a:t>
              </a:r>
            </a:p>
            <a:p>
              <a:pPr marL="285750" indent="-285750" defTabSz="45720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2020: -18% a -9%</a:t>
              </a:r>
            </a:p>
            <a:p>
              <a:pPr marL="285750" indent="-285750" defTabSz="45720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2021: -17% a -5%</a:t>
              </a:r>
            </a:p>
            <a:p>
              <a:pPr marL="285750" indent="-285750" defTabSz="457200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pt-BR" b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2022: -16% a -4%</a:t>
              </a:r>
            </a:p>
          </p:txBody>
        </p:sp>
        <p:sp>
          <p:nvSpPr>
            <p:cNvPr id="52" name="Retângulo 51">
              <a:extLst>
                <a:ext uri="{FF2B5EF4-FFF2-40B4-BE49-F238E27FC236}">
                  <a16:creationId xmlns:a16="http://schemas.microsoft.com/office/drawing/2014/main" id="{2AF5E706-F548-4B04-80AF-9DA0B742A06F}"/>
                </a:ext>
              </a:extLst>
            </p:cNvPr>
            <p:cNvSpPr/>
            <p:nvPr/>
          </p:nvSpPr>
          <p:spPr>
            <a:xfrm>
              <a:off x="476589" y="1172660"/>
              <a:ext cx="3946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pt-BR" sz="2800" dirty="0">
                  <a:solidFill>
                    <a:srgbClr val="009999"/>
                  </a:solidFill>
                  <a:latin typeface="Trebuchet MS" panose="020B0603020202020204" pitchFamily="34" charset="0"/>
                </a:rPr>
                <a:t>»</a:t>
              </a:r>
            </a:p>
          </p:txBody>
        </p:sp>
      </p:grpSp>
      <p:grpSp>
        <p:nvGrpSpPr>
          <p:cNvPr id="2" name="Agrupar 1">
            <a:extLst>
              <a:ext uri="{FF2B5EF4-FFF2-40B4-BE49-F238E27FC236}">
                <a16:creationId xmlns:a16="http://schemas.microsoft.com/office/drawing/2014/main" id="{7B780CCB-9DD4-4ECB-999F-EA0C94AC393D}"/>
              </a:ext>
            </a:extLst>
          </p:cNvPr>
          <p:cNvGrpSpPr/>
          <p:nvPr/>
        </p:nvGrpSpPr>
        <p:grpSpPr>
          <a:xfrm>
            <a:off x="2055151" y="5618399"/>
            <a:ext cx="3279180" cy="276999"/>
            <a:chOff x="1335562" y="2282400"/>
            <a:chExt cx="3279180" cy="276999"/>
          </a:xfrm>
        </p:grpSpPr>
        <p:grpSp>
          <p:nvGrpSpPr>
            <p:cNvPr id="32" name="Agrupar 31">
              <a:extLst>
                <a:ext uri="{FF2B5EF4-FFF2-40B4-BE49-F238E27FC236}">
                  <a16:creationId xmlns:a16="http://schemas.microsoft.com/office/drawing/2014/main" id="{A6A59884-A06D-44F4-B715-AF0F69BC83D1}"/>
                </a:ext>
              </a:extLst>
            </p:cNvPr>
            <p:cNvGrpSpPr/>
            <p:nvPr/>
          </p:nvGrpSpPr>
          <p:grpSpPr>
            <a:xfrm>
              <a:off x="1335562" y="2282400"/>
              <a:ext cx="874238" cy="276999"/>
              <a:chOff x="838200" y="5926300"/>
              <a:chExt cx="874238" cy="276999"/>
            </a:xfrm>
          </p:grpSpPr>
          <p:grpSp>
            <p:nvGrpSpPr>
              <p:cNvPr id="30" name="Agrupar 29">
                <a:extLst>
                  <a:ext uri="{FF2B5EF4-FFF2-40B4-BE49-F238E27FC236}">
                    <a16:creationId xmlns:a16="http://schemas.microsoft.com/office/drawing/2014/main" id="{A5134469-4228-4083-9FA6-085C14CBAA07}"/>
                  </a:ext>
                </a:extLst>
              </p:cNvPr>
              <p:cNvGrpSpPr/>
              <p:nvPr/>
            </p:nvGrpSpPr>
            <p:grpSpPr>
              <a:xfrm>
                <a:off x="838200" y="6019800"/>
                <a:ext cx="216000" cy="90000"/>
                <a:chOff x="5038200" y="5965800"/>
                <a:chExt cx="216000" cy="90000"/>
              </a:xfrm>
            </p:grpSpPr>
            <p:cxnSp>
              <p:nvCxnSpPr>
                <p:cNvPr id="28" name="Conector reto 27">
                  <a:extLst>
                    <a:ext uri="{FF2B5EF4-FFF2-40B4-BE49-F238E27FC236}">
                      <a16:creationId xmlns:a16="http://schemas.microsoft.com/office/drawing/2014/main" id="{589875B7-3033-4D1B-874C-7DAD6C3B4D46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5038200" y="6010800"/>
                  <a:ext cx="216000" cy="0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chemeClr val="accent5">
                      <a:lumMod val="40000"/>
                      <a:lumOff val="6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29" name="Elipse 28">
                  <a:extLst>
                    <a:ext uri="{FF2B5EF4-FFF2-40B4-BE49-F238E27FC236}">
                      <a16:creationId xmlns:a16="http://schemas.microsoft.com/office/drawing/2014/main" id="{53C33297-F48C-4B69-AA5F-2D0129943174}"/>
                    </a:ext>
                  </a:extLst>
                </p:cNvPr>
                <p:cNvSpPr/>
                <p:nvPr/>
              </p:nvSpPr>
              <p:spPr bwMode="auto">
                <a:xfrm>
                  <a:off x="5101200" y="5965800"/>
                  <a:ext cx="90000" cy="90000"/>
                </a:xfrm>
                <a:prstGeom prst="ellipse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rtlCol="0" anchor="ctr"/>
                <a:lstStyle/>
                <a:p>
                  <a:pPr algn="ctr"/>
                  <a:endParaRPr lang="pt-BR" sz="2300" dirty="0"/>
                </a:p>
              </p:txBody>
            </p:sp>
          </p:grpSp>
          <p:sp>
            <p:nvSpPr>
              <p:cNvPr id="31" name="Retângulo 30">
                <a:extLst>
                  <a:ext uri="{FF2B5EF4-FFF2-40B4-BE49-F238E27FC236}">
                    <a16:creationId xmlns:a16="http://schemas.microsoft.com/office/drawing/2014/main" id="{2FE0A026-BFD1-4BCE-9F29-FAC0F4F6D842}"/>
                  </a:ext>
                </a:extLst>
              </p:cNvPr>
              <p:cNvSpPr/>
              <p:nvPr/>
            </p:nvSpPr>
            <p:spPr>
              <a:xfrm>
                <a:off x="1064438" y="5926300"/>
                <a:ext cx="648000" cy="27699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accent5">
                        <a:lumMod val="60000"/>
                        <a:lumOff val="40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Atlas</a:t>
                </a:r>
              </a:p>
            </p:txBody>
          </p:sp>
        </p:grpSp>
        <p:grpSp>
          <p:nvGrpSpPr>
            <p:cNvPr id="33" name="Agrupar 32">
              <a:extLst>
                <a:ext uri="{FF2B5EF4-FFF2-40B4-BE49-F238E27FC236}">
                  <a16:creationId xmlns:a16="http://schemas.microsoft.com/office/drawing/2014/main" id="{64ED8481-2AD4-49FA-BCCF-C1FB8E8F1232}"/>
                </a:ext>
              </a:extLst>
            </p:cNvPr>
            <p:cNvGrpSpPr/>
            <p:nvPr/>
          </p:nvGrpSpPr>
          <p:grpSpPr>
            <a:xfrm>
              <a:off x="2298562" y="2282400"/>
              <a:ext cx="1054238" cy="276999"/>
              <a:chOff x="838200" y="5926300"/>
              <a:chExt cx="1054238" cy="276999"/>
            </a:xfrm>
          </p:grpSpPr>
          <p:grpSp>
            <p:nvGrpSpPr>
              <p:cNvPr id="34" name="Agrupar 33">
                <a:extLst>
                  <a:ext uri="{FF2B5EF4-FFF2-40B4-BE49-F238E27FC236}">
                    <a16:creationId xmlns:a16="http://schemas.microsoft.com/office/drawing/2014/main" id="{AC2409B2-ABAF-4842-83FE-9F1BEF417478}"/>
                  </a:ext>
                </a:extLst>
              </p:cNvPr>
              <p:cNvGrpSpPr/>
              <p:nvPr/>
            </p:nvGrpSpPr>
            <p:grpSpPr>
              <a:xfrm>
                <a:off x="838200" y="6019800"/>
                <a:ext cx="216000" cy="90000"/>
                <a:chOff x="5038200" y="5965800"/>
                <a:chExt cx="216000" cy="90000"/>
              </a:xfrm>
            </p:grpSpPr>
            <p:cxnSp>
              <p:nvCxnSpPr>
                <p:cNvPr id="36" name="Conector reto 35">
                  <a:extLst>
                    <a:ext uri="{FF2B5EF4-FFF2-40B4-BE49-F238E27FC236}">
                      <a16:creationId xmlns:a16="http://schemas.microsoft.com/office/drawing/2014/main" id="{B9D01614-647E-41F4-A184-D510AD4727F1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5038200" y="6010800"/>
                  <a:ext cx="216000" cy="0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chemeClr val="accent5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37" name="Elipse 36">
                  <a:extLst>
                    <a:ext uri="{FF2B5EF4-FFF2-40B4-BE49-F238E27FC236}">
                      <a16:creationId xmlns:a16="http://schemas.microsoft.com/office/drawing/2014/main" id="{500C6033-EFB1-4CE5-90FD-45F8E94FC1E1}"/>
                    </a:ext>
                  </a:extLst>
                </p:cNvPr>
                <p:cNvSpPr/>
                <p:nvPr/>
              </p:nvSpPr>
              <p:spPr bwMode="auto">
                <a:xfrm>
                  <a:off x="5101200" y="5965800"/>
                  <a:ext cx="90000" cy="90000"/>
                </a:xfrm>
                <a:prstGeom prst="ellipse">
                  <a:avLst/>
                </a:prstGeom>
                <a:solidFill>
                  <a:schemeClr val="accent5"/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rtlCol="0" anchor="ctr"/>
                <a:lstStyle/>
                <a:p>
                  <a:pPr algn="ctr"/>
                  <a:endParaRPr lang="pt-BR" sz="2300" dirty="0"/>
                </a:p>
              </p:txBody>
            </p:sp>
          </p:grpSp>
          <p:sp>
            <p:nvSpPr>
              <p:cNvPr id="35" name="Retângulo 34">
                <a:extLst>
                  <a:ext uri="{FF2B5EF4-FFF2-40B4-BE49-F238E27FC236}">
                    <a16:creationId xmlns:a16="http://schemas.microsoft.com/office/drawing/2014/main" id="{91211616-E1F3-41A8-903A-61EC8F221C01}"/>
                  </a:ext>
                </a:extLst>
              </p:cNvPr>
              <p:cNvSpPr/>
              <p:nvPr/>
            </p:nvSpPr>
            <p:spPr>
              <a:xfrm>
                <a:off x="1064438" y="5926300"/>
                <a:ext cx="828000" cy="27699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accent5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Cronos</a:t>
                </a:r>
              </a:p>
            </p:txBody>
          </p:sp>
        </p:grpSp>
        <p:grpSp>
          <p:nvGrpSpPr>
            <p:cNvPr id="38" name="Agrupar 37">
              <a:extLst>
                <a:ext uri="{FF2B5EF4-FFF2-40B4-BE49-F238E27FC236}">
                  <a16:creationId xmlns:a16="http://schemas.microsoft.com/office/drawing/2014/main" id="{2F7B6219-01CB-4BFB-B4D0-5739E9806966}"/>
                </a:ext>
              </a:extLst>
            </p:cNvPr>
            <p:cNvGrpSpPr/>
            <p:nvPr/>
          </p:nvGrpSpPr>
          <p:grpSpPr>
            <a:xfrm>
              <a:off x="3380505" y="2282400"/>
              <a:ext cx="1234237" cy="276999"/>
              <a:chOff x="838200" y="5926300"/>
              <a:chExt cx="1234237" cy="276999"/>
            </a:xfrm>
          </p:grpSpPr>
          <p:grpSp>
            <p:nvGrpSpPr>
              <p:cNvPr id="39" name="Agrupar 38">
                <a:extLst>
                  <a:ext uri="{FF2B5EF4-FFF2-40B4-BE49-F238E27FC236}">
                    <a16:creationId xmlns:a16="http://schemas.microsoft.com/office/drawing/2014/main" id="{C0F0A183-07AE-4E44-98EA-A0B145DBA169}"/>
                  </a:ext>
                </a:extLst>
              </p:cNvPr>
              <p:cNvGrpSpPr/>
              <p:nvPr/>
            </p:nvGrpSpPr>
            <p:grpSpPr>
              <a:xfrm>
                <a:off x="838200" y="6019800"/>
                <a:ext cx="216000" cy="90000"/>
                <a:chOff x="5038200" y="5965800"/>
                <a:chExt cx="216000" cy="90000"/>
              </a:xfrm>
            </p:grpSpPr>
            <p:cxnSp>
              <p:nvCxnSpPr>
                <p:cNvPr id="41" name="Conector reto 40">
                  <a:extLst>
                    <a:ext uri="{FF2B5EF4-FFF2-40B4-BE49-F238E27FC236}">
                      <a16:creationId xmlns:a16="http://schemas.microsoft.com/office/drawing/2014/main" id="{F6040C10-519D-47B6-B222-E20BF8F20C35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5038200" y="6010800"/>
                  <a:ext cx="216000" cy="0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chemeClr val="accent5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42" name="Elipse 41">
                  <a:extLst>
                    <a:ext uri="{FF2B5EF4-FFF2-40B4-BE49-F238E27FC236}">
                      <a16:creationId xmlns:a16="http://schemas.microsoft.com/office/drawing/2014/main" id="{D8F21411-A891-4785-AF39-0D909E82E3F2}"/>
                    </a:ext>
                  </a:extLst>
                </p:cNvPr>
                <p:cNvSpPr/>
                <p:nvPr/>
              </p:nvSpPr>
              <p:spPr bwMode="auto">
                <a:xfrm>
                  <a:off x="5101200" y="5965800"/>
                  <a:ext cx="90000" cy="90000"/>
                </a:xfrm>
                <a:prstGeom prst="ellipse">
                  <a:avLst/>
                </a:prstGeom>
                <a:solidFill>
                  <a:schemeClr val="accent5">
                    <a:lumMod val="50000"/>
                  </a:schemeClr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rtlCol="0" anchor="ctr"/>
                <a:lstStyle/>
                <a:p>
                  <a:pPr algn="ctr"/>
                  <a:endParaRPr lang="pt-BR" sz="2300" dirty="0"/>
                </a:p>
              </p:txBody>
            </p:sp>
          </p:grpSp>
          <p:sp>
            <p:nvSpPr>
              <p:cNvPr id="40" name="Retângulo 39">
                <a:extLst>
                  <a:ext uri="{FF2B5EF4-FFF2-40B4-BE49-F238E27FC236}">
                    <a16:creationId xmlns:a16="http://schemas.microsoft.com/office/drawing/2014/main" id="{A0F6DC13-E5E5-4AC0-B04F-7D4A8221576B}"/>
                  </a:ext>
                </a:extLst>
              </p:cNvPr>
              <p:cNvSpPr/>
              <p:nvPr/>
            </p:nvSpPr>
            <p:spPr>
              <a:xfrm>
                <a:off x="1064437" y="5926300"/>
                <a:ext cx="1008000" cy="27699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defTabSz="4572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Prometeu</a:t>
                </a:r>
              </a:p>
            </p:txBody>
          </p:sp>
        </p:grpSp>
      </p:grpSp>
      <p:pic>
        <p:nvPicPr>
          <p:cNvPr id="60" name="Imagem 59">
            <a:extLst>
              <a:ext uri="{FF2B5EF4-FFF2-40B4-BE49-F238E27FC236}">
                <a16:creationId xmlns:a16="http://schemas.microsoft.com/office/drawing/2014/main" id="{3FD2B118-47CF-4262-8F76-BA6A93B9E7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9890" y="2210722"/>
            <a:ext cx="3160975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017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EP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EP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>
            <a:lumMod val="50000"/>
          </a:schemeClr>
        </a:solidFill>
        <a:ln w="9525" algn="ctr">
          <a:solidFill>
            <a:srgbClr val="002060"/>
          </a:solidFill>
          <a:miter lim="800000"/>
          <a:headEnd/>
          <a:tailEnd/>
        </a:ln>
      </a:spPr>
      <a:bodyPr wrap="none" anchor="ctr"/>
      <a:lstStyle>
        <a:defPPr>
          <a:defRPr sz="2300" dirty="0"/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EP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P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PE 13">
        <a:dk1>
          <a:srgbClr val="808080"/>
        </a:dk1>
        <a:lt1>
          <a:srgbClr val="FFFFFF"/>
        </a:lt1>
        <a:dk2>
          <a:srgbClr val="151E5B"/>
        </a:dk2>
        <a:lt2>
          <a:srgbClr val="FFFFFF"/>
        </a:lt2>
        <a:accent1>
          <a:srgbClr val="BBE0E3"/>
        </a:accent1>
        <a:accent2>
          <a:srgbClr val="E3D515"/>
        </a:accent2>
        <a:accent3>
          <a:srgbClr val="AAABB5"/>
        </a:accent3>
        <a:accent4>
          <a:srgbClr val="DADADA"/>
        </a:accent4>
        <a:accent5>
          <a:srgbClr val="DAEDEF"/>
        </a:accent5>
        <a:accent6>
          <a:srgbClr val="CEC112"/>
        </a:accent6>
        <a:hlink>
          <a:srgbClr val="009999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Tema do Office">
  <a:themeElements>
    <a:clrScheme name="Personalizada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800080"/>
      </a:folHlink>
    </a:clrScheme>
    <a:fontScheme name="Personalizada 1">
      <a:majorFont>
        <a:latin typeface="Calibri Light"/>
        <a:ea typeface=""/>
        <a:cs typeface=""/>
      </a:majorFont>
      <a:minorFont>
        <a:latin typeface="Calibri Light"/>
        <a:ea typeface=""/>
        <a:cs typeface="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2700">
          <a:solidFill>
            <a:srgbClr val="4A66AC"/>
          </a:solidFill>
          <a:headEnd type="none" w="lg" len="lg"/>
          <a:tailEnd type="none" w="lg" len="lg"/>
        </a:ln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Tema do Office">
  <a:themeElements>
    <a:clrScheme name="Personalizada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800080"/>
      </a:folHlink>
    </a:clrScheme>
    <a:fontScheme name="Personalizada 1">
      <a:majorFont>
        <a:latin typeface="Calibri Light"/>
        <a:ea typeface=""/>
        <a:cs typeface=""/>
      </a:majorFont>
      <a:minorFont>
        <a:latin typeface="Calibri Light"/>
        <a:ea typeface=""/>
        <a:cs typeface="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2700">
          <a:solidFill>
            <a:srgbClr val="4A66AC"/>
          </a:solidFill>
          <a:headEnd type="none" w="lg" len="lg"/>
          <a:tailEnd type="none" w="lg" len="lg"/>
        </a:ln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81334</TotalTime>
  <Words>1776</Words>
  <Application>Microsoft Office PowerPoint</Application>
  <PresentationFormat>Widescreen</PresentationFormat>
  <Paragraphs>266</Paragraphs>
  <Slides>17</Slides>
  <Notes>8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3</vt:i4>
      </vt:variant>
      <vt:variant>
        <vt:lpstr>Títulos de slides</vt:lpstr>
      </vt:variant>
      <vt:variant>
        <vt:i4>17</vt:i4>
      </vt:variant>
    </vt:vector>
  </HeadingPairs>
  <TitlesOfParts>
    <vt:vector size="27" baseType="lpstr">
      <vt:lpstr>Arial</vt:lpstr>
      <vt:lpstr>Calibri Light</vt:lpstr>
      <vt:lpstr>Tahoma</vt:lpstr>
      <vt:lpstr>Times</vt:lpstr>
      <vt:lpstr>Times New Roman</vt:lpstr>
      <vt:lpstr>Trebuchet MS</vt:lpstr>
      <vt:lpstr>Verdana</vt:lpstr>
      <vt:lpstr>EPE</vt:lpstr>
      <vt:lpstr>2_Tema do Office</vt:lpstr>
      <vt:lpstr>3_Tema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ONS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sem título</dc:title>
  <dc:creator>EPE</dc:creator>
  <cp:lastModifiedBy>Heloisa Borges Bastos Esteves</cp:lastModifiedBy>
  <cp:revision>4632</cp:revision>
  <cp:lastPrinted>2020-02-18T23:20:30Z</cp:lastPrinted>
  <dcterms:created xsi:type="dcterms:W3CDTF">2001-01-03T17:08:52Z</dcterms:created>
  <dcterms:modified xsi:type="dcterms:W3CDTF">2020-06-26T20:27:14Z</dcterms:modified>
</cp:coreProperties>
</file>