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8" r:id="rId2"/>
    <p:sldId id="268" r:id="rId3"/>
    <p:sldId id="260" r:id="rId4"/>
    <p:sldId id="263" r:id="rId5"/>
    <p:sldId id="264" r:id="rId6"/>
    <p:sldId id="265" r:id="rId7"/>
    <p:sldId id="266" r:id="rId8"/>
    <p:sldId id="270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01F"/>
    <a:srgbClr val="073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92"/>
  </p:normalViewPr>
  <p:slideViewPr>
    <p:cSldViewPr snapToGrid="0" snapToObjects="1">
      <p:cViewPr varScale="1">
        <p:scale>
          <a:sx n="66" d="100"/>
          <a:sy n="66" d="100"/>
        </p:scale>
        <p:origin x="644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1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6613405303797637"/>
          <c:y val="4.6164975471049148E-2"/>
          <c:w val="0.40370731121297637"/>
          <c:h val="0.8020588629836802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Cash profit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2016</c:v>
                </c:pt>
              </c:numCache>
            </c:numRef>
          </c:cat>
          <c:val>
            <c:numRef>
              <c:f>Plan1!$B$2:$B$3</c:f>
              <c:numCache>
                <c:formatCode>General</c:formatCode>
                <c:ptCount val="2"/>
                <c:pt idx="0">
                  <c:v>0.6</c:v>
                </c:pt>
                <c:pt idx="1">
                  <c:v>0.2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Government take</c:v>
                </c:pt>
              </c:strCache>
            </c:strRef>
          </c:tx>
          <c:spPr>
            <a:solidFill>
              <a:srgbClr val="0179CB"/>
            </a:solidFill>
            <a:ln>
              <a:solidFill>
                <a:schemeClr val="bg1">
                  <a:lumMod val="85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2016</c:v>
                </c:pt>
              </c:numCache>
            </c:numRef>
          </c:cat>
          <c:val>
            <c:numRef>
              <c:f>Plan1!$C$2:$C$3</c:f>
              <c:numCache>
                <c:formatCode>General</c:formatCode>
                <c:ptCount val="2"/>
                <c:pt idx="0">
                  <c:v>1.6</c:v>
                </c:pt>
                <c:pt idx="1">
                  <c:v>0.6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Cost (CAPEX + OPEX)</c:v>
                </c:pt>
              </c:strCache>
            </c:strRef>
          </c:tx>
          <c:spPr>
            <a:solidFill>
              <a:srgbClr val="BFBFBF"/>
            </a:solidFill>
            <a:ln>
              <a:solidFill>
                <a:schemeClr val="bg1">
                  <a:lumMod val="85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2016</c:v>
                </c:pt>
              </c:numCache>
            </c:numRef>
          </c:cat>
          <c:val>
            <c:numRef>
              <c:f>Plan1!$D$2:$D$3</c:f>
              <c:numCache>
                <c:formatCode>General</c:formatCode>
                <c:ptCount val="2"/>
                <c:pt idx="0">
                  <c:v>1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156379264"/>
        <c:axId val="156381616"/>
      </c:barChart>
      <c:catAx>
        <c:axId val="15637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rgbClr val="B2B2B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56381616"/>
        <c:crosses val="autoZero"/>
        <c:auto val="1"/>
        <c:lblAlgn val="ctr"/>
        <c:lblOffset val="100"/>
        <c:tickMarkSkip val="2"/>
        <c:noMultiLvlLbl val="0"/>
      </c:catAx>
      <c:valAx>
        <c:axId val="156381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6379264"/>
        <c:crosses val="autoZero"/>
        <c:crossBetween val="between"/>
      </c:valAx>
      <c:spPr>
        <a:noFill/>
        <a:ln w="635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0.6399</cdr:x>
      <cdr:y>0.04742</cdr:y>
    </cdr:from>
    <cdr:to>
      <cdr:x>0.70317</cdr:x>
      <cdr:y>0.10154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4346448" y="204330"/>
          <a:ext cx="429744" cy="2331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1200" dirty="0" smtClean="0"/>
            <a:t>3,2</a:t>
          </a:r>
          <a:endParaRPr lang="pt-BR" sz="1400" dirty="0"/>
        </a:p>
      </cdr:txBody>
    </cdr:sp>
  </cdr:relSizeAnchor>
  <cdr:relSizeAnchor xmlns:cdr="http://schemas.openxmlformats.org/drawingml/2006/chartDrawing">
    <cdr:from>
      <cdr:x>0.84132</cdr:x>
      <cdr:y>0.41508</cdr:y>
    </cdr:from>
    <cdr:to>
      <cdr:x>0.90459</cdr:x>
      <cdr:y>0.4692</cdr:y>
    </cdr:to>
    <cdr:sp macro="" textlink="">
      <cdr:nvSpPr>
        <cdr:cNvPr id="3" name="CaixaDeTexto 1"/>
        <cdr:cNvSpPr txBox="1"/>
      </cdr:nvSpPr>
      <cdr:spPr>
        <a:xfrm xmlns:a="http://schemas.openxmlformats.org/drawingml/2006/main">
          <a:off x="5714600" y="1788506"/>
          <a:ext cx="429744" cy="2331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200" dirty="0" smtClean="0"/>
            <a:t>1,5</a:t>
          </a:r>
          <a:endParaRPr lang="pt-BR" sz="1400" dirty="0"/>
        </a:p>
      </cdr:txBody>
    </cdr:sp>
  </cdr:relSizeAnchor>
  <cdr:relSizeAnchor xmlns:cdr="http://schemas.openxmlformats.org/drawingml/2006/chartDrawing">
    <cdr:from>
      <cdr:x>0.30388</cdr:x>
      <cdr:y>0.48135</cdr:y>
    </cdr:from>
    <cdr:to>
      <cdr:x>0.55822</cdr:x>
      <cdr:y>0.55266</cdr:y>
    </cdr:to>
    <cdr:sp macro="" textlink="">
      <cdr:nvSpPr>
        <cdr:cNvPr id="5" name="CaixaDeTexto 40"/>
        <cdr:cNvSpPr txBox="1"/>
      </cdr:nvSpPr>
      <cdr:spPr>
        <a:xfrm xmlns:a="http://schemas.openxmlformats.org/drawingml/2006/main">
          <a:off x="2064779" y="2077309"/>
          <a:ext cx="1728192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400" dirty="0" err="1" smtClean="0"/>
            <a:t>Government</a:t>
          </a:r>
          <a:r>
            <a:rPr lang="pt-BR" sz="1400" dirty="0" smtClean="0"/>
            <a:t> </a:t>
          </a:r>
          <a:r>
            <a:rPr lang="pt-BR" sz="1400" dirty="0" err="1" smtClean="0"/>
            <a:t>take</a:t>
          </a:r>
          <a:endParaRPr lang="pt-BR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A307F-0BBB-40DB-B517-DE469F3CD6E8}" type="datetimeFigureOut">
              <a:rPr lang="pt-BR" smtClean="0"/>
              <a:t>30/11/2016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594D0-E5D7-4ED2-AD83-2DA23BE801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7923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594D0-E5D7-4ED2-AD83-2DA23BE80189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6503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167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716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12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82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89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9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9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314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8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8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743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6EBC3-CB4A-5F42-A354-D90BFD74F3A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2A339-7CC2-BF4A-8133-FD305C4BB0D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1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tags" Target="../tags/tag17.xml"/><Relationship Id="rId26" Type="http://schemas.openxmlformats.org/officeDocument/2006/relationships/tags" Target="../tags/tag25.xml"/><Relationship Id="rId39" Type="http://schemas.openxmlformats.org/officeDocument/2006/relationships/tags" Target="../tags/tag38.xml"/><Relationship Id="rId3" Type="http://schemas.openxmlformats.org/officeDocument/2006/relationships/tags" Target="../tags/tag2.xml"/><Relationship Id="rId21" Type="http://schemas.openxmlformats.org/officeDocument/2006/relationships/tags" Target="../tags/tag20.xml"/><Relationship Id="rId34" Type="http://schemas.openxmlformats.org/officeDocument/2006/relationships/tags" Target="../tags/tag33.xml"/><Relationship Id="rId42" Type="http://schemas.openxmlformats.org/officeDocument/2006/relationships/image" Target="../media/image5.JPG"/><Relationship Id="rId47" Type="http://schemas.openxmlformats.org/officeDocument/2006/relationships/image" Target="../media/image10.png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5" Type="http://schemas.openxmlformats.org/officeDocument/2006/relationships/tags" Target="../tags/tag24.xml"/><Relationship Id="rId33" Type="http://schemas.openxmlformats.org/officeDocument/2006/relationships/tags" Target="../tags/tag32.xml"/><Relationship Id="rId38" Type="http://schemas.openxmlformats.org/officeDocument/2006/relationships/tags" Target="../tags/tag37.xml"/><Relationship Id="rId46" Type="http://schemas.openxmlformats.org/officeDocument/2006/relationships/image" Target="../media/image9.emf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20" Type="http://schemas.openxmlformats.org/officeDocument/2006/relationships/tags" Target="../tags/tag19.xml"/><Relationship Id="rId29" Type="http://schemas.openxmlformats.org/officeDocument/2006/relationships/tags" Target="../tags/tag28.xml"/><Relationship Id="rId41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24" Type="http://schemas.openxmlformats.org/officeDocument/2006/relationships/tags" Target="../tags/tag23.xml"/><Relationship Id="rId32" Type="http://schemas.openxmlformats.org/officeDocument/2006/relationships/tags" Target="../tags/tag31.xml"/><Relationship Id="rId37" Type="http://schemas.openxmlformats.org/officeDocument/2006/relationships/tags" Target="../tags/tag36.xml"/><Relationship Id="rId40" Type="http://schemas.openxmlformats.org/officeDocument/2006/relationships/slideLayout" Target="../slideLayouts/slideLayout2.xml"/><Relationship Id="rId45" Type="http://schemas.openxmlformats.org/officeDocument/2006/relationships/oleObject" Target="../embeddings/oleObject2.bin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23" Type="http://schemas.openxmlformats.org/officeDocument/2006/relationships/tags" Target="../tags/tag22.xml"/><Relationship Id="rId28" Type="http://schemas.openxmlformats.org/officeDocument/2006/relationships/tags" Target="../tags/tag27.xml"/><Relationship Id="rId36" Type="http://schemas.openxmlformats.org/officeDocument/2006/relationships/tags" Target="../tags/tag35.xml"/><Relationship Id="rId10" Type="http://schemas.openxmlformats.org/officeDocument/2006/relationships/tags" Target="../tags/tag9.xml"/><Relationship Id="rId19" Type="http://schemas.openxmlformats.org/officeDocument/2006/relationships/tags" Target="../tags/tag18.xml"/><Relationship Id="rId31" Type="http://schemas.openxmlformats.org/officeDocument/2006/relationships/tags" Target="../tags/tag30.xml"/><Relationship Id="rId44" Type="http://schemas.openxmlformats.org/officeDocument/2006/relationships/image" Target="../media/image8.emf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Relationship Id="rId22" Type="http://schemas.openxmlformats.org/officeDocument/2006/relationships/tags" Target="../tags/tag21.xml"/><Relationship Id="rId27" Type="http://schemas.openxmlformats.org/officeDocument/2006/relationships/tags" Target="../tags/tag26.xml"/><Relationship Id="rId30" Type="http://schemas.openxmlformats.org/officeDocument/2006/relationships/tags" Target="../tags/tag29.xml"/><Relationship Id="rId35" Type="http://schemas.openxmlformats.org/officeDocument/2006/relationships/tags" Target="../tags/tag34.xml"/><Relationship Id="rId43" Type="http://schemas.openxmlformats.org/officeDocument/2006/relationships/oleObject" Target="../embeddings/oleObject1.bin"/><Relationship Id="rId48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5.JPG"/><Relationship Id="rId7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66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831" y="4563947"/>
            <a:ext cx="8623029" cy="165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800"/>
              </a:spcBef>
            </a:pPr>
            <a:r>
              <a:rPr lang="en-US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Em</a:t>
            </a:r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Arial"/>
                <a:cs typeface="Arial"/>
              </a:rPr>
              <a:t>B</a:t>
            </a:r>
            <a:r>
              <a:rPr lang="en-US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usca</a:t>
            </a:r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 da </a:t>
            </a:r>
            <a:r>
              <a:rPr lang="en-US" sz="3600" b="1" dirty="0" err="1">
                <a:solidFill>
                  <a:schemeClr val="bg1"/>
                </a:solidFill>
                <a:latin typeface="Arial"/>
                <a:cs typeface="Arial"/>
              </a:rPr>
              <a:t>C</a:t>
            </a:r>
            <a:r>
              <a:rPr lang="en-US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ompetitividade</a:t>
            </a:r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Perdida</a:t>
            </a:r>
            <a:endParaRPr lang="en-US" sz="36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r">
              <a:spcBef>
                <a:spcPts val="800"/>
              </a:spcBef>
            </a:pP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Jorge M. T. Camargo</a:t>
            </a:r>
          </a:p>
          <a:p>
            <a:pPr algn="r">
              <a:spcBef>
                <a:spcPts val="800"/>
              </a:spcBef>
            </a:pP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Presidente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 IBP</a:t>
            </a:r>
            <a:endParaRPr lang="en-US" sz="2400" dirty="0">
              <a:solidFill>
                <a:srgbClr val="C9C01F"/>
              </a:solidFill>
              <a:latin typeface="Arial"/>
              <a:cs typeface="Arial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862"/>
            <a:ext cx="11972925" cy="36957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11060" y="84859"/>
            <a:ext cx="280940" cy="379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47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43"/>
            <a:ext cx="12191999" cy="685662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808" y="6185771"/>
            <a:ext cx="2974645" cy="609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09270" y="665132"/>
            <a:ext cx="729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7304C"/>
                </a:solidFill>
                <a:latin typeface="Arial"/>
                <a:cs typeface="Arial"/>
              </a:rPr>
              <a:t>EM BUSCA DA SOBREVIVÊNCIA</a:t>
            </a:r>
            <a:endParaRPr lang="en-US" sz="24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1046112564"/>
              </p:ext>
            </p:extLst>
          </p:nvPr>
        </p:nvGraphicFramePr>
        <p:xfrm>
          <a:off x="1540832" y="1749960"/>
          <a:ext cx="6794720" cy="4315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0" name="Conector de seta reta 9"/>
          <p:cNvCxnSpPr/>
          <p:nvPr/>
        </p:nvCxnSpPr>
        <p:spPr>
          <a:xfrm>
            <a:off x="7877536" y="2088280"/>
            <a:ext cx="0" cy="1512168"/>
          </a:xfrm>
          <a:prstGeom prst="straightConnector1">
            <a:avLst/>
          </a:prstGeom>
          <a:ln w="28575">
            <a:solidFill>
              <a:srgbClr val="063D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ipse 10"/>
          <p:cNvSpPr/>
          <p:nvPr/>
        </p:nvSpPr>
        <p:spPr>
          <a:xfrm>
            <a:off x="7489703" y="2794076"/>
            <a:ext cx="720080" cy="288032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-53%</a:t>
            </a:r>
            <a:endParaRPr lang="pt-B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8182351" y="4049354"/>
            <a:ext cx="720080" cy="288032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-25%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8217783" y="4702288"/>
            <a:ext cx="720080" cy="288032"/>
          </a:xfrm>
          <a:prstGeom prst="ellipse">
            <a:avLst/>
          </a:prstGeom>
          <a:solidFill>
            <a:srgbClr val="0070C0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-64%</a:t>
            </a:r>
            <a:endParaRPr lang="pt-B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8209783" y="5117192"/>
            <a:ext cx="720080" cy="288032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-25%</a:t>
            </a:r>
            <a:endParaRPr lang="pt-B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9143" y="2254016"/>
            <a:ext cx="1088800" cy="3237898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>
          <a:xfrm>
            <a:off x="3269024" y="5880838"/>
            <a:ext cx="2160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pt-B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Mckinsey</a:t>
            </a:r>
            <a:endParaRPr lang="pt-B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3605611" y="255830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Cost</a:t>
            </a:r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(CAPEX + OPEX)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3605611" y="484630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Cash </a:t>
            </a:r>
            <a:r>
              <a:rPr lang="pt-B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profit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2332920" y="1812824"/>
            <a:ext cx="72099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" descr="Logo Horztal - RGB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130" y="5753291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ixaDeTexto 20"/>
          <p:cNvSpPr txBox="1"/>
          <p:nvPr/>
        </p:nvSpPr>
        <p:spPr>
          <a:xfrm>
            <a:off x="2305488" y="1434496"/>
            <a:ext cx="5912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Decline in </a:t>
            </a:r>
            <a:r>
              <a:rPr lang="pt-B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oil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revenue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 USD </a:t>
            </a:r>
            <a:r>
              <a:rPr lang="pt-B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Trillion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6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2.png"/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662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808" y="6185771"/>
            <a:ext cx="2974645" cy="609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09270" y="665132"/>
            <a:ext cx="729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7304C"/>
                </a:solidFill>
                <a:latin typeface="Arial"/>
                <a:cs typeface="Arial"/>
              </a:rPr>
              <a:t>GLOBAL UPSTREAM INDUSTRY SCENE</a:t>
            </a:r>
            <a:endParaRPr lang="en-US" sz="24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sp>
        <p:nvSpPr>
          <p:cNvPr id="56" name="Rectangle 10"/>
          <p:cNvSpPr/>
          <p:nvPr/>
        </p:nvSpPr>
        <p:spPr>
          <a:xfrm>
            <a:off x="2833956" y="1978939"/>
            <a:ext cx="4199383" cy="3339648"/>
          </a:xfrm>
          <a:prstGeom prst="rect">
            <a:avLst/>
          </a:prstGeom>
          <a:solidFill>
            <a:srgbClr val="E2E2E2"/>
          </a:solidFill>
          <a:ln w="9525" cap="flat" cmpd="sng" algn="ctr">
            <a:solidFill>
              <a:srgbClr val="C41300"/>
            </a:solidFill>
            <a:prstDash val="dash"/>
          </a:ln>
          <a:effectLst/>
        </p:spPr>
        <p:txBody>
          <a:bodyPr tIns="90000" bIns="90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7" name="Straight Connector 5"/>
          <p:cNvCxnSpPr/>
          <p:nvPr>
            <p:custDataLst>
              <p:tags r:id="rId2"/>
            </p:custDataLst>
          </p:nvPr>
        </p:nvCxnSpPr>
        <p:spPr bwMode="gray">
          <a:xfrm>
            <a:off x="1732911" y="3048000"/>
            <a:ext cx="50800" cy="0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58" name="Straight Connector 49"/>
          <p:cNvCxnSpPr/>
          <p:nvPr>
            <p:custDataLst>
              <p:tags r:id="rId3"/>
            </p:custDataLst>
          </p:nvPr>
        </p:nvCxnSpPr>
        <p:spPr bwMode="gray">
          <a:xfrm>
            <a:off x="1732911" y="3587750"/>
            <a:ext cx="50800" cy="0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59" name="Straight Connector 48"/>
          <p:cNvCxnSpPr/>
          <p:nvPr>
            <p:custDataLst>
              <p:tags r:id="rId4"/>
            </p:custDataLst>
          </p:nvPr>
        </p:nvCxnSpPr>
        <p:spPr bwMode="gray">
          <a:xfrm>
            <a:off x="1732911" y="4137025"/>
            <a:ext cx="50800" cy="0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60" name="Straight Connector 47"/>
          <p:cNvCxnSpPr/>
          <p:nvPr>
            <p:custDataLst>
              <p:tags r:id="rId5"/>
            </p:custDataLst>
          </p:nvPr>
        </p:nvCxnSpPr>
        <p:spPr bwMode="gray">
          <a:xfrm>
            <a:off x="1732911" y="4678363"/>
            <a:ext cx="50800" cy="0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solid"/>
            <a:headEnd type="none"/>
            <a:tailEnd type="none"/>
          </a:ln>
          <a:effectLst/>
        </p:spPr>
      </p:cxnSp>
      <p:graphicFrame>
        <p:nvGraphicFramePr>
          <p:cNvPr id="61" name="Object 1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666672267"/>
              </p:ext>
            </p:extLst>
          </p:nvPr>
        </p:nvGraphicFramePr>
        <p:xfrm>
          <a:off x="1655123" y="2933699"/>
          <a:ext cx="6530302" cy="211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Chart" r:id="rId43" imgW="9800948" imgH="3171825" progId="MSGraph.Chart.8">
                  <p:embed followColorScheme="full"/>
                </p:oleObj>
              </mc:Choice>
              <mc:Fallback>
                <p:oleObj name="Chart" r:id="rId43" imgW="9800948" imgH="3171825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1655123" y="2933699"/>
                        <a:ext cx="6530302" cy="211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 Placeholder 2"/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1359848" y="2957513"/>
            <a:ext cx="30321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ct val="0"/>
              </a:spcBef>
              <a:spcAft>
                <a:spcPct val="0"/>
              </a:spcAft>
              <a:buClr>
                <a:srgbClr val="177B57"/>
              </a:buClr>
              <a:buFont typeface="Arial" pitchFamily="34" charset="0"/>
              <a:buNone/>
            </a:pPr>
            <a:fld id="{1F33787D-4536-4217-97E0-C55419D5CECB}" type="datetime'''''''''''''''''''''''''2''''''''''''''''''''''''''0%'''">
              <a:rPr lang="pt-BR" altLang="en-US" sz="1200">
                <a:solidFill>
                  <a:srgbClr val="000000"/>
                </a:solidFill>
                <a:latin typeface="Arial"/>
                <a:sym typeface="+mn-lt"/>
              </a:rPr>
              <a:pPr marL="0" lvl="1" indent="0" algn="r">
                <a:spcBef>
                  <a:spcPct val="0"/>
                </a:spcBef>
                <a:spcAft>
                  <a:spcPct val="0"/>
                </a:spcAft>
                <a:buClr>
                  <a:srgbClr val="177B57"/>
                </a:buClr>
                <a:buFont typeface="Arial" pitchFamily="34" charset="0"/>
                <a:buNone/>
              </a:pPr>
              <a:t>20%</a:t>
            </a:fld>
            <a:endParaRPr lang="pt-BR" sz="120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63" name="Text Placeholder 34"/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1359848" y="3497263"/>
            <a:ext cx="30321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spcAft>
                <a:spcPct val="0"/>
              </a:spcAft>
            </a:pPr>
            <a:fld id="{1B73CDA3-2756-4BF7-B973-34700F907081}" type="datetime'''''''''''''''''''''1''''''5''''%'''''''''''''">
              <a:rPr lang="en-US" sz="1200" b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15%</a:t>
            </a:fld>
            <a:endParaRPr lang="pt-BR" sz="1200" b="0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>
            <a:spLocks noGrp="1"/>
          </p:cNvSpPr>
          <p:nvPr>
            <p:custDataLst>
              <p:tags r:id="rId9"/>
            </p:custDataLst>
          </p:nvPr>
        </p:nvSpPr>
        <p:spPr bwMode="gray">
          <a:xfrm>
            <a:off x="1359848" y="4046538"/>
            <a:ext cx="30321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spcAft>
                <a:spcPct val="0"/>
              </a:spcAft>
            </a:pPr>
            <a:fld id="{50742DC5-8F1F-48FC-9F33-06C53692B765}" type="datetime'''''''''''''''''''''''''1''''''0%'''''''''''''''''">
              <a:rPr lang="en-US" sz="1200" b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10%</a:t>
            </a:fld>
            <a:endParaRPr lang="pt-BR" sz="1200" b="0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5" name="Text Placeholder 32"/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1443986" y="4587875"/>
            <a:ext cx="219075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spcAft>
                <a:spcPct val="0"/>
              </a:spcAft>
            </a:pPr>
            <a:fld id="{9401936C-5603-420E-A0E3-1CCFEF46B7C9}" type="datetime'''5%'''''''''''''''''''''''''''''''''''">
              <a:rPr lang="en-US" sz="1200" b="0">
                <a:solidFill>
                  <a:srgbClr val="000000"/>
                </a:solidFill>
                <a:latin typeface="Arial"/>
                <a:sym typeface="+mn-lt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5%</a:t>
            </a:fld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cxnSp>
        <p:nvCxnSpPr>
          <p:cNvPr id="66" name="Straight Connector 25"/>
          <p:cNvCxnSpPr/>
          <p:nvPr>
            <p:custDataLst>
              <p:tags r:id="rId11"/>
            </p:custDataLst>
          </p:nvPr>
        </p:nvCxnSpPr>
        <p:spPr bwMode="gray">
          <a:xfrm>
            <a:off x="8086086" y="3235325"/>
            <a:ext cx="0" cy="1666875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solid"/>
            <a:headEnd type="none"/>
            <a:tailEnd type="stealth" w="lg" len="lg"/>
          </a:ln>
          <a:effectLst/>
        </p:spPr>
      </p:cxnSp>
      <p:cxnSp>
        <p:nvCxnSpPr>
          <p:cNvPr id="67" name="Straight Connector 24"/>
          <p:cNvCxnSpPr/>
          <p:nvPr>
            <p:custDataLst>
              <p:tags r:id="rId12"/>
            </p:custDataLst>
          </p:nvPr>
        </p:nvCxnSpPr>
        <p:spPr bwMode="gray">
          <a:xfrm>
            <a:off x="7965436" y="4899025"/>
            <a:ext cx="184150" cy="0"/>
          </a:xfrm>
          <a:prstGeom prst="line">
            <a:avLst/>
          </a:prstGeom>
          <a:noFill/>
          <a:ln w="6350" cap="flat" cmpd="sng" algn="ctr">
            <a:solidFill>
              <a:srgbClr val="808080"/>
            </a:solidFill>
            <a:prstDash val="dash"/>
            <a:headEnd type="none"/>
            <a:tailEnd type="none"/>
          </a:ln>
          <a:effectLst/>
        </p:spPr>
      </p:cxnSp>
      <p:cxnSp>
        <p:nvCxnSpPr>
          <p:cNvPr id="68" name="Straight Connector 23"/>
          <p:cNvCxnSpPr/>
          <p:nvPr>
            <p:custDataLst>
              <p:tags r:id="rId13"/>
            </p:custDataLst>
          </p:nvPr>
        </p:nvCxnSpPr>
        <p:spPr bwMode="gray">
          <a:xfrm>
            <a:off x="3363273" y="3238500"/>
            <a:ext cx="4786313" cy="0"/>
          </a:xfrm>
          <a:prstGeom prst="line">
            <a:avLst/>
          </a:prstGeom>
          <a:noFill/>
          <a:ln w="6350" cap="flat" cmpd="sng" algn="ctr">
            <a:solidFill>
              <a:srgbClr val="808080"/>
            </a:solidFill>
            <a:prstDash val="dash"/>
            <a:headEnd type="none"/>
            <a:tailEnd type="none"/>
          </a:ln>
          <a:effectLst/>
        </p:spPr>
      </p:cxnSp>
      <p:cxnSp>
        <p:nvCxnSpPr>
          <p:cNvPr id="69" name="Straight Connector 4"/>
          <p:cNvCxnSpPr/>
          <p:nvPr>
            <p:custDataLst>
              <p:tags r:id="rId14"/>
            </p:custDataLst>
          </p:nvPr>
        </p:nvCxnSpPr>
        <p:spPr bwMode="gray">
          <a:xfrm>
            <a:off x="7357423" y="4873625"/>
            <a:ext cx="0" cy="52388"/>
          </a:xfrm>
          <a:prstGeom prst="line">
            <a:avLst/>
          </a:prstGeom>
          <a:noFill/>
          <a:ln w="6350" cap="flat" cmpd="sng" algn="ctr">
            <a:solidFill>
              <a:srgbClr val="808080"/>
            </a:solidFill>
            <a:prstDash val="solid"/>
            <a:headEnd type="none"/>
            <a:tailEnd type="none"/>
          </a:ln>
          <a:effectLst/>
        </p:spPr>
      </p:cxnSp>
      <p:sp>
        <p:nvSpPr>
          <p:cNvPr id="70" name="Text Placeholder 12"/>
          <p:cNvSpPr>
            <a:spLocks noGrp="1"/>
          </p:cNvSpPr>
          <p:nvPr>
            <p:custDataLst>
              <p:tags r:id="rId15"/>
            </p:custDataLst>
          </p:nvPr>
        </p:nvSpPr>
        <p:spPr bwMode="gray">
          <a:xfrm>
            <a:off x="6333486" y="5041900"/>
            <a:ext cx="3492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CF478690-343C-401E-8265-3F3C6A133F03}" type="datetime'''''''''''''20''1''''''''4'''''''''''''''''''''''''''''''''''">
              <a:rPr lang="en-US" altLang="en-US" sz="1200" b="0">
                <a:solidFill>
                  <a:srgbClr val="000000"/>
                </a:solidFill>
                <a:latin typeface="Arial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2014</a:t>
            </a:fld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71" name="Text Placeholder 11"/>
          <p:cNvSpPr>
            <a:spLocks noGrp="1"/>
          </p:cNvSpPr>
          <p:nvPr>
            <p:custDataLst>
              <p:tags r:id="rId16"/>
            </p:custDataLst>
          </p:nvPr>
        </p:nvSpPr>
        <p:spPr bwMode="gray">
          <a:xfrm>
            <a:off x="5285736" y="5041900"/>
            <a:ext cx="3492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6A597566-85A9-4B1C-9398-1392445293AC}" type="datetime'2''''''''''0''''''''1''''''''''3'''''''''">
              <a:rPr lang="en-US" altLang="en-US" sz="1200" b="0">
                <a:solidFill>
                  <a:srgbClr val="000000"/>
                </a:solidFill>
                <a:latin typeface="Arial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2013</a:t>
            </a:fld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72" name="Text Placeholder 2"/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5017448" y="4340225"/>
            <a:ext cx="490538" cy="182563"/>
          </a:xfrm>
          <a:prstGeom prst="rect">
            <a:avLst/>
          </a:prstGeom>
          <a:solidFill>
            <a:srgbClr val="177B57"/>
          </a:solidFill>
        </p:spPr>
        <p:txBody>
          <a:bodyPr vert="horz" wrap="none" lIns="30163" tIns="0" rIns="30163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77B57"/>
              </a:buClr>
              <a:buSzTx/>
              <a:buFont typeface="Arial" pitchFamily="34" charset="0"/>
              <a:buNone/>
              <a:tabLst/>
              <a:defRPr/>
            </a:pPr>
            <a:fld id="{3B1479D7-83D4-4E04-A147-2A7AFC6C26E8}" type="datetime'''''''''''''''1''''''''''''''2''''''''''.''''''''''''1''''%'''">
              <a:rPr kumimoji="0" lang="pt-B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+mn-lt"/>
              </a:rPr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177B57"/>
                </a:buClr>
                <a:buSzTx/>
                <a:buFont typeface="Arial" pitchFamily="34" charset="0"/>
                <a:buNone/>
                <a:tabLst/>
                <a:defRPr/>
              </a:pPr>
              <a:t>12.1%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+mn-lt"/>
            </a:endParaRPr>
          </a:p>
        </p:txBody>
      </p:sp>
      <p:sp>
        <p:nvSpPr>
          <p:cNvPr id="73" name="Text Placeholder 8"/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4237986" y="5041900"/>
            <a:ext cx="3492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107CA8E1-EC4E-4595-A597-755B462C7A97}" type="datetime'''''''''''2''''''''''''''''''''''''0''''''12'''">
              <a:rPr lang="en-US" altLang="en-US" sz="1200" b="0">
                <a:solidFill>
                  <a:srgbClr val="000000"/>
                </a:solidFill>
                <a:latin typeface="Arial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2012</a:t>
            </a:fld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74" name="Text Placeholder 2"/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3966523" y="4160838"/>
            <a:ext cx="490538" cy="182563"/>
          </a:xfrm>
          <a:prstGeom prst="rect">
            <a:avLst/>
          </a:prstGeom>
          <a:solidFill>
            <a:srgbClr val="177B57"/>
          </a:solidFill>
        </p:spPr>
        <p:txBody>
          <a:bodyPr vert="horz" wrap="none" lIns="30163" tIns="0" rIns="30163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77B57"/>
              </a:buClr>
              <a:buSzTx/>
              <a:buFont typeface="Arial" pitchFamily="34" charset="0"/>
              <a:buNone/>
              <a:tabLst/>
              <a:defRPr/>
            </a:pPr>
            <a:fld id="{F27D64C8-3F47-4EE4-AAC9-CF15B4B6F09F}" type="datetime'''1''''''''''''''''''''5''.''''4''''%'">
              <a:rPr kumimoji="0" lang="pt-B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+mn-lt"/>
              </a:rPr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177B57"/>
                </a:buClr>
                <a:buSzTx/>
                <a:buFont typeface="Arial" pitchFamily="34" charset="0"/>
                <a:buNone/>
                <a:tabLst/>
                <a:defRPr/>
              </a:pPr>
              <a:t>15.4%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+mn-lt"/>
            </a:endParaRPr>
          </a:p>
        </p:txBody>
      </p:sp>
      <p:sp>
        <p:nvSpPr>
          <p:cNvPr id="75" name="Text Placeholder 7"/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3191823" y="5041900"/>
            <a:ext cx="338138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FD2A16B7-5E98-4DC2-AB0F-212515F862BC}" type="datetime'2''''0''1''''''''1'''''''''''''''''''''''''''''''''''''''''''">
              <a:rPr lang="en-US" altLang="en-US" sz="1200" b="0">
                <a:solidFill>
                  <a:srgbClr val="000000"/>
                </a:solidFill>
                <a:latin typeface="Arial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2011</a:t>
            </a:fld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76" name="Text Placeholder 2"/>
          <p:cNvSpPr>
            <a:spLocks noGrp="1"/>
          </p:cNvSpPr>
          <p:nvPr>
            <p:custDataLst>
              <p:tags r:id="rId21"/>
            </p:custDataLst>
          </p:nvPr>
        </p:nvSpPr>
        <p:spPr bwMode="gray">
          <a:xfrm>
            <a:off x="2914011" y="4005263"/>
            <a:ext cx="490538" cy="182563"/>
          </a:xfrm>
          <a:prstGeom prst="rect">
            <a:avLst/>
          </a:prstGeom>
          <a:solidFill>
            <a:srgbClr val="177B57"/>
          </a:solidFill>
        </p:spPr>
        <p:txBody>
          <a:bodyPr vert="horz" wrap="none" lIns="30163" tIns="0" rIns="30163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77B57"/>
              </a:buClr>
              <a:buSzTx/>
              <a:buFont typeface="Arial" pitchFamily="34" charset="0"/>
              <a:buNone/>
              <a:tabLst/>
              <a:defRPr/>
            </a:pPr>
            <a:fld id="{B157C672-EBBB-41E3-83BA-86914DFBD0F0}" type="datetime'''18''.''''''''3%'''''''''''''''''''''''''''''''">
              <a:rPr kumimoji="0" lang="pt-B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+mn-lt"/>
              </a:rPr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177B57"/>
                </a:buClr>
                <a:buSzTx/>
                <a:buFont typeface="Arial" pitchFamily="34" charset="0"/>
                <a:buNone/>
                <a:tabLst/>
                <a:defRPr/>
              </a:pPr>
              <a:t>18.3%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+mn-lt"/>
            </a:endParaRPr>
          </a:p>
        </p:txBody>
      </p:sp>
      <p:sp>
        <p:nvSpPr>
          <p:cNvPr id="77" name="Text Placeholder 5"/>
          <p:cNvSpPr>
            <a:spLocks noGrp="1"/>
          </p:cNvSpPr>
          <p:nvPr>
            <p:custDataLst>
              <p:tags r:id="rId22"/>
            </p:custDataLst>
          </p:nvPr>
        </p:nvSpPr>
        <p:spPr bwMode="gray">
          <a:xfrm>
            <a:off x="1359848" y="2673350"/>
            <a:ext cx="9207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200" b="0" dirty="0">
                <a:solidFill>
                  <a:srgbClr val="000000"/>
                </a:solidFill>
                <a:latin typeface="Arial"/>
                <a:sym typeface="+mn-lt"/>
              </a:rPr>
              <a:t>ROACE</a:t>
            </a:r>
            <a:r>
              <a:rPr lang="en-US" sz="1200" b="0" baseline="30000" dirty="0">
                <a:solidFill>
                  <a:srgbClr val="000000"/>
                </a:solidFill>
                <a:latin typeface="Arial"/>
                <a:sym typeface="+mn-lt"/>
              </a:rPr>
              <a:t>1</a:t>
            </a:r>
            <a:r>
              <a:rPr lang="en-US" sz="1200" b="0" dirty="0">
                <a:solidFill>
                  <a:srgbClr val="000000"/>
                </a:solidFill>
                <a:latin typeface="Arial"/>
                <a:sym typeface="+mn-lt"/>
              </a:rPr>
              <a:t>  (%)</a:t>
            </a:r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78" name="Text Placeholder 6"/>
          <p:cNvSpPr>
            <a:spLocks noGrp="1"/>
          </p:cNvSpPr>
          <p:nvPr>
            <p:custDataLst>
              <p:tags r:id="rId23"/>
            </p:custDataLst>
          </p:nvPr>
        </p:nvSpPr>
        <p:spPr bwMode="gray">
          <a:xfrm>
            <a:off x="2134548" y="5041900"/>
            <a:ext cx="3492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6411FB25-30FC-444C-894E-915C1FD0C8C5}" type="datetime'''''2''''''''''''''0''''''''''''''1''''''0'''''''''''">
              <a:rPr lang="en-US" altLang="en-US" sz="1200" b="0">
                <a:solidFill>
                  <a:srgbClr val="000000"/>
                </a:solidFill>
                <a:latin typeface="Arial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2010</a:t>
            </a:fld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79" name="Text Placeholder 2"/>
          <p:cNvSpPr>
            <a:spLocks noGrp="1"/>
          </p:cNvSpPr>
          <p:nvPr>
            <p:custDataLst>
              <p:tags r:id="rId24"/>
            </p:custDataLst>
          </p:nvPr>
        </p:nvSpPr>
        <p:spPr bwMode="gray">
          <a:xfrm>
            <a:off x="1867848" y="4370388"/>
            <a:ext cx="479425" cy="182563"/>
          </a:xfrm>
          <a:prstGeom prst="rect">
            <a:avLst/>
          </a:prstGeom>
          <a:solidFill>
            <a:srgbClr val="177B57"/>
          </a:solidFill>
        </p:spPr>
        <p:txBody>
          <a:bodyPr vert="horz" wrap="none" lIns="30163" tIns="0" rIns="30163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77B57"/>
              </a:buClr>
              <a:buSzTx/>
              <a:buFont typeface="Arial" pitchFamily="34" charset="0"/>
              <a:buNone/>
              <a:tabLst/>
              <a:defRPr/>
            </a:pPr>
            <a:fld id="{F0D27FE7-063F-45A0-BB0A-E568E4910753}" type="datetime'''1''1''''''''''''''''''''.5''''''''''''''''%'''''''">
              <a:rPr kumimoji="0" lang="pt-B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+mn-lt"/>
              </a:rPr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177B57"/>
                </a:buClr>
                <a:buSzTx/>
                <a:buFont typeface="Arial" pitchFamily="34" charset="0"/>
                <a:buNone/>
                <a:tabLst/>
                <a:defRPr/>
              </a:pPr>
              <a:t>11.5%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+mn-lt"/>
            </a:endParaRPr>
          </a:p>
        </p:txBody>
      </p:sp>
      <p:sp>
        <p:nvSpPr>
          <p:cNvPr id="80" name="Text Placeholder 2"/>
          <p:cNvSpPr>
            <a:spLocks noGrp="1"/>
          </p:cNvSpPr>
          <p:nvPr>
            <p:custDataLst>
              <p:tags r:id="rId25"/>
            </p:custDataLst>
          </p:nvPr>
        </p:nvSpPr>
        <p:spPr bwMode="gray">
          <a:xfrm>
            <a:off x="7876536" y="3897313"/>
            <a:ext cx="419100" cy="215900"/>
          </a:xfrm>
          <a:prstGeom prst="ellipse">
            <a:avLst/>
          </a:prstGeom>
          <a:solidFill>
            <a:srgbClr val="E2E2E2"/>
          </a:solidFill>
          <a:ln w="9525">
            <a:solidFill>
              <a:srgbClr val="808080"/>
            </a:solidFill>
          </a:ln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77B57"/>
              </a:buClr>
              <a:buSzTx/>
              <a:buFont typeface="Arial" pitchFamily="34" charset="0"/>
              <a:buNone/>
              <a:tabLst/>
              <a:defRPr/>
            </a:pPr>
            <a:fld id="{5C12CC67-CB84-4B98-9AB6-49C0BD65D7AC}" type="datetime'''-''''8''''''''''''''''''''''''''''''''''''''''4''''%'''''''">
              <a:rPr kumimoji="0" lang="pt-BR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177B57"/>
                </a:buClr>
                <a:buSzTx/>
                <a:buFont typeface="Arial" pitchFamily="34" charset="0"/>
                <a:buNone/>
                <a:tabLst/>
                <a:defRPr/>
              </a:pPr>
              <a:t>-84%</a:t>
            </a:fld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+mn-lt"/>
            </a:endParaRPr>
          </a:p>
        </p:txBody>
      </p:sp>
      <p:sp>
        <p:nvSpPr>
          <p:cNvPr id="81" name="Text Placeholder 13"/>
          <p:cNvSpPr>
            <a:spLocks noGrp="1"/>
          </p:cNvSpPr>
          <p:nvPr>
            <p:custDataLst>
              <p:tags r:id="rId26"/>
            </p:custDataLst>
          </p:nvPr>
        </p:nvSpPr>
        <p:spPr bwMode="gray">
          <a:xfrm>
            <a:off x="7384411" y="5041900"/>
            <a:ext cx="3492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7A79C978-8C04-41BE-9FEA-0E6A1B0AFAC5}" type="datetime'''''''''''''''2''''''''''''''0''''''''''''15'''">
              <a:rPr lang="en-US" altLang="en-US" sz="1200" b="0">
                <a:solidFill>
                  <a:srgbClr val="000000"/>
                </a:solidFill>
                <a:latin typeface="Arial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2015</a:t>
            </a:fld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graphicFrame>
        <p:nvGraphicFramePr>
          <p:cNvPr id="82" name="Object 17"/>
          <p:cNvGraphicFramePr>
            <a:graphicFrameLocks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72511758"/>
              </p:ext>
            </p:extLst>
          </p:nvPr>
        </p:nvGraphicFramePr>
        <p:xfrm>
          <a:off x="2036123" y="1943100"/>
          <a:ext cx="5699805" cy="3139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Chart" r:id="rId45" imgW="8543870" imgH="4714875" progId="MSGraph.Chart.8">
                  <p:embed followColorScheme="full"/>
                </p:oleObj>
              </mc:Choice>
              <mc:Fallback>
                <p:oleObj name="Chart" r:id="rId45" imgW="8543870" imgH="4714875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2036123" y="1943100"/>
                        <a:ext cx="5699805" cy="31393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3" name="Straight Connector 18"/>
          <p:cNvCxnSpPr/>
          <p:nvPr>
            <p:custDataLst>
              <p:tags r:id="rId28"/>
            </p:custDataLst>
          </p:nvPr>
        </p:nvCxnSpPr>
        <p:spPr bwMode="gray">
          <a:xfrm>
            <a:off x="5576248" y="2613025"/>
            <a:ext cx="2179638" cy="0"/>
          </a:xfrm>
          <a:prstGeom prst="line">
            <a:avLst/>
          </a:prstGeom>
          <a:noFill/>
          <a:ln w="6350" cap="flat" cmpd="sng" algn="ctr">
            <a:solidFill>
              <a:srgbClr val="808080"/>
            </a:solidFill>
            <a:prstDash val="dash"/>
            <a:headEnd type="none"/>
            <a:tailEnd type="none"/>
          </a:ln>
          <a:effectLst/>
        </p:spPr>
      </p:cxnSp>
      <p:cxnSp>
        <p:nvCxnSpPr>
          <p:cNvPr id="84" name="Straight Connector 20"/>
          <p:cNvCxnSpPr/>
          <p:nvPr>
            <p:custDataLst>
              <p:tags r:id="rId29"/>
            </p:custDataLst>
          </p:nvPr>
        </p:nvCxnSpPr>
        <p:spPr bwMode="gray">
          <a:xfrm>
            <a:off x="7692386" y="2609850"/>
            <a:ext cx="0" cy="1462088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solid"/>
            <a:headEnd type="none"/>
            <a:tailEnd type="stealth" w="lg" len="lg"/>
          </a:ln>
          <a:effectLst/>
        </p:spPr>
      </p:cxnSp>
      <p:cxnSp>
        <p:nvCxnSpPr>
          <p:cNvPr id="85" name="Straight Connector 19"/>
          <p:cNvCxnSpPr/>
          <p:nvPr>
            <p:custDataLst>
              <p:tags r:id="rId30"/>
            </p:custDataLst>
          </p:nvPr>
        </p:nvCxnSpPr>
        <p:spPr bwMode="gray">
          <a:xfrm>
            <a:off x="7528873" y="4068763"/>
            <a:ext cx="227013" cy="0"/>
          </a:xfrm>
          <a:prstGeom prst="line">
            <a:avLst/>
          </a:prstGeom>
          <a:noFill/>
          <a:ln w="6350" cap="flat" cmpd="sng" algn="ctr">
            <a:solidFill>
              <a:srgbClr val="808080"/>
            </a:solidFill>
            <a:prstDash val="dash"/>
            <a:headEnd type="none"/>
            <a:tailEnd type="none"/>
          </a:ln>
          <a:effectLst/>
        </p:spPr>
      </p:cxnSp>
      <p:cxnSp>
        <p:nvCxnSpPr>
          <p:cNvPr id="86" name="Straight Connector 22"/>
          <p:cNvCxnSpPr/>
          <p:nvPr>
            <p:custDataLst>
              <p:tags r:id="rId31"/>
            </p:custDataLst>
          </p:nvPr>
        </p:nvCxnSpPr>
        <p:spPr bwMode="gray">
          <a:xfrm>
            <a:off x="3307711" y="2613025"/>
            <a:ext cx="1955800" cy="0"/>
          </a:xfrm>
          <a:prstGeom prst="line">
            <a:avLst/>
          </a:prstGeom>
          <a:noFill/>
          <a:ln w="6350" cap="flat" cmpd="sng" algn="ctr">
            <a:solidFill>
              <a:srgbClr val="808080"/>
            </a:solidFill>
            <a:prstDash val="dash"/>
            <a:headEnd type="none"/>
            <a:tailEnd type="none"/>
          </a:ln>
          <a:effectLst/>
        </p:spPr>
      </p:cxnSp>
      <p:sp>
        <p:nvSpPr>
          <p:cNvPr id="87" name="Text Placeholder 2"/>
          <p:cNvSpPr>
            <a:spLocks noGrp="1"/>
          </p:cNvSpPr>
          <p:nvPr>
            <p:custDataLst>
              <p:tags r:id="rId32"/>
            </p:custDataLst>
          </p:nvPr>
        </p:nvSpPr>
        <p:spPr bwMode="gray">
          <a:xfrm>
            <a:off x="7482836" y="3168650"/>
            <a:ext cx="419100" cy="215900"/>
          </a:xfrm>
          <a:prstGeom prst="ellipse">
            <a:avLst/>
          </a:prstGeom>
          <a:solidFill>
            <a:srgbClr val="E2E2E2"/>
          </a:solidFill>
          <a:ln w="9525">
            <a:solidFill>
              <a:srgbClr val="808080"/>
            </a:solidFill>
          </a:ln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77B57"/>
              </a:buClr>
              <a:buSzTx/>
              <a:buFont typeface="Arial" pitchFamily="34" charset="0"/>
              <a:buNone/>
              <a:tabLst/>
              <a:defRPr/>
            </a:pPr>
            <a:fld id="{7610EB03-8429-4030-AC6C-DD6F464C5AEA}" type="datetime'''''''''''-''''''''''''''''4''7%'''''''''">
              <a:rPr kumimoji="0" lang="pt-BR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177B57"/>
                </a:buClr>
                <a:buSzTx/>
                <a:buFont typeface="Arial" pitchFamily="34" charset="0"/>
                <a:buNone/>
                <a:tabLst/>
                <a:defRPr/>
              </a:pPr>
              <a:t>-47%</a:t>
            </a:fld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+mn-lt"/>
            </a:endParaRPr>
          </a:p>
        </p:txBody>
      </p:sp>
      <p:sp>
        <p:nvSpPr>
          <p:cNvPr id="88" name="BCG_FootNote_Box"/>
          <p:cNvSpPr txBox="1">
            <a:spLocks noChangeArrowheads="1"/>
          </p:cNvSpPr>
          <p:nvPr/>
        </p:nvSpPr>
        <p:spPr bwMode="auto">
          <a:xfrm>
            <a:off x="1312224" y="6306945"/>
            <a:ext cx="8663896" cy="3286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pt-BR" sz="800" dirty="0">
                <a:solidFill>
                  <a:srgbClr val="000000"/>
                </a:solidFill>
                <a:latin typeface="Arial"/>
              </a:rPr>
              <a:t>Note: 1. </a:t>
            </a:r>
            <a:r>
              <a:rPr lang="en-GB" sz="800" dirty="0">
                <a:solidFill>
                  <a:srgbClr val="000000"/>
                </a:solidFill>
                <a:latin typeface="Arial"/>
              </a:rPr>
              <a:t>. ROACE defined as net income (excluding special items) divided by average total capital employed</a:t>
            </a:r>
            <a:r>
              <a:rPr lang="pt-BR" sz="800" dirty="0">
                <a:solidFill>
                  <a:srgbClr val="000000"/>
                </a:solidFill>
                <a:latin typeface="Arial"/>
              </a:rPr>
              <a:t>.  2. ROACE </a:t>
            </a:r>
            <a:r>
              <a:rPr lang="pt-BR" sz="800" dirty="0" err="1">
                <a:solidFill>
                  <a:srgbClr val="000000"/>
                </a:solidFill>
                <a:latin typeface="Arial"/>
              </a:rPr>
              <a:t>majors</a:t>
            </a:r>
            <a:r>
              <a:rPr lang="pt-BR" sz="800" dirty="0">
                <a:solidFill>
                  <a:srgbClr val="000000"/>
                </a:solidFill>
                <a:latin typeface="Arial"/>
              </a:rPr>
              <a:t> include: </a:t>
            </a:r>
            <a:r>
              <a:rPr lang="en-US" sz="800" dirty="0">
                <a:solidFill>
                  <a:srgbClr val="000000"/>
                </a:solidFill>
                <a:latin typeface="Arial"/>
              </a:rPr>
              <a:t>BP, Chevron, ExxonMobil, Shell, Total</a:t>
            </a:r>
            <a:r>
              <a:rPr lang="pt-BR" sz="800" dirty="0">
                <a:solidFill>
                  <a:srgbClr val="000000"/>
                </a:solidFill>
                <a:latin typeface="Arial"/>
              </a:rPr>
              <a:t>  3. OFSE includes </a:t>
            </a:r>
            <a:r>
              <a:rPr lang="pt-BR" sz="800" dirty="0" err="1">
                <a:solidFill>
                  <a:srgbClr val="000000"/>
                </a:solidFill>
                <a:latin typeface="Arial"/>
              </a:rPr>
              <a:t>the</a:t>
            </a:r>
            <a:r>
              <a:rPr lang="pt-BR" sz="800" dirty="0">
                <a:solidFill>
                  <a:srgbClr val="000000"/>
                </a:solidFill>
                <a:latin typeface="Arial"/>
              </a:rPr>
              <a:t> </a:t>
            </a:r>
            <a:r>
              <a:rPr lang="pt-BR" sz="800" dirty="0" err="1">
                <a:solidFill>
                  <a:srgbClr val="000000"/>
                </a:solidFill>
                <a:latin typeface="Arial"/>
              </a:rPr>
              <a:t>largest</a:t>
            </a:r>
            <a:r>
              <a:rPr lang="pt-BR" sz="800" dirty="0">
                <a:solidFill>
                  <a:srgbClr val="000000"/>
                </a:solidFill>
                <a:latin typeface="Arial"/>
              </a:rPr>
              <a:t> 23 E&amp;P </a:t>
            </a:r>
            <a:r>
              <a:rPr lang="pt-BR" sz="800" dirty="0" err="1">
                <a:solidFill>
                  <a:srgbClr val="000000"/>
                </a:solidFill>
                <a:latin typeface="Arial"/>
              </a:rPr>
              <a:t>suppliers</a:t>
            </a:r>
            <a:r>
              <a:rPr lang="pt-BR" sz="800" dirty="0">
                <a:solidFill>
                  <a:srgbClr val="000000"/>
                </a:solidFill>
                <a:latin typeface="Arial"/>
              </a:rPr>
              <a:t> in </a:t>
            </a:r>
            <a:r>
              <a:rPr lang="pt-BR" sz="800" dirty="0" err="1">
                <a:solidFill>
                  <a:srgbClr val="000000"/>
                </a:solidFill>
                <a:latin typeface="Arial"/>
              </a:rPr>
              <a:t>the</a:t>
            </a:r>
            <a:r>
              <a:rPr lang="pt-BR" sz="800" dirty="0">
                <a:solidFill>
                  <a:srgbClr val="000000"/>
                </a:solidFill>
                <a:latin typeface="Arial"/>
              </a:rPr>
              <a:t> world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pt-BR" sz="800" dirty="0" err="1">
                <a:solidFill>
                  <a:srgbClr val="000000"/>
                </a:solidFill>
                <a:latin typeface="Arial"/>
              </a:rPr>
              <a:t>Source</a:t>
            </a:r>
            <a:r>
              <a:rPr lang="pt-BR" sz="800" dirty="0">
                <a:solidFill>
                  <a:srgbClr val="000000"/>
                </a:solidFill>
                <a:latin typeface="Arial"/>
              </a:rPr>
              <a:t>: EIA, IHS Connect</a:t>
            </a:r>
          </a:p>
        </p:txBody>
      </p:sp>
      <p:sp>
        <p:nvSpPr>
          <p:cNvPr id="89" name="takeaway_box"/>
          <p:cNvSpPr>
            <a:spLocks noChangeArrowheads="1"/>
          </p:cNvSpPr>
          <p:nvPr/>
        </p:nvSpPr>
        <p:spPr bwMode="gray">
          <a:xfrm>
            <a:off x="2339338" y="5520192"/>
            <a:ext cx="6634160" cy="530225"/>
          </a:xfrm>
          <a:prstGeom prst="rect">
            <a:avLst/>
          </a:prstGeom>
          <a:solidFill>
            <a:srgbClr val="177B57"/>
          </a:solidFill>
          <a:ln w="9525" algn="ctr">
            <a:solidFill>
              <a:srgbClr val="177B57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rPr>
              <a:t>Increase</a:t>
            </a:r>
            <a:r>
              <a:rPr kumimoji="0" lang="pt-B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rPr>
              <a:t> in </a:t>
            </a:r>
            <a:r>
              <a:rPr kumimoji="0" lang="pt-B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rPr>
              <a:t>productivity</a:t>
            </a:r>
            <a:r>
              <a:rPr kumimoji="0" lang="pt-B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rPr>
              <a:t> and </a:t>
            </a:r>
            <a:r>
              <a:rPr kumimoji="0" lang="pt-B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rPr>
              <a:t>efficiency</a:t>
            </a:r>
            <a:r>
              <a:rPr kumimoji="0" lang="pt-B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rPr>
              <a:t> </a:t>
            </a:r>
            <a:r>
              <a:rPr kumimoji="0" lang="pt-B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rPr>
              <a:t>is</a:t>
            </a:r>
            <a:r>
              <a:rPr kumimoji="0" lang="pt-B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rPr>
              <a:t> </a:t>
            </a:r>
            <a:r>
              <a:rPr kumimoji="0" lang="pt-B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rPr>
              <a:t>mandatory</a:t>
            </a:r>
            <a:endParaRPr kumimoji="0" lang="pt-BR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90" name="Rectangle 15"/>
          <p:cNvSpPr/>
          <p:nvPr>
            <p:custDataLst>
              <p:tags r:id="rId33"/>
            </p:custDataLst>
          </p:nvPr>
        </p:nvSpPr>
        <p:spPr bwMode="gray">
          <a:xfrm>
            <a:off x="8418542" y="2259013"/>
            <a:ext cx="214313" cy="160338"/>
          </a:xfrm>
          <a:prstGeom prst="rect">
            <a:avLst/>
          </a:prstGeom>
          <a:solidFill>
            <a:srgbClr val="BCDEC2"/>
          </a:solidFill>
          <a:ln w="9525" cap="flat" cmpd="sng" algn="ctr">
            <a:solidFill>
              <a:srgbClr val="808080"/>
            </a:solidFill>
            <a:prstDash val="solid"/>
          </a:ln>
          <a:effectLst/>
        </p:spPr>
        <p:txBody>
          <a:bodyPr tIns="90000" bIns="90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1" name="Rectangle 14"/>
          <p:cNvSpPr/>
          <p:nvPr>
            <p:custDataLst>
              <p:tags r:id="rId34"/>
            </p:custDataLst>
          </p:nvPr>
        </p:nvSpPr>
        <p:spPr bwMode="gray">
          <a:xfrm>
            <a:off x="8418542" y="2025650"/>
            <a:ext cx="214313" cy="160338"/>
          </a:xfrm>
          <a:prstGeom prst="rect">
            <a:avLst/>
          </a:prstGeom>
          <a:solidFill>
            <a:srgbClr val="177B57"/>
          </a:solidFill>
          <a:ln w="9525" cap="flat" cmpd="sng" algn="ctr">
            <a:solidFill>
              <a:srgbClr val="808080"/>
            </a:solidFill>
            <a:prstDash val="solid"/>
          </a:ln>
          <a:effectLst/>
        </p:spPr>
        <p:txBody>
          <a:bodyPr tIns="90000" bIns="90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2" name="Text Placeholder 14"/>
          <p:cNvSpPr>
            <a:spLocks noGrp="1"/>
          </p:cNvSpPr>
          <p:nvPr>
            <p:custDataLst>
              <p:tags r:id="rId35"/>
            </p:custDataLst>
          </p:nvPr>
        </p:nvSpPr>
        <p:spPr bwMode="gray">
          <a:xfrm>
            <a:off x="8683654" y="2254250"/>
            <a:ext cx="114300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fld id="{A093CC22-ED49-4EDB-9D65-D61FDAC3634F}" type="datetime'''''''R''''''''O''''''A''''''''''CE'''''' ''O''FS''''''''''E'">
              <a:rPr lang="en-US" altLang="en-US" sz="1200" b="0">
                <a:solidFill>
                  <a:srgbClr val="000000"/>
                </a:solidFill>
                <a:latin typeface="Arial"/>
              </a:rPr>
              <a:pPr>
                <a:spcBef>
                  <a:spcPct val="0"/>
                </a:spcBef>
                <a:spcAft>
                  <a:spcPct val="0"/>
                </a:spcAft>
              </a:pPr>
              <a:t>ROACE OFSE</a:t>
            </a:fld>
            <a:r>
              <a:rPr lang="en-US" altLang="en-US" sz="1200" b="0" baseline="30000">
                <a:solidFill>
                  <a:srgbClr val="000000"/>
                </a:solidFill>
                <a:latin typeface="Arial"/>
              </a:rPr>
              <a:t>3</a:t>
            </a:r>
            <a:r>
              <a:rPr lang="en-US" sz="1200" b="0">
                <a:solidFill>
                  <a:srgbClr val="000000"/>
                </a:solidFill>
                <a:latin typeface="Arial"/>
                <a:sym typeface="+mn-lt"/>
              </a:rPr>
              <a:t>  </a:t>
            </a:r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93" name="Text Placeholder 10"/>
          <p:cNvSpPr>
            <a:spLocks noGrp="1"/>
          </p:cNvSpPr>
          <p:nvPr>
            <p:custDataLst>
              <p:tags r:id="rId36"/>
            </p:custDataLst>
          </p:nvPr>
        </p:nvSpPr>
        <p:spPr bwMode="gray">
          <a:xfrm>
            <a:off x="8683654" y="2020888"/>
            <a:ext cx="1139825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fld id="{000BC4BD-FB24-4CB2-AA5B-3F720A2A39A0}" type="datetime'''''R''''''OA''''''''''''C''E'' m''''''''ajo''''''''''''rs'">
              <a:rPr lang="en-US" altLang="en-US" sz="1200" b="0">
                <a:solidFill>
                  <a:srgbClr val="000000"/>
                </a:solidFill>
                <a:latin typeface="Arial"/>
              </a:rPr>
              <a:pPr>
                <a:spcBef>
                  <a:spcPct val="0"/>
                </a:spcBef>
                <a:spcAft>
                  <a:spcPct val="0"/>
                </a:spcAft>
              </a:pPr>
              <a:t>ROACE majors</a:t>
            </a:fld>
            <a:r>
              <a:rPr lang="en-US" sz="1200" b="0" baseline="30000">
                <a:solidFill>
                  <a:srgbClr val="000000"/>
                </a:solidFill>
                <a:latin typeface="Arial"/>
                <a:sym typeface="+mn-lt"/>
              </a:rPr>
              <a:t>2</a:t>
            </a:r>
            <a:r>
              <a:rPr lang="en-US" sz="1200" b="0">
                <a:solidFill>
                  <a:srgbClr val="000000"/>
                </a:solidFill>
                <a:latin typeface="Arial"/>
                <a:sym typeface="+mn-lt"/>
              </a:rPr>
              <a:t> </a:t>
            </a:r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cxnSp>
        <p:nvCxnSpPr>
          <p:cNvPr id="94" name="Straight Connector 215"/>
          <p:cNvCxnSpPr/>
          <p:nvPr>
            <p:custDataLst>
              <p:tags r:id="rId37"/>
            </p:custDataLst>
          </p:nvPr>
        </p:nvCxnSpPr>
        <p:spPr bwMode="gray">
          <a:xfrm>
            <a:off x="8418542" y="2597150"/>
            <a:ext cx="285750" cy="0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headEnd type="none"/>
            <a:tailEnd type="none"/>
          </a:ln>
          <a:effectLst/>
        </p:spPr>
      </p:cxnSp>
      <p:sp>
        <p:nvSpPr>
          <p:cNvPr id="95" name="Oval 216"/>
          <p:cNvSpPr/>
          <p:nvPr>
            <p:custDataLst>
              <p:tags r:id="rId38"/>
            </p:custDataLst>
          </p:nvPr>
        </p:nvSpPr>
        <p:spPr bwMode="gray">
          <a:xfrm>
            <a:off x="8528079" y="2563813"/>
            <a:ext cx="66675" cy="66675"/>
          </a:xfrm>
          <a:prstGeom prst="ellipse">
            <a:avLst/>
          </a:prstGeom>
          <a:solidFill>
            <a:srgbClr val="808080"/>
          </a:solidFill>
          <a:ln w="9525" cap="flat" cmpd="sng" algn="ctr">
            <a:solidFill>
              <a:srgbClr val="808080"/>
            </a:solidFill>
            <a:prstDash val="solid"/>
          </a:ln>
          <a:effectLst/>
        </p:spPr>
        <p:txBody>
          <a:bodyPr tIns="90000" bIns="90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6" name="Text Placeholder 72"/>
          <p:cNvSpPr>
            <a:spLocks noGrp="1"/>
          </p:cNvSpPr>
          <p:nvPr>
            <p:custDataLst>
              <p:tags r:id="rId39"/>
            </p:custDataLst>
          </p:nvPr>
        </p:nvSpPr>
        <p:spPr bwMode="gray">
          <a:xfrm>
            <a:off x="8755092" y="2513013"/>
            <a:ext cx="10477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384"/>
              </a:spcBef>
              <a:buFontTx/>
              <a:buNone/>
              <a:defRPr sz="16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5200" indent="-233362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188" algn="l" defTabSz="914400" rtl="0" eaLnBrk="1" latinLnBrk="0" hangingPunct="1">
              <a:spcBef>
                <a:spcPts val="384"/>
              </a:spcBef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fld id="{9821D9DB-2BFF-4388-B996-4CD2CB2C296B}" type="datetime'Br''''en''''''t (U''''''S$''''''''/''b''''''b''''''''l'''')'''">
              <a:rPr lang="en-US" altLang="en-US" sz="1200" b="0">
                <a:solidFill>
                  <a:srgbClr val="000000"/>
                </a:solidFill>
                <a:latin typeface="Arial"/>
              </a:rPr>
              <a:pPr>
                <a:spcBef>
                  <a:spcPct val="0"/>
                </a:spcBef>
                <a:spcAft>
                  <a:spcPct val="0"/>
                </a:spcAft>
              </a:pPr>
              <a:t>Brent (US$/bbl)</a:t>
            </a:fld>
            <a:endParaRPr lang="pt-BR" sz="1200" b="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97" name="TextBox 229"/>
          <p:cNvSpPr txBox="1"/>
          <p:nvPr/>
        </p:nvSpPr>
        <p:spPr>
          <a:xfrm>
            <a:off x="1998022" y="1219385"/>
            <a:ext cx="73167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6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Average</a:t>
            </a:r>
            <a:r>
              <a:rPr lang="pt-BR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ROACE </a:t>
            </a:r>
            <a:r>
              <a:rPr lang="pt-BR" sz="16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evolution</a:t>
            </a:r>
            <a:r>
              <a:rPr lang="pt-BR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for Oil </a:t>
            </a:r>
            <a:r>
              <a:rPr lang="pt-BR" sz="16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Majors</a:t>
            </a:r>
            <a:r>
              <a:rPr lang="pt-BR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OFSE</a:t>
            </a:r>
            <a:r>
              <a:rPr lang="pt-BR" sz="1600" b="1" i="1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8" name="Callout"/>
          <p:cNvSpPr>
            <a:spLocks noChangeArrowheads="1"/>
          </p:cNvSpPr>
          <p:nvPr/>
        </p:nvSpPr>
        <p:spPr bwMode="gray">
          <a:xfrm>
            <a:off x="3372069" y="1711070"/>
            <a:ext cx="3120705" cy="44687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8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Higher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costs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led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to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decreasing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ROACEs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despite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high Brent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prices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until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2014</a:t>
            </a:r>
          </a:p>
        </p:txBody>
      </p:sp>
      <p:sp>
        <p:nvSpPr>
          <p:cNvPr id="99" name="Callout"/>
          <p:cNvSpPr>
            <a:spLocks noChangeArrowheads="1"/>
          </p:cNvSpPr>
          <p:nvPr/>
        </p:nvSpPr>
        <p:spPr bwMode="gray">
          <a:xfrm>
            <a:off x="8385440" y="3318802"/>
            <a:ext cx="1417402" cy="63170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B2B2B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Abrupt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ROACE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reduction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following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fall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in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oil</a:t>
            </a:r>
            <a:r>
              <a:rPr kumimoji="0" lang="pt-B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 </a:t>
            </a:r>
            <a:r>
              <a:rPr kumimoji="0" lang="pt-B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pitchFamily="34" charset="0"/>
                <a:sym typeface="Arial"/>
              </a:rPr>
              <a:t>prices</a:t>
            </a:r>
            <a:endParaRPr kumimoji="0" lang="pt-BR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pitchFamily="34" charset="0"/>
              <a:sym typeface="Arial"/>
            </a:endParaRPr>
          </a:p>
        </p:txBody>
      </p:sp>
      <p:cxnSp>
        <p:nvCxnSpPr>
          <p:cNvPr id="100" name="AutoShape 3"/>
          <p:cNvCxnSpPr>
            <a:cxnSpLocks noChangeShapeType="1"/>
            <a:stCxn id="99" idx="1"/>
          </p:cNvCxnSpPr>
          <p:nvPr/>
        </p:nvCxnSpPr>
        <p:spPr bwMode="gray">
          <a:xfrm flipH="1">
            <a:off x="8295636" y="3634656"/>
            <a:ext cx="89804" cy="262657"/>
          </a:xfrm>
          <a:prstGeom prst="straightConnector1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</p:cxnSp>
      <p:pic>
        <p:nvPicPr>
          <p:cNvPr id="102" name="Imagem 101"/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11068369" y="1700212"/>
            <a:ext cx="180975" cy="3457575"/>
          </a:xfrm>
          <a:prstGeom prst="rect">
            <a:avLst/>
          </a:prstGeom>
        </p:spPr>
      </p:pic>
      <p:pic>
        <p:nvPicPr>
          <p:cNvPr id="104" name="Picture 6" descr="Logo Horztal - RGB.jpg"/>
          <p:cNvPicPr>
            <a:picLocks noChangeAspect="1"/>
          </p:cNvPicPr>
          <p:nvPr/>
        </p:nvPicPr>
        <p:blipFill>
          <a:blip r:embed="rId4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130" y="5753291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22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662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808" y="6185771"/>
            <a:ext cx="2974645" cy="609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09270" y="665132"/>
            <a:ext cx="729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7304C"/>
                </a:solidFill>
                <a:latin typeface="Arial"/>
                <a:cs typeface="Arial"/>
              </a:rPr>
              <a:t>EM BUSCA DO NOVO PONTO DE EQUILÍBRIO</a:t>
            </a:r>
            <a:endParaRPr lang="en-US" sz="24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9" t="13135" r="5013" b="2338"/>
          <a:stretch/>
        </p:blipFill>
        <p:spPr bwMode="auto">
          <a:xfrm>
            <a:off x="1877021" y="1410462"/>
            <a:ext cx="7793037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Logo Horztal - RG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130" y="5753291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46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662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808" y="6185771"/>
            <a:ext cx="2974645" cy="609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09270" y="665132"/>
            <a:ext cx="729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7304C"/>
                </a:solidFill>
                <a:latin typeface="Arial"/>
                <a:cs typeface="Arial"/>
              </a:rPr>
              <a:t>AGENDA COMPETITIVA DE CURTO PRAZO</a:t>
            </a:r>
            <a:endParaRPr lang="en-US" sz="24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sp>
        <p:nvSpPr>
          <p:cNvPr id="9" name="CaixaDeTexto 14"/>
          <p:cNvSpPr txBox="1">
            <a:spLocks noChangeArrowheads="1"/>
          </p:cNvSpPr>
          <p:nvPr/>
        </p:nvSpPr>
        <p:spPr bwMode="auto">
          <a:xfrm>
            <a:off x="1042416" y="1473200"/>
            <a:ext cx="85344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4572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>
                <a:cs typeface="Arial" panose="020B0604020202020204" pitchFamily="34" charset="0"/>
              </a:rPr>
              <a:t>Múltiplos Operadores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>
                <a:cs typeface="Arial" panose="020B0604020202020204" pitchFamily="34" charset="0"/>
              </a:rPr>
              <a:t>Regulamentação do processo de </a:t>
            </a:r>
            <a:r>
              <a:rPr lang="pt-BR" altLang="pt-BR" sz="2400" dirty="0" err="1" smtClean="0">
                <a:cs typeface="Arial" panose="020B0604020202020204" pitchFamily="34" charset="0"/>
              </a:rPr>
              <a:t>Unitização</a:t>
            </a:r>
            <a:r>
              <a:rPr lang="pt-BR" altLang="pt-BR" sz="2400" dirty="0" smtClean="0">
                <a:cs typeface="Arial" panose="020B0604020202020204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>
                <a:cs typeface="Arial" panose="020B0604020202020204" pitchFamily="34" charset="0"/>
              </a:rPr>
              <a:t>Retomada dos Leilões, principalmente de </a:t>
            </a:r>
            <a:r>
              <a:rPr lang="pt-BR" altLang="pt-BR" sz="2400" dirty="0" err="1" smtClean="0">
                <a:cs typeface="Arial" panose="020B0604020202020204" pitchFamily="34" charset="0"/>
              </a:rPr>
              <a:t>Unitização</a:t>
            </a:r>
            <a:r>
              <a:rPr lang="pt-BR" altLang="pt-BR" sz="2400" dirty="0" smtClean="0">
                <a:cs typeface="Arial" panose="020B0604020202020204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>
                <a:cs typeface="Arial" panose="020B0604020202020204" pitchFamily="34" charset="0"/>
              </a:rPr>
              <a:t>Extensão do REPETRO (regime fiscal do setor);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>
                <a:cs typeface="Arial" panose="020B0604020202020204" pitchFamily="34" charset="0"/>
              </a:rPr>
              <a:t>Regulamentação da Cláusula de </a:t>
            </a:r>
            <a:r>
              <a:rPr lang="pt-BR" altLang="pt-BR" sz="2400" dirty="0" err="1" smtClean="0">
                <a:cs typeface="Arial" panose="020B0604020202020204" pitchFamily="34" charset="0"/>
              </a:rPr>
              <a:t>Isençao</a:t>
            </a:r>
            <a:r>
              <a:rPr lang="pt-BR" altLang="pt-BR" sz="2400" dirty="0" smtClean="0">
                <a:cs typeface="Arial" panose="020B0604020202020204" pitchFamily="34" charset="0"/>
              </a:rPr>
              <a:t> (</a:t>
            </a:r>
            <a:r>
              <a:rPr lang="pt-BR" altLang="pt-BR" sz="2400" dirty="0" err="1" smtClean="0">
                <a:cs typeface="Arial" panose="020B0604020202020204" pitchFamily="34" charset="0"/>
              </a:rPr>
              <a:t>Waiver</a:t>
            </a:r>
            <a:r>
              <a:rPr lang="pt-BR" altLang="pt-BR" sz="2400" dirty="0" smtClean="0">
                <a:cs typeface="Arial" panose="020B0604020202020204" pitchFamily="34" charset="0"/>
              </a:rPr>
              <a:t>) de Conteúdo Local.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>
                <a:cs typeface="Arial" panose="020B0604020202020204" pitchFamily="34" charset="0"/>
              </a:rPr>
              <a:t> Preço Mínimo de Referência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>
                <a:cs typeface="Arial" panose="020B0604020202020204" pitchFamily="34" charset="0"/>
              </a:rPr>
              <a:t> ICMS e Tributos do Rio de Janeiro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184" y="1356966"/>
            <a:ext cx="613091" cy="613091"/>
          </a:xfrm>
          <a:prstGeom prst="rect">
            <a:avLst/>
          </a:prstGeom>
        </p:spPr>
      </p:pic>
      <p:pic>
        <p:nvPicPr>
          <p:cNvPr id="11" name="Picture 6" descr="Logo Horztal - RG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130" y="5753291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9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662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808" y="6185771"/>
            <a:ext cx="2974645" cy="609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09270" y="665132"/>
            <a:ext cx="729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7304C"/>
                </a:solidFill>
                <a:latin typeface="Arial"/>
                <a:cs typeface="Arial"/>
              </a:rPr>
              <a:t>EM BUSCA DE LEILÕES DE SUCESSO</a:t>
            </a:r>
            <a:endParaRPr lang="en-US" sz="24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1435608" y="1412776"/>
            <a:ext cx="8866188" cy="5176457"/>
            <a:chOff x="0" y="1412776"/>
            <a:chExt cx="8866188" cy="5176457"/>
          </a:xfrm>
        </p:grpSpPr>
        <p:grpSp>
          <p:nvGrpSpPr>
            <p:cNvPr id="10" name="Grupo 1"/>
            <p:cNvGrpSpPr>
              <a:grpSpLocks/>
            </p:cNvGrpSpPr>
            <p:nvPr/>
          </p:nvGrpSpPr>
          <p:grpSpPr bwMode="auto">
            <a:xfrm>
              <a:off x="0" y="1412776"/>
              <a:ext cx="8866188" cy="5167313"/>
              <a:chOff x="0" y="1412776"/>
              <a:chExt cx="11819432" cy="5167694"/>
            </a:xfrm>
          </p:grpSpPr>
          <p:pic>
            <p:nvPicPr>
              <p:cNvPr id="12" name="Picture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71214" y="5835447"/>
                <a:ext cx="838199" cy="7169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Imagem 21" descr="Oportunidades_PS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84" t="6021" r="8232" b="4169"/>
              <a:stretch>
                <a:fillRect/>
              </a:stretch>
            </p:blipFill>
            <p:spPr bwMode="auto">
              <a:xfrm>
                <a:off x="0" y="1484784"/>
                <a:ext cx="8386429" cy="5095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72"/>
              <a:stretch>
                <a:fillRect/>
              </a:stretch>
            </p:blipFill>
            <p:spPr bwMode="auto">
              <a:xfrm>
                <a:off x="8686026" y="3368290"/>
                <a:ext cx="3133406" cy="3038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11745" y="1412776"/>
                <a:ext cx="2907369" cy="1656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CaixaDeTexto 9"/>
              <p:cNvSpPr txBox="1">
                <a:spLocks noChangeArrowheads="1"/>
              </p:cNvSpPr>
              <p:nvPr/>
            </p:nvSpPr>
            <p:spPr bwMode="auto">
              <a:xfrm>
                <a:off x="6775277" y="3810000"/>
                <a:ext cx="1335470" cy="83105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/>
                <a:r>
                  <a:rPr lang="pt-BR" altLang="pt-BR" sz="1600" b="1">
                    <a:solidFill>
                      <a:schemeClr val="bg1"/>
                    </a:solidFill>
                    <a:cs typeface="Arial" pitchFamily="34" charset="0"/>
                  </a:rPr>
                  <a:t>Saturno</a:t>
                </a:r>
              </a:p>
              <a:p>
                <a:pPr algn="ctr"/>
                <a:r>
                  <a:rPr lang="pt-BR" altLang="pt-BR" sz="1600" b="1">
                    <a:solidFill>
                      <a:schemeClr val="bg1"/>
                    </a:solidFill>
                    <a:cs typeface="Arial" pitchFamily="34" charset="0"/>
                  </a:rPr>
                  <a:t>~750 km</a:t>
                </a:r>
                <a:r>
                  <a:rPr lang="pt-BR" altLang="pt-BR" sz="1600" b="1" baseline="30000">
                    <a:solidFill>
                      <a:schemeClr val="bg1"/>
                    </a:solidFill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17" name="CaixaDeTexto 10"/>
              <p:cNvSpPr txBox="1">
                <a:spLocks noChangeArrowheads="1"/>
              </p:cNvSpPr>
              <p:nvPr/>
            </p:nvSpPr>
            <p:spPr bwMode="auto">
              <a:xfrm>
                <a:off x="5332412" y="4768292"/>
                <a:ext cx="1224136" cy="107721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/>
                <a:r>
                  <a:rPr lang="pt-BR" altLang="pt-BR" sz="1600" b="1">
                    <a:solidFill>
                      <a:schemeClr val="bg1"/>
                    </a:solidFill>
                    <a:cs typeface="Arial" pitchFamily="34" charset="0"/>
                  </a:rPr>
                  <a:t>Pau-Brasil</a:t>
                </a:r>
              </a:p>
              <a:p>
                <a:pPr algn="ctr"/>
                <a:r>
                  <a:rPr lang="pt-BR" altLang="pt-BR" sz="1600" b="1">
                    <a:solidFill>
                      <a:schemeClr val="bg1"/>
                    </a:solidFill>
                    <a:cs typeface="Arial" pitchFamily="34" charset="0"/>
                  </a:rPr>
                  <a:t>~135 km</a:t>
                </a:r>
                <a:r>
                  <a:rPr lang="pt-BR" altLang="pt-BR" sz="1600" b="1" baseline="30000">
                    <a:solidFill>
                      <a:schemeClr val="bg1"/>
                    </a:solidFill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18" name="CaixaDeTexto 11"/>
              <p:cNvSpPr txBox="1">
                <a:spLocks noChangeArrowheads="1"/>
              </p:cNvSpPr>
              <p:nvPr/>
            </p:nvSpPr>
            <p:spPr bwMode="auto">
              <a:xfrm>
                <a:off x="2970213" y="5060680"/>
                <a:ext cx="1223001" cy="83105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/>
                <a:r>
                  <a:rPr lang="pt-BR" altLang="pt-BR" sz="1600" b="1" dirty="0">
                    <a:solidFill>
                      <a:schemeClr val="bg1"/>
                    </a:solidFill>
                    <a:cs typeface="Arial" pitchFamily="34" charset="0"/>
                  </a:rPr>
                  <a:t>Peroba</a:t>
                </a:r>
              </a:p>
              <a:p>
                <a:pPr algn="ctr"/>
                <a:r>
                  <a:rPr lang="pt-BR" altLang="pt-BR" sz="1600" b="1" dirty="0">
                    <a:solidFill>
                      <a:schemeClr val="bg1"/>
                    </a:solidFill>
                    <a:cs typeface="Arial" pitchFamily="34" charset="0"/>
                  </a:rPr>
                  <a:t>~200 km</a:t>
                </a:r>
                <a:r>
                  <a:rPr lang="pt-BR" altLang="pt-BR" sz="1600" b="1" baseline="30000" dirty="0">
                    <a:solidFill>
                      <a:schemeClr val="bg1"/>
                    </a:solidFill>
                    <a:cs typeface="Arial" pitchFamily="34" charset="0"/>
                  </a:rPr>
                  <a:t>2</a:t>
                </a:r>
              </a:p>
            </p:txBody>
          </p:sp>
        </p:grpSp>
        <p:sp>
          <p:nvSpPr>
            <p:cNvPr id="11" name="Retângulo 10"/>
            <p:cNvSpPr/>
            <p:nvPr/>
          </p:nvSpPr>
          <p:spPr>
            <a:xfrm>
              <a:off x="8229909" y="6416039"/>
              <a:ext cx="636279" cy="1731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19" name="Picture 6" descr="Logo Horztal - RGB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130" y="5753291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74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662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808" y="6185771"/>
            <a:ext cx="2974645" cy="609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09270" y="665132"/>
            <a:ext cx="729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7304C"/>
                </a:solidFill>
                <a:latin typeface="Arial"/>
                <a:cs typeface="Arial"/>
              </a:rPr>
              <a:t>AGENDA COMPETITIVA DA INDÚSTRIA</a:t>
            </a:r>
            <a:endParaRPr lang="en-US" sz="2400" b="1" dirty="0">
              <a:solidFill>
                <a:srgbClr val="07304C"/>
              </a:solidFill>
              <a:latin typeface="Arial"/>
              <a:cs typeface="Arial"/>
            </a:endParaRPr>
          </a:p>
        </p:txBody>
      </p:sp>
      <p:sp>
        <p:nvSpPr>
          <p:cNvPr id="9" name="Retângulo 8">
            <a:hlinkClick r:id="" action="ppaction://noaction"/>
          </p:cNvPr>
          <p:cNvSpPr/>
          <p:nvPr/>
        </p:nvSpPr>
        <p:spPr>
          <a:xfrm>
            <a:off x="2087626" y="1849438"/>
            <a:ext cx="1617663" cy="1184275"/>
          </a:xfrm>
          <a:prstGeom prst="rect">
            <a:avLst/>
          </a:prstGeom>
          <a:solidFill>
            <a:srgbClr val="00547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Evolução do modelo de Conteúdo Local</a:t>
            </a:r>
          </a:p>
        </p:txBody>
      </p:sp>
      <p:sp>
        <p:nvSpPr>
          <p:cNvPr id="10" name="Retângulo 9"/>
          <p:cNvSpPr/>
          <p:nvPr/>
        </p:nvSpPr>
        <p:spPr>
          <a:xfrm>
            <a:off x="4075176" y="1857375"/>
            <a:ext cx="1617663" cy="1182688"/>
          </a:xfrm>
          <a:prstGeom prst="rect">
            <a:avLst/>
          </a:prstGeom>
          <a:solidFill>
            <a:srgbClr val="00547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Multiciplicidade</a:t>
            </a:r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atores em operação</a:t>
            </a:r>
          </a:p>
        </p:txBody>
      </p:sp>
      <p:sp>
        <p:nvSpPr>
          <p:cNvPr id="11" name="Retângulo 10">
            <a:hlinkClick r:id="" action="ppaction://noaction"/>
          </p:cNvPr>
          <p:cNvSpPr/>
          <p:nvPr/>
        </p:nvSpPr>
        <p:spPr>
          <a:xfrm>
            <a:off x="6107176" y="1857375"/>
            <a:ext cx="1616075" cy="1182688"/>
          </a:xfrm>
          <a:prstGeom prst="rect">
            <a:avLst/>
          </a:prstGeom>
          <a:solidFill>
            <a:srgbClr val="00547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Agenda </a:t>
            </a:r>
            <a:r>
              <a:rPr lang="en-US" sz="1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Regulatória</a:t>
            </a:r>
            <a:endParaRPr lang="en-U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tângulo 11">
            <a:hlinkClick r:id="" action="ppaction://noaction"/>
          </p:cNvPr>
          <p:cNvSpPr/>
          <p:nvPr/>
        </p:nvSpPr>
        <p:spPr>
          <a:xfrm>
            <a:off x="3160776" y="3649663"/>
            <a:ext cx="1643063" cy="1203325"/>
          </a:xfrm>
          <a:prstGeom prst="rect">
            <a:avLst/>
          </a:prstGeom>
          <a:solidFill>
            <a:srgbClr val="00547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Licenciamento Ambiental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430901" y="3649663"/>
            <a:ext cx="1643063" cy="1203325"/>
          </a:xfrm>
          <a:prstGeom prst="rect">
            <a:avLst/>
          </a:prstGeom>
          <a:solidFill>
            <a:srgbClr val="00547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Calendário de rodadas de licitação</a:t>
            </a:r>
          </a:p>
        </p:txBody>
      </p:sp>
      <p:sp>
        <p:nvSpPr>
          <p:cNvPr id="14" name="Hexágono 13"/>
          <p:cNvSpPr/>
          <p:nvPr/>
        </p:nvSpPr>
        <p:spPr>
          <a:xfrm>
            <a:off x="3433826" y="2781300"/>
            <a:ext cx="396875" cy="342900"/>
          </a:xfrm>
          <a:prstGeom prst="hexagon">
            <a:avLst/>
          </a:prstGeom>
          <a:solidFill>
            <a:srgbClr val="71BA3D"/>
          </a:solidFill>
          <a:ln>
            <a:solidFill>
              <a:srgbClr val="71BA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</p:txBody>
      </p:sp>
      <p:sp>
        <p:nvSpPr>
          <p:cNvPr id="15" name="Retângulo 14">
            <a:hlinkClick r:id="" action="ppaction://noaction"/>
          </p:cNvPr>
          <p:cNvSpPr/>
          <p:nvPr/>
        </p:nvSpPr>
        <p:spPr>
          <a:xfrm>
            <a:off x="8309039" y="1849438"/>
            <a:ext cx="1614487" cy="1181100"/>
          </a:xfrm>
          <a:prstGeom prst="rect">
            <a:avLst/>
          </a:prstGeom>
          <a:solidFill>
            <a:srgbClr val="00547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Estabilidade Tributária</a:t>
            </a:r>
          </a:p>
        </p:txBody>
      </p:sp>
      <p:sp>
        <p:nvSpPr>
          <p:cNvPr id="16" name="Retângulo 15">
            <a:hlinkClick r:id="" action="ppaction://noaction"/>
          </p:cNvPr>
          <p:cNvSpPr/>
          <p:nvPr/>
        </p:nvSpPr>
        <p:spPr>
          <a:xfrm>
            <a:off x="7637526" y="3649663"/>
            <a:ext cx="1695450" cy="1239837"/>
          </a:xfrm>
          <a:prstGeom prst="rect">
            <a:avLst/>
          </a:prstGeom>
          <a:solidFill>
            <a:srgbClr val="00547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Desenvolvimento de Gás</a:t>
            </a:r>
          </a:p>
        </p:txBody>
      </p:sp>
      <p:sp>
        <p:nvSpPr>
          <p:cNvPr id="17" name="Hexágono 16"/>
          <p:cNvSpPr/>
          <p:nvPr/>
        </p:nvSpPr>
        <p:spPr>
          <a:xfrm>
            <a:off x="5494401" y="2803525"/>
            <a:ext cx="396875" cy="341313"/>
          </a:xfrm>
          <a:prstGeom prst="hexagon">
            <a:avLst/>
          </a:prstGeom>
          <a:solidFill>
            <a:srgbClr val="71BA3D"/>
          </a:solidFill>
          <a:ln>
            <a:solidFill>
              <a:srgbClr val="71BA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</p:txBody>
      </p:sp>
      <p:sp>
        <p:nvSpPr>
          <p:cNvPr id="18" name="Hexágono 17"/>
          <p:cNvSpPr/>
          <p:nvPr/>
        </p:nvSpPr>
        <p:spPr>
          <a:xfrm>
            <a:off x="7439089" y="2803525"/>
            <a:ext cx="396875" cy="341313"/>
          </a:xfrm>
          <a:prstGeom prst="hexagon">
            <a:avLst/>
          </a:prstGeom>
          <a:solidFill>
            <a:srgbClr val="71BA3D"/>
          </a:solidFill>
          <a:ln>
            <a:solidFill>
              <a:srgbClr val="71BA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</a:p>
        </p:txBody>
      </p:sp>
      <p:sp>
        <p:nvSpPr>
          <p:cNvPr id="19" name="Hexágono 18"/>
          <p:cNvSpPr/>
          <p:nvPr/>
        </p:nvSpPr>
        <p:spPr>
          <a:xfrm>
            <a:off x="9667939" y="2803525"/>
            <a:ext cx="396875" cy="341313"/>
          </a:xfrm>
          <a:prstGeom prst="hexagon">
            <a:avLst/>
          </a:prstGeom>
          <a:solidFill>
            <a:srgbClr val="71BA3D"/>
          </a:solidFill>
          <a:ln>
            <a:solidFill>
              <a:srgbClr val="71BA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</p:txBody>
      </p:sp>
      <p:sp>
        <p:nvSpPr>
          <p:cNvPr id="20" name="Hexágono 19"/>
          <p:cNvSpPr/>
          <p:nvPr/>
        </p:nvSpPr>
        <p:spPr>
          <a:xfrm>
            <a:off x="4486339" y="4632325"/>
            <a:ext cx="396875" cy="342900"/>
          </a:xfrm>
          <a:prstGeom prst="hexagon">
            <a:avLst/>
          </a:prstGeom>
          <a:solidFill>
            <a:srgbClr val="71BA3D"/>
          </a:solidFill>
          <a:ln>
            <a:solidFill>
              <a:srgbClr val="71BA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</a:p>
        </p:txBody>
      </p:sp>
      <p:sp>
        <p:nvSpPr>
          <p:cNvPr id="21" name="Hexágono 20"/>
          <p:cNvSpPr/>
          <p:nvPr/>
        </p:nvSpPr>
        <p:spPr>
          <a:xfrm>
            <a:off x="6864414" y="4632325"/>
            <a:ext cx="396875" cy="342900"/>
          </a:xfrm>
          <a:prstGeom prst="hexagon">
            <a:avLst/>
          </a:prstGeom>
          <a:solidFill>
            <a:srgbClr val="71BA3D"/>
          </a:solidFill>
          <a:ln>
            <a:solidFill>
              <a:srgbClr val="71BA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</p:txBody>
      </p:sp>
      <p:sp>
        <p:nvSpPr>
          <p:cNvPr id="22" name="Hexágono 21"/>
          <p:cNvSpPr/>
          <p:nvPr/>
        </p:nvSpPr>
        <p:spPr>
          <a:xfrm>
            <a:off x="9098026" y="4719638"/>
            <a:ext cx="396875" cy="341312"/>
          </a:xfrm>
          <a:prstGeom prst="hexagon">
            <a:avLst/>
          </a:prstGeom>
          <a:solidFill>
            <a:srgbClr val="71BA3D"/>
          </a:solidFill>
          <a:ln>
            <a:solidFill>
              <a:srgbClr val="71BA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</a:t>
            </a:r>
          </a:p>
        </p:txBody>
      </p:sp>
      <p:pic>
        <p:nvPicPr>
          <p:cNvPr id="23" name="Picture 6" descr="Logo Horztal - RGB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130" y="5753291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75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662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808" y="6185771"/>
            <a:ext cx="2974645" cy="609600"/>
          </a:xfrm>
          <a:prstGeom prst="rect">
            <a:avLst/>
          </a:prstGeom>
        </p:spPr>
      </p:pic>
      <p:pic>
        <p:nvPicPr>
          <p:cNvPr id="2050" name="Picture 2" descr="Resultado de imagem para a. Gramsc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0629"/>
            <a:ext cx="12192000" cy="664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0" y="5291037"/>
            <a:ext cx="12192000" cy="1158402"/>
          </a:xfrm>
          <a:solidFill>
            <a:schemeClr val="bg1">
              <a:lumMod val="85000"/>
              <a:alpha val="56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pt-B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Crisis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a time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yet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gone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new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yet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arrived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 A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Gramsci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92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gv-energia-seminario-matriz-ppt-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66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86715" y="4042927"/>
            <a:ext cx="536985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mtClean="0">
                <a:solidFill>
                  <a:schemeClr val="bg1"/>
                </a:solidFill>
                <a:latin typeface="Arial"/>
                <a:cs typeface="Arial"/>
              </a:rPr>
              <a:t>Obrigado</a:t>
            </a:r>
            <a:endParaRPr lang="en-US" sz="36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presidencia@ibp.org.br</a:t>
            </a:r>
            <a:r>
              <a:rPr lang="en-US" sz="32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endParaRPr lang="en-US" sz="3200" dirty="0">
              <a:solidFill>
                <a:srgbClr val="C9C01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57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7Lj0dcUSzSAatLUnYwZN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g4aCHJ1Ta6jxWoxpa43l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YlwX7RtQ52DpYtl6q9SX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voNeB.dT5erbots07MkU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6EbB98T2uTgUuPBnpTW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O0OrmhU306Tk7ReghXfb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3kkUdwWtkykG6C806CX1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7iA37ilSWqpcthbxHrZj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T39n8S8fEuhIvzY0eEaX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np_SKYTTR.dgbWLpejWs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27dMylKjEab7d4cLTg34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i8Yzo9J8UaeNl9sLf1gQ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CykICQtQ76r11FcLREo4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itkougMkaeeQDk._5KY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F91Rq8xLU.FeUmy0eSHH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G3thG_RbqxHdKGfN_5J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TIT_H1QpiJaZjwJA0Sl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ad8krcXKEqktJtOWDo9Y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s_SkM3sdkGFQV8dCDAhh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y7BrqEhQnial7uaFD6jm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HAixOvhSte_vMJc9deT3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03DEtHTVypCC0GuQz0x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eO7K.y_kUSywyHZXR1sv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XICjIcrRfqp6WkRs10i9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T4xsDOfTUm914bpQkrDI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fWP.xuvG0GH5Nb5F4w4P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qLvd4YD.EuQJnERLJv2a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0HCUDWuwUOYcXahuIBRA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N_1EobCgUWrJ.jqzyo4J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KgByycfcESrGSYFpnXMz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Wy5JDXCT0GmIg2eQ5.py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LveKx5WxEqXVIf5ynbJ.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IlDftsvlk2HEjVrNOEKX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9WqtM7AFUS3YSix9dgEW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JFuEHT2QEyjogTgpK1SH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Fsxsy_hU0KxW4GHccRyE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ok99FuhgEW5xpRtmQjCG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QWUnCEOMUCib8fyK01_x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310</Words>
  <Application>Microsoft Office PowerPoint</Application>
  <PresentationFormat>Widescreen</PresentationFormat>
  <Paragraphs>77</Paragraphs>
  <Slides>9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5" baseType="lpstr">
      <vt:lpstr>MS PGothic</vt:lpstr>
      <vt:lpstr>Arial</vt:lpstr>
      <vt:lpstr>Calibri</vt:lpstr>
      <vt:lpstr>Verdana</vt:lpstr>
      <vt:lpstr>Office Theme</vt:lpstr>
      <vt:lpstr>Chart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FGV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Lira</dc:creator>
  <cp:lastModifiedBy>Jorge Camargo</cp:lastModifiedBy>
  <cp:revision>47</cp:revision>
  <dcterms:created xsi:type="dcterms:W3CDTF">2016-07-14T19:53:43Z</dcterms:created>
  <dcterms:modified xsi:type="dcterms:W3CDTF">2016-11-30T15:03:14Z</dcterms:modified>
</cp:coreProperties>
</file>