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3"/>
  </p:handoutMasterIdLst>
  <p:sldIdLst>
    <p:sldId id="256" r:id="rId5"/>
    <p:sldId id="262" r:id="rId6"/>
    <p:sldId id="264" r:id="rId7"/>
    <p:sldId id="258" r:id="rId8"/>
    <p:sldId id="267" r:id="rId9"/>
    <p:sldId id="269" r:id="rId10"/>
    <p:sldId id="270" r:id="rId11"/>
    <p:sldId id="271" r:id="rId12"/>
  </p:sldIdLst>
  <p:sldSz cx="9144000" cy="6858000" type="screen4x3"/>
  <p:notesSz cx="7023100" cy="93091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64" cy="4650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978639" y="0"/>
            <a:ext cx="3043264" cy="4650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01F9D-69C4-48C1-B0DB-6ADED21EDA4B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841962"/>
            <a:ext cx="3043264" cy="4650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978639" y="8841962"/>
            <a:ext cx="3043264" cy="4650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55F9C-B18A-4FA2-A51D-424E36BE563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9873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229640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902589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2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2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803730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186955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403574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57931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978690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752306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7125936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594370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125478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B62D4-61AE-43E6-A9D9-4DA4947A9CBC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5EBED-7D79-47FF-9031-3CEF456764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72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858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8486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0" y="2420888"/>
            <a:ext cx="9144000" cy="507756"/>
          </a:xfrm>
          <a:prstGeom prst="rect">
            <a:avLst/>
          </a:prstGeom>
          <a:solidFill>
            <a:srgbClr val="005B24">
              <a:alpha val="8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>
                <a:solidFill>
                  <a:srgbClr val="FFFF00"/>
                </a:solidFill>
              </a:rPr>
              <a:t>PAINEL 2: ENERGIA ELÉTRICA </a:t>
            </a:r>
            <a:r>
              <a:rPr lang="pt-BR" sz="2400" dirty="0" smtClean="0">
                <a:solidFill>
                  <a:srgbClr val="FFFF00"/>
                </a:solidFill>
              </a:rPr>
              <a:t>- CEMIG</a:t>
            </a:r>
            <a:endParaRPr lang="pt-BR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9478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19672" y="332656"/>
            <a:ext cx="7524328" cy="64807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pt-BR" sz="2400" b="1" dirty="0" smtClean="0">
                <a:solidFill>
                  <a:srgbClr val="07304C"/>
                </a:solidFill>
                <a:latin typeface="Arial"/>
                <a:cs typeface="Arial"/>
              </a:rPr>
              <a:t>FINANCIAMENTO DA EXPANSÃO DO SISTEMA ELÉTRICO BRASILEIRO</a:t>
            </a:r>
            <a:endParaRPr lang="en-US" sz="2400" b="1" dirty="0">
              <a:solidFill>
                <a:srgbClr val="07304C"/>
              </a:solidFill>
              <a:latin typeface="Arial"/>
              <a:cs typeface="Arial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979712" y="1268760"/>
            <a:ext cx="6912768" cy="538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/>
              <a:buChar char="•"/>
            </a:pP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Novo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cenário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requer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eficiência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na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estruturação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financeira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dos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empreendimentos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; 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/>
              <a:buChar char="•"/>
            </a:pPr>
            <a:r>
              <a:rPr lang="pt-BR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Investimentos em infraestrutura de grande porte – esgotamento de recursos e novas regras do BNDES para o setor elétrico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; 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/>
              <a:buChar char="•"/>
            </a:pPr>
            <a:r>
              <a:rPr lang="pt-BR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Desinteresse dos fundos de pensão pelos títulos do setor elétrico - macroeconomia – crise, microeconomia - endividamento elevado;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/>
              <a:buChar char="•"/>
            </a:pPr>
            <a:r>
              <a:rPr lang="pt-BR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Alto nível de remuneração dos títulos públicos, em particular as NTN-B indexadas ao IPCA, com pouco apetite para o crédito privado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; 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/>
              <a:buChar char="•"/>
            </a:pP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Setor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bancário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alto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nível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exposição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no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setor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elétrico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–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novas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ofertas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com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custos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proibitivos</a:t>
            </a:r>
            <a:r>
              <a:rPr lang="en-US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;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/>
              <a:buChar char="•"/>
            </a:pPr>
            <a:r>
              <a:rPr lang="pt-BR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Busca-se combinar alternativas de </a:t>
            </a:r>
            <a:r>
              <a:rPr lang="pt-BR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funding</a:t>
            </a:r>
            <a:r>
              <a:rPr lang="pt-BR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acessíveis (FI-FGTS e outras), com a formação de parcerias com investidores de </a:t>
            </a:r>
            <a:r>
              <a:rPr lang="pt-BR" sz="16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equity</a:t>
            </a:r>
            <a:r>
              <a:rPr lang="pt-BR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; 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/>
              <a:buChar char="•"/>
            </a:pPr>
            <a:r>
              <a:rPr lang="pt-BR" sz="16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Governo Federal promovendo o Programa de Parcerias de Investimentos (PPI), visando à retomada de investimentos no país.</a:t>
            </a:r>
            <a:endParaRPr lang="en-US" sz="16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50099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19672" y="332656"/>
            <a:ext cx="7524328" cy="64807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pt-BR" sz="2400" b="1" dirty="0">
                <a:solidFill>
                  <a:srgbClr val="07304C"/>
                </a:solidFill>
                <a:latin typeface="Arial"/>
                <a:cs typeface="Arial"/>
              </a:rPr>
              <a:t>PREMISSAS PARA UM NOVO MODELO DO SETOR ELÉTRICO BRASILEIRO</a:t>
            </a:r>
            <a:endParaRPr lang="en-US" sz="2400" b="1" dirty="0">
              <a:solidFill>
                <a:srgbClr val="07304C"/>
              </a:solidFill>
              <a:latin typeface="Arial"/>
              <a:cs typeface="Arial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979712" y="1124744"/>
            <a:ext cx="6912768" cy="522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40000"/>
              </a:lnSpc>
              <a:buClr>
                <a:srgbClr val="00B050"/>
              </a:buClr>
              <a:buFont typeface="Arial" pitchFamily="34" charset="0"/>
              <a:buChar char="•"/>
            </a:pP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Quais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ajustes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?</a:t>
            </a:r>
          </a:p>
          <a:p>
            <a:pPr marL="800100" lvl="1" indent="-342900" algn="just">
              <a:lnSpc>
                <a:spcPct val="140000"/>
              </a:lnSpc>
              <a:buClr>
                <a:srgbClr val="00B050"/>
              </a:buClr>
              <a:buFont typeface="Wingdings" pitchFamily="2" charset="2"/>
              <a:buChar char="§"/>
            </a:pPr>
            <a:r>
              <a:rPr lang="pt-B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Adotar </a:t>
            </a: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políticas que respeitem o direito adquirido, a segurança jurídica, a sustentabilidade dos agentes e a justa remuneração dos investidores;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  </a:t>
            </a:r>
          </a:p>
          <a:p>
            <a:pPr marL="800100" lvl="1" indent="-342900" algn="just">
              <a:lnSpc>
                <a:spcPct val="140000"/>
              </a:lnSpc>
              <a:buClr>
                <a:srgbClr val="00B050"/>
              </a:buClr>
              <a:buFont typeface="Wingdings" pitchFamily="2" charset="2"/>
              <a:buChar char="§"/>
            </a:pPr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Garantir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suprimento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demanda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o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estímulo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à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competitividade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atração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investimentos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privados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e o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planejamento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de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longo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prazo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;</a:t>
            </a:r>
          </a:p>
          <a:p>
            <a:pPr marL="800100" lvl="1" indent="-342900" algn="just">
              <a:lnSpc>
                <a:spcPct val="140000"/>
              </a:lnSpc>
              <a:buClr>
                <a:srgbClr val="00B050"/>
              </a:buClr>
              <a:buFont typeface="Wingdings" pitchFamily="2" charset="2"/>
              <a:buChar char="§"/>
            </a:pPr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Estimular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 </a:t>
            </a: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participação do mercado livre na expansão da oferta e dos mecanismos de preço da energia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; </a:t>
            </a:r>
          </a:p>
          <a:p>
            <a:pPr marL="800100" lvl="1" indent="-342900" algn="just">
              <a:lnSpc>
                <a:spcPct val="140000"/>
              </a:lnSpc>
              <a:buClr>
                <a:srgbClr val="00B050"/>
              </a:buClr>
              <a:buFont typeface="Wingdings" pitchFamily="2" charset="2"/>
              <a:buChar char="§"/>
            </a:pPr>
            <a:r>
              <a:rPr lang="pt-B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Assegurar </a:t>
            </a: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estabilidade regulatória e o equilíbrio nas condições de participação no mercado, mantendo as bases do setor, a exemplo da universalidade do atendimento, modicidade tarifária e segurança energética;</a:t>
            </a:r>
          </a:p>
          <a:p>
            <a:pPr marL="285750" indent="-285750" algn="just">
              <a:lnSpc>
                <a:spcPct val="140000"/>
              </a:lnSpc>
              <a:buClr>
                <a:srgbClr val="00B050"/>
              </a:buClr>
              <a:buFont typeface="Arial" pitchFamily="34" charset="0"/>
              <a:buChar char="•"/>
            </a:pP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Destaque para o projeto de P&amp;D Estratégico ANEEL nº 020/2016, que visa aprimorar o ambiente de negócios do setor elétrico brasileiro.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17288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19672" y="332656"/>
            <a:ext cx="7524328" cy="64807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pt-BR" sz="2200" b="1" dirty="0">
                <a:solidFill>
                  <a:srgbClr val="07304C"/>
                </a:solidFill>
                <a:latin typeface="Arial"/>
                <a:cs typeface="Arial"/>
              </a:rPr>
              <a:t>FUSÕES, AQUISIÇÕES E A REORGANIZAÇÃO SOCIETÁRIA DO SISTEMA ELÉTRICO BRASILEIRO </a:t>
            </a:r>
            <a:endParaRPr lang="en-US" sz="2200" b="1" dirty="0">
              <a:solidFill>
                <a:srgbClr val="07304C"/>
              </a:solidFill>
              <a:latin typeface="Arial"/>
              <a:cs typeface="Arial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979712" y="1124744"/>
            <a:ext cx="6912768" cy="522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/>
              <a:buChar char="•"/>
            </a:pP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 leilão de licitação promovido pelo governo federal em novembro de 2015 indica forte tendência de participação de players estrangeiros no setor de energia; 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/>
              <a:buChar char="•"/>
            </a:pP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 preço-teto do megawatt-hora e os critérios para escolha do vencedor atraem investidores estrangeiros que possuem recursos elevados em caixa;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/>
              <a:buChar char="•"/>
            </a:pP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Uma série de fusões e aquisições agitam o setor elétrico, principalmente motivada pela venda de negócios de estatais federais e pela recessão; 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/>
              <a:buChar char="•"/>
            </a:pP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No caso da Cemig, houve uma grande diversificação no passado, e o foco atual é priorizar negócios que constituem o seu "core business“, um maior rigor na priorização de investimentos e avaliação de desinvestimentos de ativos que não fazem parte das suas atividades principais, aproveitando o apetite dos players estrangeiros. 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just">
              <a:lnSpc>
                <a:spcPct val="140000"/>
              </a:lnSpc>
              <a:buClr>
                <a:srgbClr val="00B050"/>
              </a:buClr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12231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19672" y="332656"/>
            <a:ext cx="7524328" cy="64807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pt-BR" sz="2400" b="1" dirty="0">
                <a:solidFill>
                  <a:srgbClr val="07304C"/>
                </a:solidFill>
                <a:latin typeface="Arial"/>
                <a:cs typeface="Arial"/>
              </a:rPr>
              <a:t>EXPANSÃO DO MERCADO LIVRE</a:t>
            </a:r>
            <a:endParaRPr lang="en-US" sz="2400" b="1" dirty="0">
              <a:solidFill>
                <a:srgbClr val="07304C"/>
              </a:solidFill>
              <a:latin typeface="Arial"/>
              <a:cs typeface="Arial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979712" y="1124744"/>
            <a:ext cx="6912768" cy="556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 pitchFamily="34" charset="0"/>
              <a:buChar char="•"/>
            </a:pP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 mercado livre representa 25% do consumo de energia no Sistema Elétrico Brasileiro: Grupo A - Consumidores de grande porte (quase todos já migraram) e consumidores de menor porte (começaram a migrar em 2009 e há uma nova onda devido ao alto preço atual da energia no mercado cativo).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 pitchFamily="34" charset="0"/>
              <a:buChar char="•"/>
            </a:pP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Discute-se a possibilidade de redução das barreiras de elegibilidade, o que permitiria o acesso de mais consumidores, a chamada </a:t>
            </a:r>
            <a:r>
              <a:rPr lang="pt-BR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“portabilidade da conta de energia</a:t>
            </a: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”; 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 pitchFamily="34" charset="0"/>
              <a:buChar char="•"/>
            </a:pP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Destaque, nessa discussão, para os Projetos de Lei 1917 da Câmara e 232 do Senado, projeto de P&amp;D ANEEL Chamada Estratégica nº 20 e Consulta Pública 21 do Ministério de Minas e Energia. </a:t>
            </a:r>
          </a:p>
          <a:p>
            <a:pPr marL="342900" indent="-342900" algn="just">
              <a:lnSpc>
                <a:spcPct val="140000"/>
              </a:lnSpc>
              <a:buClr>
                <a:srgbClr val="00B050"/>
              </a:buClr>
              <a:buFont typeface="Arial" pitchFamily="34" charset="0"/>
              <a:buChar char="•"/>
            </a:pPr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Nesse cenário, é muito importante criar solução para os custos com compra de energia das distribuidoras. Elas já fizeram compras de longo prazo em consonância com a regra vigente e, caso seu mercado vá diminuindo em função da migração, é preciso criar formas de custeio dessa energia. </a:t>
            </a:r>
          </a:p>
        </p:txBody>
      </p:sp>
    </p:spTree>
    <p:extLst>
      <p:ext uri="{BB962C8B-B14F-4D97-AF65-F5344CB8AC3E}">
        <p14:creationId xmlns:p14="http://schemas.microsoft.com/office/powerpoint/2010/main" val="32212231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4763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1EEA750C53C4B4984E3048B7C96E2E3" ma:contentTypeVersion="2" ma:contentTypeDescription="Crie um novo documento." ma:contentTypeScope="" ma:versionID="1b50b8cb4c93453eea959aff3fd345fb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8e6fd6f47448b68a384384198ada7f2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Agendamento de Data de Início" ma:internalName="PublishingStartDate">
      <xsd:simpleType>
        <xsd:restriction base="dms:Unknown"/>
      </xsd:simpleType>
    </xsd:element>
    <xsd:element name="PublishingExpirationDate" ma:index="9" nillable="true" ma:displayName="Agendamento de Data de Término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0C5BA7-390A-4174-BCB2-067D9167E3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9A8A62-13F4-4397-BD5F-4957E12DD04B}">
  <ds:schemaRefs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CF894129-5FB0-445C-A9E7-FF9D6F50E3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533</Words>
  <Application>Microsoft Office PowerPoint</Application>
  <PresentationFormat>Apresentação na tela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Apresentação do PowerPoint</vt:lpstr>
      <vt:lpstr>Apresentação do PowerPoint</vt:lpstr>
      <vt:lpstr>Apresentação do PowerPoint</vt:lpstr>
      <vt:lpstr>FINANCIAMENTO DA EXPANSÃO DO SISTEMA ELÉTRICO BRASILEIRO</vt:lpstr>
      <vt:lpstr>PREMISSAS PARA UM NOVO MODELO DO SETOR ELÉTRICO BRASILEIRO</vt:lpstr>
      <vt:lpstr>FUSÕES, AQUISIÇÕES E A REORGANIZAÇÃO SOCIETÁRIA DO SISTEMA ELÉTRICO BRASILEIRO </vt:lpstr>
      <vt:lpstr>EXPANSÃO DO MERCADO LIVRE</vt:lpstr>
      <vt:lpstr>Apresentação do PowerPoint</vt:lpstr>
    </vt:vector>
  </TitlesOfParts>
  <Company>CEMIG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c034646</dc:creator>
  <cp:lastModifiedBy>e227362</cp:lastModifiedBy>
  <cp:revision>12</cp:revision>
  <cp:lastPrinted>2016-11-28T19:56:53Z</cp:lastPrinted>
  <dcterms:created xsi:type="dcterms:W3CDTF">2015-01-09T14:45:02Z</dcterms:created>
  <dcterms:modified xsi:type="dcterms:W3CDTF">2016-11-30T12:06:17Z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0x010100F1EEA750C53C4B4984E3048B7C96E2E3</vt:lpwstr>
  </property>
</Properties>
</file>