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media/image20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315" r:id="rId3"/>
    <p:sldId id="305" r:id="rId4"/>
    <p:sldId id="316" r:id="rId5"/>
    <p:sldId id="317" r:id="rId6"/>
    <p:sldId id="319" r:id="rId7"/>
    <p:sldId id="318" r:id="rId8"/>
    <p:sldId id="262" r:id="rId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131"/>
    <a:srgbClr val="07304C"/>
    <a:srgbClr val="C9C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92"/>
  </p:normalViewPr>
  <p:slideViewPr>
    <p:cSldViewPr snapToGrid="0" snapToObjects="1">
      <p:cViewPr varScale="1">
        <p:scale>
          <a:sx n="87" d="100"/>
          <a:sy n="87" d="100"/>
        </p:scale>
        <p:origin x="666" y="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orporativo\SCR\131%20PE%20Apoio%20&#224;%20diretoria\Palestras%20e%20Apresenta&#231;&#245;es\2016\20161125%20-%20F&#243;rum%20Econ&#244;mico%20e%20Miss&#227;o%20Empresarial%20It&#225;lia%20Brasil\grafico_apresentaca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8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2685841284024675E-2"/>
          <c:y val="0.10766818557451628"/>
          <c:w val="0.83462831743195065"/>
          <c:h val="0.80402151112913101"/>
        </c:manualLayout>
      </c:layout>
      <c:pie3DChart>
        <c:varyColors val="1"/>
        <c:ser>
          <c:idx val="0"/>
          <c:order val="0"/>
          <c:explosion val="11"/>
          <c:dPt>
            <c:idx val="0"/>
            <c:bubble3D val="0"/>
            <c:spPr>
              <a:solidFill>
                <a:srgbClr val="00558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BF2-4BAF-B551-7501F80FC2D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BF2-4BAF-B551-7501F80FC2D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DBF2-4BAF-B551-7501F80FC2D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DBF2-4BAF-B551-7501F80FC2DA}"/>
              </c:ext>
            </c:extLst>
          </c:dPt>
          <c:dPt>
            <c:idx val="4"/>
            <c:bubble3D val="0"/>
            <c:spPr>
              <a:solidFill>
                <a:srgbClr val="ACAA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BF2-4BAF-B551-7501F80FC2DA}"/>
              </c:ext>
            </c:extLst>
          </c:dPt>
          <c:dPt>
            <c:idx val="5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DBF2-4BAF-B551-7501F80FC2DA}"/>
              </c:ext>
            </c:extLst>
          </c:dPt>
          <c:dPt>
            <c:idx val="6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BF2-4BAF-B551-7501F80FC2D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36F9-4F16-81DC-962E52B1C03C}"/>
              </c:ext>
            </c:extLst>
          </c:dPt>
          <c:dLbls>
            <c:dLbl>
              <c:idx val="0"/>
              <c:layout>
                <c:manualLayout>
                  <c:x val="6.369426751592357E-3"/>
                  <c:y val="-6.493506493506492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rgbClr val="005583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7D6E2DA-6E29-4C67-AE2B-BFBED87E286E}" type="CATEGORYNAME">
                      <a:rPr lang="pt-BR" sz="110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[NOME DA CATEGORIA]</a:t>
                    </a:fld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 - </a:t>
                    </a:r>
                    <a:fld id="{F29517D3-172C-429A-A796-BF01C92EA8B6}" type="VALUE">
                      <a:rPr lang="pt-BR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[VALOR]</a:t>
                    </a:fld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 MW 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119 Usinas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fld id="{05987D42-2565-4399-A1B5-B2E6909A1860}" type="PERCENTAGE">
                      <a:rPr lang="pt-BR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[PORCENTAGEM]</a:t>
                    </a:fld>
                    <a:endParaRPr lang="pt-BR"/>
                  </a:p>
                </c:rich>
              </c:tx>
              <c:numFmt formatCode="0.00%" sourceLinked="0"/>
              <c:spPr>
                <a:solidFill>
                  <a:sysClr val="window" lastClr="FFFFFF"/>
                </a:solidFill>
                <a:ln>
                  <a:solidFill>
                    <a:srgbClr val="ACAA0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00558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DBF2-4BAF-B551-7501F80FC2D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5.2609159479628943E-2"/>
                  <c:y val="-6.9264128650148443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rgbClr val="005583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B290F53-A453-45D2-8762-F61465360952}" type="CATEGORYNAME">
                      <a:rPr lang="pt-BR" sz="110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[NOME DA CATEGORIA]</a:t>
                    </a:fld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 - </a:t>
                    </a:r>
                    <a:fld id="{2C2F25D6-D119-439F-A34B-1535A5BBE9D8}" type="VALUE">
                      <a:rPr lang="pt-BR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[VALOR]</a:t>
                    </a:fld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 MW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441 Usinas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fld id="{2CAC05A0-2212-4C9D-B997-9523BD7D4BDB}" type="PERCENTAGE">
                      <a:rPr lang="pt-BR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[PORCENTAGEM]</a:t>
                    </a:fld>
                    <a:endParaRPr lang="pt-BR"/>
                  </a:p>
                </c:rich>
              </c:tx>
              <c:numFmt formatCode="0.00%" sourceLinked="0"/>
              <c:spPr>
                <a:solidFill>
                  <a:sysClr val="window" lastClr="FFFFFF"/>
                </a:solidFill>
                <a:ln>
                  <a:solidFill>
                    <a:srgbClr val="ACAA0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00558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BF2-4BAF-B551-7501F80FC2D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8.3608478874351119E-2"/>
                  <c:y val="-4.49658200065749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rgbClr val="005583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1CED030-0168-418A-AE21-69B4E8AC59C5}" type="CATEGORYNAME">
                      <a:rPr lang="pt-BR" sz="110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[NOME DA CATEGORIA]</a:t>
                    </a:fld>
                    <a:r>
                      <a:rPr lang="pt-BR" sz="1100">
                        <a:solidFill>
                          <a:srgbClr val="005583"/>
                        </a:solidFill>
                      </a:rPr>
                      <a:t> - </a:t>
                    </a:r>
                    <a:fld id="{67CA51AA-A051-425E-8A6E-26FFF46983C2}" type="VALUE">
                      <a:rPr lang="pt-BR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[VALOR]</a:t>
                    </a:fld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 MW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568 Usinas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fld id="{89157EAC-4F13-4882-8E76-195EED64E113}" type="PERCENTAGE">
                      <a:rPr lang="pt-BR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[PORCENTAGEM]</a:t>
                    </a:fld>
                    <a:endParaRPr lang="pt-BR"/>
                  </a:p>
                </c:rich>
              </c:tx>
              <c:numFmt formatCode="0.00%" sourceLinked="0"/>
              <c:spPr>
                <a:solidFill>
                  <a:sysClr val="window" lastClr="FFFFFF"/>
                </a:solidFill>
                <a:ln>
                  <a:solidFill>
                    <a:srgbClr val="ACAA0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00558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DBF2-4BAF-B551-7501F80FC2D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3055272827738637"/>
                      <c:h val="0.1239739893866518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2.5691200441806488E-2"/>
                  <c:y val="0.13107941025017644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rgbClr val="005583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FF2140D-2E50-477C-98F3-65CDD5F81D85}" type="CATEGORYNAME">
                      <a:rPr lang="en-US" sz="110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[NOME DA CATEGORIA]</a:t>
                    </a:fld>
                    <a:r>
                      <a:rPr lang="en-US" sz="1100" baseline="0">
                        <a:solidFill>
                          <a:srgbClr val="005583"/>
                        </a:solidFill>
                      </a:rPr>
                      <a:t> - </a:t>
                    </a:r>
                    <a:fld id="{5CA6BA1F-16F7-4DDB-B953-B599C70B6C54}" type="VALUE">
                      <a:rPr lang="en-US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[VALOR]</a:t>
                    </a:fld>
                    <a:r>
                      <a:rPr lang="en-US" sz="1100" baseline="0">
                        <a:solidFill>
                          <a:srgbClr val="005583"/>
                        </a:solidFill>
                      </a:rPr>
                      <a:t> MW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r>
                      <a:rPr lang="en-US" sz="1100" baseline="0">
                        <a:solidFill>
                          <a:srgbClr val="005583"/>
                        </a:solidFill>
                      </a:rPr>
                      <a:t> 533 Usinas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fld id="{40174017-CAEA-4FAF-8C38-6D3C6C3E3EC9}" type="PERCENTAGE">
                      <a:rPr lang="en-US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[PORCENTAGEM]</a:t>
                    </a:fld>
                    <a:endParaRPr lang="pt-BR"/>
                  </a:p>
                </c:rich>
              </c:tx>
              <c:numFmt formatCode="0.00%" sourceLinked="0"/>
              <c:spPr>
                <a:solidFill>
                  <a:sysClr val="window" lastClr="FFFFFF"/>
                </a:solidFill>
                <a:ln>
                  <a:solidFill>
                    <a:srgbClr val="ACAA0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00558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DBF2-4BAF-B551-7501F80FC2D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572922597713992"/>
                      <c:h val="0.141456974243935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2.9361289365187962E-2"/>
                  <c:y val="-1.8801025612104113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rgbClr val="005583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9233B07-B951-4E6A-8D89-F5BD788BBE00}" type="CATEGORYNAME">
                      <a:rPr lang="en-US" sz="110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[NOME DA CATEGORIA]</a:t>
                    </a:fld>
                    <a:r>
                      <a:rPr lang="en-US" sz="1100" baseline="0" dirty="0">
                        <a:solidFill>
                          <a:srgbClr val="005583"/>
                        </a:solidFill>
                      </a:rPr>
                      <a:t> - </a:t>
                    </a:r>
                    <a:fld id="{E911DEBC-2969-4E2F-B502-EA06391532DE}" type="VALUE">
                      <a:rPr lang="en-US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[VALOR]</a:t>
                    </a:fld>
                    <a:r>
                      <a:rPr lang="en-US" sz="1100" baseline="0" dirty="0">
                        <a:solidFill>
                          <a:srgbClr val="005583"/>
                        </a:solidFill>
                      </a:rPr>
                      <a:t> MW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r>
                      <a:rPr lang="en-US" sz="1100" baseline="0" dirty="0">
                        <a:solidFill>
                          <a:srgbClr val="005583"/>
                        </a:solidFill>
                      </a:rPr>
                      <a:t>2.402 </a:t>
                    </a:r>
                    <a:r>
                      <a:rPr lang="en-US" sz="1100" baseline="0" dirty="0" err="1">
                        <a:solidFill>
                          <a:srgbClr val="005583"/>
                        </a:solidFill>
                      </a:rPr>
                      <a:t>Usinas</a:t>
                    </a:r>
                    <a:endParaRPr lang="en-US" sz="1100" baseline="0" dirty="0">
                      <a:solidFill>
                        <a:srgbClr val="005583"/>
                      </a:solidFill>
                    </a:endParaRP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fld id="{26253B0E-F7C5-4E91-A106-4CC830D5BB52}" type="PERCENTAGE">
                      <a:rPr lang="en-US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[PORCENTAGEM]</a:t>
                    </a:fld>
                    <a:endParaRPr lang="pt-BR"/>
                  </a:p>
                </c:rich>
              </c:tx>
              <c:numFmt formatCode="0.00%" sourceLinked="0"/>
              <c:spPr>
                <a:solidFill>
                  <a:sysClr val="window" lastClr="FFFFFF"/>
                </a:solidFill>
                <a:ln>
                  <a:solidFill>
                    <a:srgbClr val="ACAA0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00558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DBF2-4BAF-B551-7501F80FC2D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4.4585987261146494E-2"/>
                  <c:y val="-3.9100684261976016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rgbClr val="005583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D0C4E0B-7D01-43D4-8870-5E146308E8D0}" type="CATEGORYNAME">
                      <a:rPr lang="pt-BR" sz="110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[NOME DA CATEGORIA]</a:t>
                    </a:fld>
                    <a:r>
                      <a:rPr lang="pt-BR" sz="1100">
                        <a:solidFill>
                          <a:srgbClr val="005583"/>
                        </a:solidFill>
                      </a:rPr>
                      <a:t> - </a:t>
                    </a:r>
                    <a:fld id="{7C04C4D0-F0ED-4013-9E21-7F3E1E37EB09}" type="VALUE">
                      <a:rPr lang="pt-BR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[VALOR]</a:t>
                    </a:fld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 MW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2 Usinas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fld id="{1AB46409-029A-4397-9B46-ECF247695EA3}" type="PERCENTAGE">
                      <a:rPr lang="pt-BR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[PORCENTAGEM]</a:t>
                    </a:fld>
                    <a:endParaRPr lang="pt-BR"/>
                  </a:p>
                </c:rich>
              </c:tx>
              <c:numFmt formatCode="0.00%" sourceLinked="0"/>
              <c:spPr>
                <a:solidFill>
                  <a:sysClr val="window" lastClr="FFFFFF"/>
                </a:solidFill>
                <a:ln>
                  <a:solidFill>
                    <a:srgbClr val="ACAA0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00558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DBF2-4BAF-B551-7501F80FC2D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6"/>
              <c:layout>
                <c:manualLayout>
                  <c:x val="-5.3114312371463017E-2"/>
                  <c:y val="-1.359878528018514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rgbClr val="005583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1861AAD-FD12-4180-83D3-90A749644D3C}" type="CATEGORYNAME">
                      <a:rPr lang="pt-BR" sz="110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[NOME DA CATEGORIA]</a:t>
                    </a:fld>
                    <a:r>
                      <a:rPr lang="pt-BR" sz="1100">
                        <a:solidFill>
                          <a:srgbClr val="005583"/>
                        </a:solidFill>
                      </a:rPr>
                      <a:t> - </a:t>
                    </a:r>
                    <a:fld id="{A69DC1A8-D6EC-4F05-96EE-1EF885877292}" type="VALUE">
                      <a:rPr lang="pt-BR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[VALOR]</a:t>
                    </a:fld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 MW 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r>
                      <a:rPr lang="pt-BR" sz="1100" baseline="0">
                        <a:solidFill>
                          <a:srgbClr val="005583"/>
                        </a:solidFill>
                      </a:rPr>
                      <a:t>401 Usinas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fld id="{06179CB9-6CF7-434C-86E8-C29ACBD94D18}" type="PERCENTAGE">
                      <a:rPr lang="pt-BR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[PORCENTAGEM]</a:t>
                    </a:fld>
                    <a:endParaRPr lang="pt-BR"/>
                  </a:p>
                </c:rich>
              </c:tx>
              <c:numFmt formatCode="0.00%" sourceLinked="0"/>
              <c:spPr>
                <a:solidFill>
                  <a:sysClr val="window" lastClr="FFFFFF"/>
                </a:solidFill>
                <a:ln>
                  <a:solidFill>
                    <a:srgbClr val="ACAA0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00558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DBF2-4BAF-B551-7501F80FC2D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7"/>
              <c:layout>
                <c:manualLayout>
                  <c:x val="-0.12951167728237795"/>
                  <c:y val="-1.173020527859237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rgbClr val="005583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7B48105-5A19-4B9D-B73A-18059A9BD752}" type="CATEGORYNAME">
                      <a:rPr lang="en-US" sz="110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[NOME DA CATEGORIA]</a:t>
                    </a:fld>
                    <a:r>
                      <a:rPr lang="en-US" sz="1100" baseline="0">
                        <a:solidFill>
                          <a:srgbClr val="005583"/>
                        </a:solidFill>
                      </a:rPr>
                      <a:t> - </a:t>
                    </a:r>
                    <a:fld id="{C477F4D0-DC33-4F28-AD28-DAA260ED3E7F}" type="VALUE">
                      <a:rPr lang="en-US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[VALOR]</a:t>
                    </a:fld>
                    <a:r>
                      <a:rPr lang="en-US" sz="1100" baseline="0">
                        <a:solidFill>
                          <a:srgbClr val="005583"/>
                        </a:solidFill>
                      </a:rPr>
                      <a:t> MW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r>
                      <a:rPr lang="en-US" sz="1100" baseline="0">
                        <a:solidFill>
                          <a:srgbClr val="005583"/>
                        </a:solidFill>
                      </a:rPr>
                      <a:t>42 Usinas</a:t>
                    </a:r>
                  </a:p>
                  <a:p>
                    <a:pPr>
                      <a:defRPr sz="1100">
                        <a:solidFill>
                          <a:srgbClr val="005583"/>
                        </a:solidFill>
                      </a:defRPr>
                    </a:pPr>
                    <a:fld id="{B7C1575D-372C-4348-844D-C09F07E1F1E6}" type="PERCENTAGE">
                      <a:rPr lang="en-US" sz="1100" baseline="0">
                        <a:solidFill>
                          <a:srgbClr val="005583"/>
                        </a:solidFill>
                      </a:rPr>
                      <a:pPr>
                        <a:defRPr sz="1100">
                          <a:solidFill>
                            <a:srgbClr val="005583"/>
                          </a:solidFill>
                        </a:defRPr>
                      </a:pPr>
                      <a:t>[PORCENTAGEM]</a:t>
                    </a:fld>
                    <a:endParaRPr lang="pt-BR"/>
                  </a:p>
                </c:rich>
              </c:tx>
              <c:numFmt formatCode="0.00%" sourceLinked="0"/>
              <c:spPr>
                <a:solidFill>
                  <a:sysClr val="window" lastClr="FFFFFF"/>
                </a:solidFill>
                <a:ln>
                  <a:solidFill>
                    <a:srgbClr val="ACAA0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00558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36F9-4F16-81DC-962E52B1C03C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numFmt formatCode="0.00%" sourceLinked="0"/>
            <c:spPr>
              <a:solidFill>
                <a:sysClr val="window" lastClr="FFFFFF"/>
              </a:solidFill>
              <a:ln>
                <a:solidFill>
                  <a:srgbClr val="ACAA0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005583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Planilha1!$A$2:$A$9</c:f>
              <c:strCache>
                <c:ptCount val="8"/>
                <c:pt idx="0">
                  <c:v>UHE</c:v>
                </c:pt>
                <c:pt idx="1">
                  <c:v>PCH</c:v>
                </c:pt>
                <c:pt idx="2">
                  <c:v>CGH</c:v>
                </c:pt>
                <c:pt idx="3">
                  <c:v>UTE - Biomassa</c:v>
                </c:pt>
                <c:pt idx="4">
                  <c:v>UTE - Fóssil</c:v>
                </c:pt>
                <c:pt idx="5">
                  <c:v>UTN</c:v>
                </c:pt>
                <c:pt idx="6">
                  <c:v>EOL</c:v>
                </c:pt>
                <c:pt idx="7">
                  <c:v>UFV (Solar)</c:v>
                </c:pt>
              </c:strCache>
            </c:strRef>
          </c:cat>
          <c:val>
            <c:numRef>
              <c:f>Planilha1!$B$2:$B$9</c:f>
              <c:numCache>
                <c:formatCode>#,##0</c:formatCode>
                <c:ptCount val="8"/>
                <c:pt idx="0">
                  <c:v>91189</c:v>
                </c:pt>
                <c:pt idx="1">
                  <c:v>4887</c:v>
                </c:pt>
                <c:pt idx="2" formatCode="General">
                  <c:v>456.8</c:v>
                </c:pt>
                <c:pt idx="3">
                  <c:v>14154.68</c:v>
                </c:pt>
                <c:pt idx="4">
                  <c:v>26900.98</c:v>
                </c:pt>
                <c:pt idx="5">
                  <c:v>1990</c:v>
                </c:pt>
                <c:pt idx="6">
                  <c:v>9798</c:v>
                </c:pt>
                <c:pt idx="7">
                  <c:v>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BF2-4BAF-B551-7501F80FC2DA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419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FE49D-0C3A-43AB-89FA-AD624031A929}" type="datetimeFigureOut">
              <a:rPr lang="es-419" smtClean="0"/>
              <a:t>30/11/16</a:t>
            </a:fld>
            <a:endParaRPr lang="es-419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419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4C1B8-24F2-41BB-A240-4B9A92BF6AB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160346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419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9F89B-FED1-4918-BC2F-0EE7A8876E2F}" type="datetimeFigureOut">
              <a:rPr lang="es-419" smtClean="0"/>
              <a:t>30/11/16</a:t>
            </a:fld>
            <a:endParaRPr lang="es-419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419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s-419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419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37817-9A03-48AC-B7CE-1CBCA8ABA87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307106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1) Fontes Renováveis – Evolução </a:t>
            </a:r>
            <a:r>
              <a:rPr lang="pt-BR" dirty="0" err="1" smtClean="0"/>
              <a:t>sfg</a:t>
            </a:r>
            <a:endParaRPr lang="pt-BR" dirty="0" smtClean="0"/>
          </a:p>
          <a:p>
            <a:r>
              <a:rPr lang="pt-BR" dirty="0" smtClean="0"/>
              <a:t>2) IPDO de 29/11/2016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37817-9A03-48AC-B7CE-1CBCA8ABA870}" type="slidenum">
              <a:rPr lang="es-419" smtClean="0"/>
              <a:t>4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556674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167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716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12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82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89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9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9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314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80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84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743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41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jpg"/><Relationship Id="rId7" Type="http://schemas.openxmlformats.org/officeDocument/2006/relationships/image" Target="../media/image1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gv-energia-seminario-matriz-ppt-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66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135" y="4049953"/>
            <a:ext cx="117452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/>
                <a:cs typeface="Arial"/>
              </a:rPr>
              <a:t>PAINEL </a:t>
            </a:r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>1: 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>PLANEJAMENTO, REGULAÇÃO E SEGURANÇA ENERGÉTICA</a:t>
            </a:r>
            <a:endParaRPr lang="en-US" sz="3600" b="1" dirty="0">
              <a:solidFill>
                <a:srgbClr val="C9C01F"/>
              </a:solidFill>
              <a:latin typeface="Arial"/>
              <a:cs typeface="Arial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9862"/>
            <a:ext cx="11972925" cy="36957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11060" y="84859"/>
            <a:ext cx="280940" cy="3790703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355135" y="5980931"/>
            <a:ext cx="52530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Rio de Janeiro </a:t>
            </a:r>
            <a:r>
              <a:rPr lang="pt-B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– </a:t>
            </a:r>
            <a:r>
              <a:rPr lang="pt-BR" sz="2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RJ</a:t>
            </a:r>
            <a:endParaRPr lang="pt-B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r>
              <a:rPr lang="pt-BR" sz="2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1</a:t>
            </a:r>
            <a:r>
              <a:rPr lang="pt-BR" sz="2000" b="1" u="sng" baseline="300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o</a:t>
            </a:r>
            <a:r>
              <a:rPr lang="pt-BR" sz="2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pt-B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de </a:t>
            </a:r>
            <a:r>
              <a:rPr lang="pt-BR" sz="2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dezembro de </a:t>
            </a:r>
            <a:r>
              <a:rPr lang="pt-B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2016</a:t>
            </a:r>
          </a:p>
        </p:txBody>
      </p:sp>
      <p:sp>
        <p:nvSpPr>
          <p:cNvPr id="8" name="TextBox 11"/>
          <p:cNvSpPr txBox="1"/>
          <p:nvPr/>
        </p:nvSpPr>
        <p:spPr>
          <a:xfrm>
            <a:off x="6858175" y="5980931"/>
            <a:ext cx="5253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Reive Barros dos Santos</a:t>
            </a:r>
          </a:p>
          <a:p>
            <a:pPr algn="r"/>
            <a:r>
              <a:rPr lang="pt-BR" sz="16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Diretor </a:t>
            </a:r>
            <a:endParaRPr lang="pt-BR" sz="16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-1"/>
          <a:stretch/>
        </p:blipFill>
        <p:spPr>
          <a:xfrm>
            <a:off x="4246866" y="5885646"/>
            <a:ext cx="3674444" cy="92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47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180" y="6185771"/>
            <a:ext cx="2974645" cy="6096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2213" y="580982"/>
            <a:ext cx="6823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ACA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REGULAÇÃO DO SETOR ELÉTRICO</a:t>
            </a:r>
          </a:p>
          <a:p>
            <a:r>
              <a:rPr lang="pt-BR" sz="2400" b="1" dirty="0" smtClean="0">
                <a:solidFill>
                  <a:srgbClr val="0730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DESAFIOS</a:t>
            </a:r>
            <a:endParaRPr lang="pt-BR" sz="2400" b="1" dirty="0">
              <a:solidFill>
                <a:srgbClr val="0730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6"/>
          <p:cNvSpPr txBox="1"/>
          <p:nvPr/>
        </p:nvSpPr>
        <p:spPr>
          <a:xfrm>
            <a:off x="695669" y="5365820"/>
            <a:ext cx="10781468" cy="1015663"/>
          </a:xfrm>
          <a:prstGeom prst="rect">
            <a:avLst/>
          </a:prstGeom>
          <a:solidFill>
            <a:srgbClr val="00558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Missão: </a:t>
            </a:r>
          </a:p>
          <a:p>
            <a:pPr algn="ctr"/>
            <a:r>
              <a:rPr lang="pt-B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Proporcionar 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condições favoráveis para que o mercado de energia elétrica se desenvolva com equilíbrio entre os agentes e em benefício da </a:t>
            </a:r>
            <a:r>
              <a:rPr lang="pt-B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sociedade</a:t>
            </a:r>
            <a:endParaRPr lang="pt-B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673367" y="1761446"/>
            <a:ext cx="8904249" cy="270843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15583"/>
                </a:solidFill>
                <a:latin typeface="Trebuchet MS" panose="020B0603020202020204" pitchFamily="34" charset="0"/>
              </a:rPr>
              <a:t>Estabilidade Regulatória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15583"/>
                </a:solidFill>
                <a:latin typeface="Trebuchet MS" panose="020B0603020202020204" pitchFamily="34" charset="0"/>
              </a:rPr>
              <a:t>Equilíbrio </a:t>
            </a:r>
            <a:r>
              <a:rPr lang="pt-BR" sz="2000" dirty="0">
                <a:solidFill>
                  <a:srgbClr val="015583"/>
                </a:solidFill>
                <a:latin typeface="Trebuchet MS" panose="020B0603020202020204" pitchFamily="34" charset="0"/>
              </a:rPr>
              <a:t>econômico financeiro dos </a:t>
            </a:r>
            <a:r>
              <a:rPr lang="pt-BR" sz="2000" dirty="0" smtClean="0">
                <a:solidFill>
                  <a:srgbClr val="015583"/>
                </a:solidFill>
                <a:latin typeface="Trebuchet MS" panose="020B0603020202020204" pitchFamily="34" charset="0"/>
              </a:rPr>
              <a:t>agentes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15583"/>
                </a:solidFill>
                <a:latin typeface="Trebuchet MS" panose="020B0603020202020204" pitchFamily="34" charset="0"/>
              </a:rPr>
              <a:t>Qualidade dos Serviços</a:t>
            </a:r>
            <a:endParaRPr lang="pt-BR" sz="16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15583"/>
                </a:solidFill>
                <a:latin typeface="Trebuchet MS" panose="020B0603020202020204" pitchFamily="34" charset="0"/>
              </a:rPr>
              <a:t>Estimulo à competição </a:t>
            </a:r>
            <a:r>
              <a:rPr lang="pt-BR" sz="2000" dirty="0" smtClean="0">
                <a:solidFill>
                  <a:srgbClr val="015583"/>
                </a:solidFill>
                <a:latin typeface="Trebuchet MS" panose="020B0603020202020204" pitchFamily="34" charset="0"/>
              </a:rPr>
              <a:t>e </a:t>
            </a:r>
            <a:r>
              <a:rPr lang="pt-BR" sz="2000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Modicidade </a:t>
            </a:r>
            <a:r>
              <a:rPr lang="pt-BR" sz="2000" dirty="0">
                <a:solidFill>
                  <a:srgbClr val="C00000"/>
                </a:solidFill>
                <a:latin typeface="Trebuchet MS" panose="020B0603020202020204" pitchFamily="34" charset="0"/>
              </a:rPr>
              <a:t>Tarifária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15583"/>
                </a:solidFill>
                <a:latin typeface="Trebuchet MS" panose="020B0603020202020204" pitchFamily="34" charset="0"/>
              </a:rPr>
              <a:t>Gestão dos Contratos de Concessão</a:t>
            </a:r>
            <a:endParaRPr lang="pt-BR" sz="2000" dirty="0">
              <a:solidFill>
                <a:srgbClr val="015583"/>
              </a:solidFill>
              <a:latin typeface="Trebuchet MS" panose="020B0603020202020204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000" dirty="0" err="1" smtClean="0">
                <a:solidFill>
                  <a:srgbClr val="015583"/>
                </a:solidFill>
                <a:latin typeface="Trebuchet MS" panose="020B0603020202020204" pitchFamily="34" charset="0"/>
              </a:rPr>
              <a:t>Judicialização</a:t>
            </a:r>
            <a:r>
              <a:rPr lang="pt-BR" sz="2000" dirty="0" smtClean="0">
                <a:solidFill>
                  <a:srgbClr val="015583"/>
                </a:solidFill>
                <a:latin typeface="Trebuchet MS" panose="020B0603020202020204" pitchFamily="34" charset="0"/>
              </a:rPr>
              <a:t> do Setor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3179" y="1782540"/>
            <a:ext cx="4835476" cy="359961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9259" y="2142501"/>
            <a:ext cx="5024454" cy="2708434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4031744" y="3133493"/>
            <a:ext cx="2438400" cy="390292"/>
          </a:xfrm>
          <a:prstGeom prst="rect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have Esquerda 10"/>
          <p:cNvSpPr/>
          <p:nvPr/>
        </p:nvSpPr>
        <p:spPr>
          <a:xfrm>
            <a:off x="6668430" y="1794899"/>
            <a:ext cx="735980" cy="3024721"/>
          </a:xfrm>
          <a:prstGeom prst="leftBrac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462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180" y="6185771"/>
            <a:ext cx="2974645" cy="6096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TextBox 35"/>
          <p:cNvSpPr txBox="1"/>
          <p:nvPr/>
        </p:nvSpPr>
        <p:spPr>
          <a:xfrm>
            <a:off x="407079" y="480698"/>
            <a:ext cx="6823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ACA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MATRIZ ENERGÉTICA</a:t>
            </a:r>
            <a:endParaRPr lang="pt-BR" sz="2400" b="1" dirty="0">
              <a:solidFill>
                <a:srgbClr val="ACA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b="1" dirty="0" smtClean="0">
                <a:solidFill>
                  <a:srgbClr val="0730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GERAÇÃO</a:t>
            </a:r>
            <a:endParaRPr lang="pt-BR" sz="2400" b="1" dirty="0">
              <a:solidFill>
                <a:srgbClr val="0730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22"/>
          <p:cNvSpPr txBox="1"/>
          <p:nvPr/>
        </p:nvSpPr>
        <p:spPr>
          <a:xfrm>
            <a:off x="407079" y="1561560"/>
            <a:ext cx="6082932" cy="461665"/>
          </a:xfrm>
          <a:prstGeom prst="rect">
            <a:avLst/>
          </a:prstGeom>
          <a:noFill/>
          <a:ln w="28575">
            <a:solidFill>
              <a:srgbClr val="C9C01F"/>
            </a:solidFill>
          </a:ln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0730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Capacidade instalada do País 149.400 MW</a:t>
            </a:r>
            <a:endParaRPr lang="pt-BR" sz="2400" dirty="0">
              <a:solidFill>
                <a:srgbClr val="0730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060826"/>
              </p:ext>
            </p:extLst>
          </p:nvPr>
        </p:nvGraphicFramePr>
        <p:xfrm>
          <a:off x="-11794" y="2587082"/>
          <a:ext cx="6920677" cy="3936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8" name="Conector reto 7"/>
          <p:cNvCxnSpPr/>
          <p:nvPr/>
        </p:nvCxnSpPr>
        <p:spPr>
          <a:xfrm>
            <a:off x="3456527" y="4152149"/>
            <a:ext cx="0" cy="18137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m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9546" y="300212"/>
            <a:ext cx="4890182" cy="351773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3139" y="3932563"/>
            <a:ext cx="5084398" cy="2947471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7998246" y="3773875"/>
            <a:ext cx="3382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Trebuchet MS" panose="020B0603020202020204" pitchFamily="34" charset="0"/>
              </a:rPr>
              <a:t>EVOLUÇÃO GERAÇÃO X TRANSMISSÃO</a:t>
            </a:r>
            <a:endParaRPr lang="pt-BR" sz="1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23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6" y="-353504"/>
            <a:ext cx="12192000" cy="685800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180" y="6185771"/>
            <a:ext cx="2974645" cy="609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75182" y="1581703"/>
            <a:ext cx="5792710" cy="101566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</a:pPr>
            <a:r>
              <a:rPr lang="pt-BR" sz="2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Aumento da participação de fontes intermitentes não despacháveis na matriz energética.</a:t>
            </a:r>
            <a:r>
              <a:rPr lang="pt-BR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	</a:t>
            </a:r>
            <a:endParaRPr lang="pt-BR" sz="16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2213" y="435842"/>
            <a:ext cx="6823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ACA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EXPANSÃO </a:t>
            </a:r>
          </a:p>
          <a:p>
            <a:r>
              <a:rPr lang="pt-BR" sz="2400" b="1" dirty="0" smtClean="0">
                <a:solidFill>
                  <a:srgbClr val="0730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FONTES RENOVÁVEIS INTERMITENTES</a:t>
            </a:r>
            <a:endParaRPr lang="pt-BR" sz="2400" b="1" dirty="0">
              <a:solidFill>
                <a:srgbClr val="0730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85599" y="4946012"/>
            <a:ext cx="5366958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</a:pP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Intercâmbio de grandes blocos entre subsistemas</a:t>
            </a:r>
          </a:p>
        </p:txBody>
      </p:sp>
      <p:sp>
        <p:nvSpPr>
          <p:cNvPr id="4" name="Retângulo 3"/>
          <p:cNvSpPr/>
          <p:nvPr/>
        </p:nvSpPr>
        <p:spPr>
          <a:xfrm>
            <a:off x="6264834" y="2643532"/>
            <a:ext cx="58030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Necessidade de: novos requisitos </a:t>
            </a:r>
            <a:r>
              <a:rPr lang="pt-BR" sz="16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de controle, </a:t>
            </a:r>
            <a:r>
              <a:rPr lang="pt-BR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maior </a:t>
            </a:r>
            <a:r>
              <a:rPr lang="pt-BR" sz="16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complementação </a:t>
            </a:r>
            <a:r>
              <a:rPr lang="pt-BR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térmica, aperfeiçoamentos contratuais e regulatórios, precisão na avaliação da garantia física.</a:t>
            </a:r>
            <a:endParaRPr lang="pt-BR" sz="1600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8097" y="4132055"/>
            <a:ext cx="6033323" cy="2643064"/>
          </a:xfrm>
          <a:prstGeom prst="rect">
            <a:avLst/>
          </a:prstGeom>
          <a:ln>
            <a:solidFill>
              <a:srgbClr val="03013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Retângulo 13"/>
          <p:cNvSpPr/>
          <p:nvPr/>
        </p:nvSpPr>
        <p:spPr>
          <a:xfrm>
            <a:off x="233553" y="5741934"/>
            <a:ext cx="543572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Necessidade de: aprimoramento da operação nos modelos computacionais, obras de transmissão para o escoamento da energia</a:t>
            </a:r>
            <a:r>
              <a:rPr lang="pt-BR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.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64" y="1362723"/>
            <a:ext cx="5197232" cy="3254341"/>
          </a:xfrm>
          <a:prstGeom prst="rect">
            <a:avLst/>
          </a:prstGeom>
          <a:ln>
            <a:solidFill>
              <a:srgbClr val="03013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Seta para a Direita 6"/>
          <p:cNvSpPr/>
          <p:nvPr/>
        </p:nvSpPr>
        <p:spPr>
          <a:xfrm rot="10800000">
            <a:off x="5689073" y="1941515"/>
            <a:ext cx="463443" cy="29603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Seta para a Direita 14"/>
          <p:cNvSpPr/>
          <p:nvPr/>
        </p:nvSpPr>
        <p:spPr>
          <a:xfrm>
            <a:off x="5624678" y="5122674"/>
            <a:ext cx="463443" cy="29603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401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180" y="6185771"/>
            <a:ext cx="2974645" cy="6096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2213" y="580982"/>
            <a:ext cx="6823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ACA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SEGURANÇA </a:t>
            </a:r>
          </a:p>
          <a:p>
            <a:r>
              <a:rPr lang="pt-BR" sz="2400" b="1" dirty="0" smtClean="0">
                <a:solidFill>
                  <a:srgbClr val="0730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ENERGÉTICA</a:t>
            </a:r>
            <a:endParaRPr lang="pt-BR" sz="2400" b="1" dirty="0">
              <a:solidFill>
                <a:srgbClr val="0730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38253" y="1834624"/>
            <a:ext cx="4624039" cy="40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just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  <a:defRPr sz="200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pt-BR" dirty="0"/>
              <a:t>Geração fora da ordem de </a:t>
            </a:r>
            <a:r>
              <a:rPr lang="pt-BR" dirty="0" smtClean="0"/>
              <a:t>mérito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0605" y="1302483"/>
            <a:ext cx="5044316" cy="2329325"/>
          </a:xfrm>
          <a:prstGeom prst="rect">
            <a:avLst/>
          </a:prstGeom>
          <a:ln>
            <a:solidFill>
              <a:srgbClr val="03013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Retângulo 1"/>
          <p:cNvSpPr/>
          <p:nvPr/>
        </p:nvSpPr>
        <p:spPr>
          <a:xfrm>
            <a:off x="5229727" y="4202800"/>
            <a:ext cx="5943795" cy="40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</a:pP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Aumento da frequência do despacho </a:t>
            </a:r>
            <a:r>
              <a:rPr lang="pt-BR" sz="2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termelétrico</a:t>
            </a:r>
            <a:endParaRPr lang="pt-BR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38254" y="2290489"/>
            <a:ext cx="46240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Necessidade de: regras para deslocamento</a:t>
            </a:r>
            <a:r>
              <a:rPr lang="pt-BR" sz="1600" dirty="0" smtClean="0"/>
              <a:t> </a:t>
            </a:r>
            <a:r>
              <a:rPr lang="pt-BR" sz="16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da </a:t>
            </a:r>
            <a:r>
              <a:rPr lang="pt-BR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geração na ordem de mérito; revisão do custo real da geração por fonte, agregando novas variáveis.</a:t>
            </a:r>
            <a:endParaRPr lang="pt-BR" sz="16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eta para a Direita 8"/>
          <p:cNvSpPr/>
          <p:nvPr/>
        </p:nvSpPr>
        <p:spPr>
          <a:xfrm>
            <a:off x="5229727" y="1916394"/>
            <a:ext cx="463443" cy="29603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5229727" y="4783782"/>
            <a:ext cx="59437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</a:pPr>
            <a:r>
              <a:rPr lang="pt-BR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Necessidade de: avaliar custos de antecipação de </a:t>
            </a:r>
            <a:r>
              <a:rPr lang="pt-BR" sz="16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manutenções (</a:t>
            </a:r>
            <a:r>
              <a:rPr lang="pt-BR" sz="1600" dirty="0" err="1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overhauls</a:t>
            </a:r>
            <a:r>
              <a:rPr lang="pt-BR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) e de adequada </a:t>
            </a:r>
            <a:r>
              <a:rPr lang="pt-BR" sz="16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precificação e alocação do custo da </a:t>
            </a:r>
            <a:r>
              <a:rPr lang="pt-BR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segurança decorrente do </a:t>
            </a:r>
            <a:r>
              <a:rPr lang="pt-BR" sz="16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aumento dos custos variáveis de geração</a:t>
            </a:r>
            <a:r>
              <a:rPr lang="pt-BR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. </a:t>
            </a:r>
            <a:endParaRPr lang="pt-BR" sz="16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678709"/>
            <a:ext cx="3716814" cy="2639476"/>
          </a:xfrm>
          <a:prstGeom prst="rect">
            <a:avLst/>
          </a:prstGeom>
          <a:ln>
            <a:solidFill>
              <a:srgbClr val="03013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Seta para a Direita 12"/>
          <p:cNvSpPr/>
          <p:nvPr/>
        </p:nvSpPr>
        <p:spPr>
          <a:xfrm rot="10800000">
            <a:off x="4509738" y="4254836"/>
            <a:ext cx="463443" cy="29603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984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180" y="6185771"/>
            <a:ext cx="2974645" cy="6096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1759"/>
            <a:ext cx="12192000" cy="6858000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006" y="3151997"/>
            <a:ext cx="8994345" cy="3161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4450" y="2440771"/>
            <a:ext cx="3930563" cy="38485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8027" y="-28903"/>
            <a:ext cx="6823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ACA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VANTAGENS DA</a:t>
            </a:r>
          </a:p>
          <a:p>
            <a:r>
              <a:rPr lang="pt-BR" sz="2400" b="1" dirty="0" smtClean="0">
                <a:solidFill>
                  <a:srgbClr val="0730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GERAÇÃO DISTRIBUÍDA</a:t>
            </a:r>
            <a:endParaRPr lang="pt-BR" sz="2400" b="1" dirty="0">
              <a:solidFill>
                <a:srgbClr val="0730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66932" y="1380318"/>
            <a:ext cx="57018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Proposta de expansão termelétrica a gás natural no Nordeste</a:t>
            </a:r>
            <a:endParaRPr lang="pt-BR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58927" y="6442632"/>
            <a:ext cx="1166389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  <a:defRPr sz="160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pt-BR" dirty="0" smtClean="0">
                <a:solidFill>
                  <a:srgbClr val="C00000"/>
                </a:solidFill>
              </a:rPr>
              <a:t>Necessidade de modelos </a:t>
            </a:r>
            <a:r>
              <a:rPr lang="pt-BR" dirty="0">
                <a:solidFill>
                  <a:srgbClr val="C00000"/>
                </a:solidFill>
              </a:rPr>
              <a:t>regulatórios que permitam a adequada precificação da flexibilidade operativa propiciada pela GD.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874" y="1859583"/>
            <a:ext cx="5055152" cy="4367080"/>
          </a:xfrm>
          <a:prstGeom prst="rect">
            <a:avLst/>
          </a:prstGeom>
          <a:ln>
            <a:solidFill>
              <a:srgbClr val="03013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aixaDeTexto 9"/>
          <p:cNvSpPr txBox="1"/>
          <p:nvPr/>
        </p:nvSpPr>
        <p:spPr>
          <a:xfrm>
            <a:off x="430056" y="3136108"/>
            <a:ext cx="1431795" cy="83099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  <a:defRPr sz="160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l">
              <a:spcAft>
                <a:spcPts val="0"/>
              </a:spcAft>
            </a:pPr>
            <a:r>
              <a:rPr lang="pt-BR" sz="1200" dirty="0" smtClean="0"/>
              <a:t>Leilão por fonte e </a:t>
            </a:r>
            <a:r>
              <a:rPr lang="pt-BR" sz="1200" dirty="0" smtClean="0"/>
              <a:t>por </a:t>
            </a:r>
            <a:r>
              <a:rPr lang="pt-BR" sz="1200" dirty="0" err="1" smtClean="0"/>
              <a:t>submercado</a:t>
            </a:r>
            <a:r>
              <a:rPr lang="pt-BR" sz="1200" dirty="0" smtClean="0"/>
              <a:t> </a:t>
            </a:r>
            <a:r>
              <a:rPr lang="pt-BR" sz="1200" dirty="0" smtClean="0"/>
              <a:t>para geração na base</a:t>
            </a:r>
            <a:endParaRPr lang="pt-BR" sz="12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30056" y="1918609"/>
            <a:ext cx="1340573" cy="83099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  <a:defRPr sz="160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pt-BR" sz="1200" dirty="0"/>
              <a:t>Preço teto da Energia: </a:t>
            </a:r>
            <a:endParaRPr lang="pt-BR" sz="1200" dirty="0" smtClean="0"/>
          </a:p>
          <a:p>
            <a:pPr>
              <a:spcAft>
                <a:spcPts val="0"/>
              </a:spcAft>
            </a:pPr>
            <a:r>
              <a:rPr lang="pt-BR" sz="1400" b="1" dirty="0" smtClean="0"/>
              <a:t>R</a:t>
            </a:r>
            <a:r>
              <a:rPr lang="pt-BR" sz="1400" b="1" dirty="0"/>
              <a:t>$ 270 / </a:t>
            </a:r>
            <a:r>
              <a:rPr lang="pt-BR" sz="1400" b="1" dirty="0" err="1"/>
              <a:t>MWh</a:t>
            </a:r>
            <a:endParaRPr lang="pt-BR" sz="1400" b="1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5800538" y="-7828"/>
            <a:ext cx="6010507" cy="218521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  <a:defRPr sz="160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pt-BR" dirty="0" smtClean="0"/>
              <a:t>Aumento </a:t>
            </a:r>
            <a:r>
              <a:rPr lang="pt-BR" dirty="0"/>
              <a:t>da confiabilidade </a:t>
            </a:r>
            <a:r>
              <a:rPr lang="pt-BR" dirty="0" smtClean="0"/>
              <a:t>e redução do custos de expansão do </a:t>
            </a:r>
            <a:r>
              <a:rPr lang="pt-BR" dirty="0"/>
              <a:t>sistema elétrico</a:t>
            </a:r>
            <a:r>
              <a:rPr lang="pt-BR" dirty="0" smtClean="0"/>
              <a:t>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pt-BR" dirty="0"/>
              <a:t>Expansão da geração próxima aos centros de </a:t>
            </a:r>
            <a:r>
              <a:rPr lang="pt-BR" dirty="0" smtClean="0"/>
              <a:t>carga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pt-BR" dirty="0"/>
              <a:t>Recuperação dos </a:t>
            </a:r>
            <a:r>
              <a:rPr lang="pt-BR" dirty="0" smtClean="0"/>
              <a:t>Reservatórios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pt-BR" dirty="0"/>
              <a:t>Firmar a Geração </a:t>
            </a:r>
            <a:r>
              <a:rPr lang="pt-BR" dirty="0" smtClean="0"/>
              <a:t>Eólica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pt-BR" dirty="0" smtClean="0"/>
              <a:t>Desenvolvimento do mercado de gás na região</a:t>
            </a:r>
            <a:endParaRPr lang="pt-BR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6579" y="3603154"/>
            <a:ext cx="2031452" cy="2138575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726" y="3982970"/>
            <a:ext cx="721533" cy="1559784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234" y="3801234"/>
            <a:ext cx="721533" cy="1559784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480" y="3193005"/>
            <a:ext cx="721533" cy="1559784"/>
          </a:xfrm>
          <a:prstGeom prst="rect">
            <a:avLst/>
          </a:prstGeom>
        </p:spPr>
      </p:pic>
      <p:pic>
        <p:nvPicPr>
          <p:cNvPr id="25" name="Imagem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5" y="3620899"/>
            <a:ext cx="721533" cy="1559784"/>
          </a:xfrm>
          <a:prstGeom prst="rect">
            <a:avLst/>
          </a:prstGeom>
        </p:spPr>
      </p:pic>
      <p:sp>
        <p:nvSpPr>
          <p:cNvPr id="26" name="Retângulo 25"/>
          <p:cNvSpPr/>
          <p:nvPr/>
        </p:nvSpPr>
        <p:spPr>
          <a:xfrm>
            <a:off x="6599681" y="2447578"/>
            <a:ext cx="4696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 e </a:t>
            </a:r>
            <a:r>
              <a:rPr lang="pt-BR" sz="1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minigeração</a:t>
            </a:r>
            <a:r>
              <a:rPr lang="pt-BR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distribuída</a:t>
            </a:r>
            <a:endParaRPr lang="pt-BR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3950883" y="5234192"/>
            <a:ext cx="1340573" cy="83099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  <a:defRPr sz="160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pt-BR" sz="1200" dirty="0"/>
              <a:t>G</a:t>
            </a:r>
            <a:r>
              <a:rPr lang="pt-BR" sz="1200" dirty="0" smtClean="0"/>
              <a:t>eração </a:t>
            </a:r>
            <a:r>
              <a:rPr lang="pt-BR" sz="1200" dirty="0"/>
              <a:t>de termelétricas a Gás Natural – Ciclo </a:t>
            </a:r>
            <a:r>
              <a:rPr lang="pt-BR" sz="1200" dirty="0" smtClean="0"/>
              <a:t>Combinado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358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180" y="6185771"/>
            <a:ext cx="2974645" cy="6096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2213" y="580982"/>
            <a:ext cx="6823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ACA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GERENCIAMENTO </a:t>
            </a:r>
            <a:r>
              <a:rPr lang="pt-BR" sz="2400" b="1" dirty="0" smtClean="0">
                <a:solidFill>
                  <a:srgbClr val="ACA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</a:p>
          <a:p>
            <a:r>
              <a:rPr lang="pt-BR" sz="2400" b="1" dirty="0" smtClean="0">
                <a:solidFill>
                  <a:srgbClr val="0730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DEMANDA</a:t>
            </a:r>
            <a:endParaRPr lang="pt-BR" sz="2400" b="1" dirty="0">
              <a:solidFill>
                <a:srgbClr val="0730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400" y="1483974"/>
            <a:ext cx="4429205" cy="1757841"/>
          </a:xfrm>
          <a:prstGeom prst="rect">
            <a:avLst/>
          </a:prstGeom>
          <a:ln>
            <a:solidFill>
              <a:srgbClr val="03013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tângulo 7"/>
          <p:cNvSpPr/>
          <p:nvPr/>
        </p:nvSpPr>
        <p:spPr>
          <a:xfrm>
            <a:off x="95111" y="1992961"/>
            <a:ext cx="6045518" cy="378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Passado e presente: </a:t>
            </a:r>
            <a:r>
              <a:rPr lang="pt-BR" sz="2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tarifas </a:t>
            </a: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horo sazonais fixas pré-definidas, contratos interrompíveis, bandeiras tarifárias, mercado atacadista com patamares de carga, ações de conscientização, programas de eficiência energética etc.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  <a:buFont typeface="Wingdings" panose="05000000000000000000" pitchFamily="2" charset="2"/>
              <a:buChar char="§"/>
            </a:pPr>
            <a:endParaRPr lang="pt-BR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  <a:buFont typeface="Wingdings" panose="05000000000000000000" pitchFamily="2" charset="2"/>
              <a:buChar char="§"/>
            </a:pPr>
            <a:r>
              <a:rPr lang="pt-BR" sz="2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Agregar no Futuro e regulamentar: uso efetivo </a:t>
            </a: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de redes </a:t>
            </a:r>
            <a:r>
              <a:rPr lang="pt-BR" sz="2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inteligentes e </a:t>
            </a: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armazenamento de energia, </a:t>
            </a:r>
            <a:r>
              <a:rPr lang="pt-BR" sz="2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liberação </a:t>
            </a: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de </a:t>
            </a:r>
            <a:r>
              <a:rPr lang="pt-BR" sz="2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capacidade com desligamento de cargas, </a:t>
            </a: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tarifas variáveis por horário e </a:t>
            </a:r>
            <a:r>
              <a:rPr lang="pt-BR" sz="2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região etc</a:t>
            </a: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6644570" y="3410576"/>
            <a:ext cx="5410841" cy="31700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buClr>
                <a:srgbClr val="ACAA00"/>
              </a:buClr>
              <a:defRPr sz="200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/>
              <a:t>Minimização do custo total de geração</a:t>
            </a:r>
          </a:p>
          <a:p>
            <a:r>
              <a:rPr lang="pt-BR" dirty="0"/>
              <a:t>Redução do preço no mercado de curto prazo (reduz geração termelétrica mais cara).</a:t>
            </a:r>
          </a:p>
          <a:p>
            <a:r>
              <a:rPr lang="pt-BR" dirty="0"/>
              <a:t>Redução do custo da expansão</a:t>
            </a:r>
          </a:p>
          <a:p>
            <a:r>
              <a:rPr lang="pt-BR" dirty="0"/>
              <a:t>Aumento da confiabilidade do sistema elétrico</a:t>
            </a:r>
          </a:p>
          <a:p>
            <a:r>
              <a:rPr lang="pt-BR" dirty="0"/>
              <a:t>Maior Participação do consumidor no mercado de energia</a:t>
            </a:r>
          </a:p>
        </p:txBody>
      </p:sp>
    </p:spTree>
    <p:extLst>
      <p:ext uri="{BB962C8B-B14F-4D97-AF65-F5344CB8AC3E}">
        <p14:creationId xmlns:p14="http://schemas.microsoft.com/office/powerpoint/2010/main" val="116869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gv-energia-seminario-matriz-ppt-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66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23118" y="3725042"/>
            <a:ext cx="49759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Reive Barros dos Santos</a:t>
            </a:r>
          </a:p>
          <a:p>
            <a:pPr algn="ctr"/>
            <a:r>
              <a:rPr lang="pt-BR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Diretor</a:t>
            </a:r>
            <a:endParaRPr lang="pt-BR" b="1" dirty="0">
              <a:solidFill>
                <a:srgbClr val="C9C01F"/>
              </a:solidFill>
              <a:latin typeface="Arial"/>
              <a:cs typeface="Arial"/>
            </a:endParaRPr>
          </a:p>
          <a:p>
            <a:endParaRPr lang="pt-BR" b="1" dirty="0" smtClean="0">
              <a:solidFill>
                <a:srgbClr val="C9C01F"/>
              </a:solidFill>
              <a:latin typeface="Arial"/>
              <a:cs typeface="Arial"/>
            </a:endParaRPr>
          </a:p>
          <a:p>
            <a:r>
              <a:rPr lang="pt-BR" b="1" dirty="0" smtClean="0">
                <a:solidFill>
                  <a:srgbClr val="C9C01F"/>
                </a:solidFill>
                <a:latin typeface="Arial"/>
                <a:cs typeface="Arial"/>
              </a:rPr>
              <a:t>SGAN </a:t>
            </a:r>
            <a:r>
              <a:rPr lang="pt-BR" b="1" dirty="0">
                <a:solidFill>
                  <a:srgbClr val="C9C01F"/>
                </a:solidFill>
                <a:latin typeface="Arial"/>
                <a:cs typeface="Arial"/>
              </a:rPr>
              <a:t>603 Módulos I e J - Brasília DF</a:t>
            </a:r>
          </a:p>
          <a:p>
            <a:r>
              <a:rPr lang="pt-BR" b="1" dirty="0">
                <a:solidFill>
                  <a:srgbClr val="C9C01F"/>
                </a:solidFill>
                <a:latin typeface="Arial"/>
                <a:cs typeface="Arial"/>
              </a:rPr>
              <a:t>CEP: </a:t>
            </a:r>
            <a:r>
              <a:rPr lang="pt-BR" b="1" dirty="0">
                <a:solidFill>
                  <a:schemeClr val="bg1"/>
                </a:solidFill>
                <a:latin typeface="Arial"/>
                <a:cs typeface="Arial"/>
              </a:rPr>
              <a:t>70830-110</a:t>
            </a:r>
          </a:p>
          <a:p>
            <a:r>
              <a:rPr lang="pt-BR" b="1" dirty="0">
                <a:solidFill>
                  <a:srgbClr val="C9C01F"/>
                </a:solidFill>
                <a:latin typeface="Arial"/>
                <a:cs typeface="Arial"/>
              </a:rPr>
              <a:t>Telefone Geral: </a:t>
            </a:r>
            <a:r>
              <a:rPr lang="pt-BR" b="1" dirty="0">
                <a:solidFill>
                  <a:schemeClr val="bg1"/>
                </a:solidFill>
                <a:latin typeface="Arial"/>
                <a:cs typeface="Arial"/>
              </a:rPr>
              <a:t>061 2192 </a:t>
            </a:r>
            <a:r>
              <a:rPr lang="pt-BR" b="1" dirty="0" smtClean="0">
                <a:solidFill>
                  <a:schemeClr val="bg1"/>
                </a:solidFill>
                <a:latin typeface="Arial"/>
                <a:cs typeface="Arial"/>
              </a:rPr>
              <a:t>4605</a:t>
            </a:r>
            <a:endParaRPr lang="pt-BR" b="1" dirty="0" smtClean="0">
              <a:solidFill>
                <a:srgbClr val="C9C01F"/>
              </a:solidFill>
              <a:latin typeface="Arial"/>
              <a:cs typeface="Arial"/>
            </a:endParaRPr>
          </a:p>
          <a:p>
            <a:r>
              <a:rPr lang="pt-BR" dirty="0" smtClean="0">
                <a:solidFill>
                  <a:schemeClr val="bg1"/>
                </a:solidFill>
                <a:latin typeface="Arial"/>
                <a:cs typeface="Arial"/>
              </a:rPr>
              <a:t>www.aneel.gov.br</a:t>
            </a:r>
          </a:p>
          <a:p>
            <a:r>
              <a:rPr lang="pt-BR" b="1" dirty="0" smtClean="0">
                <a:solidFill>
                  <a:schemeClr val="bg1"/>
                </a:solidFill>
                <a:latin typeface="Arial"/>
                <a:cs typeface="Arial"/>
              </a:rPr>
              <a:t>reive@aneel.gov.br</a:t>
            </a:r>
            <a:endParaRPr lang="pt-BR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737517" y="1364744"/>
            <a:ext cx="26340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rial"/>
                <a:cs typeface="Arial"/>
              </a:rPr>
              <a:t>Obrigado!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/>
          <a:srcRect l="78841"/>
          <a:stretch/>
        </p:blipFill>
        <p:spPr>
          <a:xfrm>
            <a:off x="-19877" y="1041525"/>
            <a:ext cx="5824330" cy="497611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40" y="1884642"/>
            <a:ext cx="5043638" cy="3897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8291"/>
            <a:ext cx="5565913" cy="807954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-1"/>
          <a:stretch/>
        </p:blipFill>
        <p:spPr>
          <a:xfrm>
            <a:off x="7342609" y="2558543"/>
            <a:ext cx="3674444" cy="92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77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531</Words>
  <Application>Microsoft Office PowerPoint</Application>
  <PresentationFormat>Widescreen</PresentationFormat>
  <Paragraphs>92</Paragraphs>
  <Slides>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FGV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Lira</dc:creator>
  <cp:lastModifiedBy>Reive Barros dos Santos (DIR)</cp:lastModifiedBy>
  <cp:revision>162</cp:revision>
  <dcterms:created xsi:type="dcterms:W3CDTF">2016-07-14T19:53:43Z</dcterms:created>
  <dcterms:modified xsi:type="dcterms:W3CDTF">2016-11-30T16:57:40Z</dcterms:modified>
</cp:coreProperties>
</file>