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handoutMasterIdLst>
    <p:handoutMasterId r:id="rId10"/>
  </p:handoutMasterIdLst>
  <p:sldIdLst>
    <p:sldId id="264" r:id="rId3"/>
    <p:sldId id="256" r:id="rId4"/>
    <p:sldId id="259" r:id="rId5"/>
    <p:sldId id="257" r:id="rId6"/>
    <p:sldId id="258" r:id="rId7"/>
    <p:sldId id="261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17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1" d="100"/>
          <a:sy n="61" d="100"/>
        </p:scale>
        <p:origin x="9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03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0114E-30C0-4545-8B08-9BD7E62B0D41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85EEE-BEFC-4565-9B80-300A427C91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560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D6FA6-F20B-48B6-AD58-1F09FE3E241B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C0DD6-5C97-4C4D-8CE3-49D5C8F32F8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8788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1425"/>
            <a:ext cx="5956300" cy="3351213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772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07AA02-8C80-4AD9-98F6-8477D2D9E66D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2772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5573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535BA-0338-458E-9C7A-E3257FC42C02}" type="slidenum">
              <a:rPr lang="pt-BR" altLang="pt-BR" smtClean="0"/>
              <a:pPr/>
              <a:t>3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20299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7AA02-8C80-4AD9-98F6-8477D2D9E66D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045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7AA02-8C80-4AD9-98F6-8477D2D9E66D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3772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7AA02-8C80-4AD9-98F6-8477D2D9E66D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6545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004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516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8702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12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2" y="1628800"/>
            <a:ext cx="10561173" cy="864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pt-BR" dirty="0"/>
              <a:t>PÁGINA INTERNA</a:t>
            </a:r>
          </a:p>
        </p:txBody>
      </p:sp>
      <p:sp>
        <p:nvSpPr>
          <p:cNvPr id="8" name="Espaço Reservado para Texto 12"/>
          <p:cNvSpPr>
            <a:spLocks noGrp="1"/>
          </p:cNvSpPr>
          <p:nvPr>
            <p:ph type="body" sz="quarter" idx="17" hasCustomPrompt="1"/>
          </p:nvPr>
        </p:nvSpPr>
        <p:spPr>
          <a:xfrm>
            <a:off x="623392" y="2708924"/>
            <a:ext cx="10561173" cy="36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latin typeface="Trebuchet MS" panose="020B0603020202020204" pitchFamily="34" charset="0"/>
              </a:defRPr>
            </a:lvl1pPr>
          </a:lstStyle>
          <a:p>
            <a:pPr lvl="0"/>
            <a:r>
              <a:rPr lang="pt-BR" dirty="0"/>
              <a:t>Conteúdo</a:t>
            </a:r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sz="quarter" idx="18" hasCustomPrompt="1"/>
          </p:nvPr>
        </p:nvSpPr>
        <p:spPr>
          <a:xfrm>
            <a:off x="623392" y="6367167"/>
            <a:ext cx="1909035" cy="351656"/>
          </a:xfrm>
          <a:prstGeom prst="rect">
            <a:avLst/>
          </a:prstGeom>
        </p:spPr>
        <p:txBody>
          <a:bodyPr/>
          <a:lstStyle>
            <a:lvl1pPr marL="0" marR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aseline="0">
                <a:latin typeface="Trebuchet MS" panose="020B0603020202020204" pitchFamily="34" charset="0"/>
              </a:defRPr>
            </a:lvl1pPr>
          </a:lstStyle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pt-BR" dirty="0"/>
              <a:t>10/10/0000</a:t>
            </a:r>
          </a:p>
        </p:txBody>
      </p:sp>
      <p:sp>
        <p:nvSpPr>
          <p:cNvPr id="16" name="Espaço Reservado para Texto 12"/>
          <p:cNvSpPr>
            <a:spLocks noGrp="1"/>
          </p:cNvSpPr>
          <p:nvPr>
            <p:ph type="body" sz="quarter" idx="19" hasCustomPrompt="1"/>
          </p:nvPr>
        </p:nvSpPr>
        <p:spPr>
          <a:xfrm>
            <a:off x="7248128" y="6381328"/>
            <a:ext cx="4608512" cy="28803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pt-BR" dirty="0"/>
              <a:t>Setor Responsável</a:t>
            </a:r>
          </a:p>
        </p:txBody>
      </p:sp>
    </p:spTree>
    <p:extLst>
      <p:ext uri="{BB962C8B-B14F-4D97-AF65-F5344CB8AC3E}">
        <p14:creationId xmlns:p14="http://schemas.microsoft.com/office/powerpoint/2010/main" val="2575969363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12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2" y="1628800"/>
            <a:ext cx="10561173" cy="864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pt-BR" dirty="0"/>
              <a:t>PÁGINA INTERNA</a:t>
            </a:r>
          </a:p>
        </p:txBody>
      </p:sp>
      <p:sp>
        <p:nvSpPr>
          <p:cNvPr id="8" name="Espaço Reservado para Texto 12"/>
          <p:cNvSpPr>
            <a:spLocks noGrp="1"/>
          </p:cNvSpPr>
          <p:nvPr>
            <p:ph type="body" sz="quarter" idx="17" hasCustomPrompt="1"/>
          </p:nvPr>
        </p:nvSpPr>
        <p:spPr>
          <a:xfrm>
            <a:off x="623392" y="2708924"/>
            <a:ext cx="10561173" cy="36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latin typeface="Trebuchet MS" panose="020B0603020202020204" pitchFamily="34" charset="0"/>
              </a:defRPr>
            </a:lvl1pPr>
          </a:lstStyle>
          <a:p>
            <a:pPr lvl="0"/>
            <a:r>
              <a:rPr lang="pt-BR" dirty="0"/>
              <a:t>Conteúdo</a:t>
            </a:r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sz="quarter" idx="18" hasCustomPrompt="1"/>
          </p:nvPr>
        </p:nvSpPr>
        <p:spPr>
          <a:xfrm>
            <a:off x="623392" y="6367167"/>
            <a:ext cx="1909035" cy="351656"/>
          </a:xfrm>
          <a:prstGeom prst="rect">
            <a:avLst/>
          </a:prstGeom>
        </p:spPr>
        <p:txBody>
          <a:bodyPr/>
          <a:lstStyle>
            <a:lvl1pPr marL="0" marR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aseline="0">
                <a:latin typeface="Trebuchet MS" panose="020B0603020202020204" pitchFamily="34" charset="0"/>
              </a:defRPr>
            </a:lvl1pPr>
          </a:lstStyle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pt-BR" dirty="0"/>
              <a:t>10/10/0000</a:t>
            </a:r>
          </a:p>
        </p:txBody>
      </p:sp>
      <p:sp>
        <p:nvSpPr>
          <p:cNvPr id="16" name="Espaço Reservado para Texto 12"/>
          <p:cNvSpPr>
            <a:spLocks noGrp="1"/>
          </p:cNvSpPr>
          <p:nvPr>
            <p:ph type="body" sz="quarter" idx="19" hasCustomPrompt="1"/>
          </p:nvPr>
        </p:nvSpPr>
        <p:spPr>
          <a:xfrm>
            <a:off x="7248128" y="6381328"/>
            <a:ext cx="4608512" cy="28803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pt-BR" dirty="0"/>
              <a:t>Setor Responsável</a:t>
            </a:r>
          </a:p>
        </p:txBody>
      </p:sp>
    </p:spTree>
    <p:extLst>
      <p:ext uri="{BB962C8B-B14F-4D97-AF65-F5344CB8AC3E}">
        <p14:creationId xmlns:p14="http://schemas.microsoft.com/office/powerpoint/2010/main" val="39497769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6766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410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330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3058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049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8542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007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299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830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AEB6D-1F39-4368-8854-0E939B0A9BEF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293A-7E85-4B02-A117-5766C0767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68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"/>
            <a:ext cx="12199893" cy="6856609"/>
          </a:xfrm>
          <a:prstGeom prst="rect">
            <a:avLst/>
          </a:prstGeom>
        </p:spPr>
      </p:pic>
      <p:sp>
        <p:nvSpPr>
          <p:cNvPr id="4" name="Freeform 9"/>
          <p:cNvSpPr>
            <a:spLocks/>
          </p:cNvSpPr>
          <p:nvPr userDrawn="1"/>
        </p:nvSpPr>
        <p:spPr bwMode="auto">
          <a:xfrm flipH="1">
            <a:off x="-2" y="0"/>
            <a:ext cx="7248129" cy="6910592"/>
          </a:xfrm>
          <a:custGeom>
            <a:avLst/>
            <a:gdLst>
              <a:gd name="T0" fmla="*/ 2147483646 w 1245"/>
              <a:gd name="T1" fmla="*/ 2147483646 h 1379"/>
              <a:gd name="T2" fmla="*/ 2147483646 w 1245"/>
              <a:gd name="T3" fmla="*/ 2147483646 h 1379"/>
              <a:gd name="T4" fmla="*/ 2147483646 w 1245"/>
              <a:gd name="T5" fmla="*/ 2147483646 h 1379"/>
              <a:gd name="T6" fmla="*/ 2147483646 w 1245"/>
              <a:gd name="T7" fmla="*/ 2147483646 h 1379"/>
              <a:gd name="T8" fmla="*/ 2147483646 w 1245"/>
              <a:gd name="T9" fmla="*/ 2147483646 h 1379"/>
              <a:gd name="T10" fmla="*/ 2147483646 w 1245"/>
              <a:gd name="T11" fmla="*/ 0 h 1379"/>
              <a:gd name="T12" fmla="*/ 2147483646 w 1245"/>
              <a:gd name="T13" fmla="*/ 2147483646 h 1379"/>
              <a:gd name="T14" fmla="*/ 2147483646 w 1245"/>
              <a:gd name="T15" fmla="*/ 2147483646 h 137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45" h="1379">
                <a:moveTo>
                  <a:pt x="285" y="1373"/>
                </a:moveTo>
                <a:cubicBezTo>
                  <a:pt x="12" y="793"/>
                  <a:pt x="12" y="793"/>
                  <a:pt x="12" y="793"/>
                </a:cubicBezTo>
                <a:cubicBezTo>
                  <a:pt x="0" y="768"/>
                  <a:pt x="7" y="732"/>
                  <a:pt x="26" y="713"/>
                </a:cubicBezTo>
                <a:cubicBezTo>
                  <a:pt x="613" y="145"/>
                  <a:pt x="613" y="145"/>
                  <a:pt x="613" y="145"/>
                </a:cubicBezTo>
                <a:cubicBezTo>
                  <a:pt x="633" y="126"/>
                  <a:pt x="671" y="107"/>
                  <a:pt x="698" y="102"/>
                </a:cubicBezTo>
                <a:cubicBezTo>
                  <a:pt x="1243" y="0"/>
                  <a:pt x="1243" y="0"/>
                  <a:pt x="1243" y="0"/>
                </a:cubicBezTo>
                <a:cubicBezTo>
                  <a:pt x="1239" y="121"/>
                  <a:pt x="1245" y="1186"/>
                  <a:pt x="1242" y="1372"/>
                </a:cubicBezTo>
                <a:cubicBezTo>
                  <a:pt x="1242" y="1372"/>
                  <a:pt x="316" y="1379"/>
                  <a:pt x="285" y="137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lIns="63287" tIns="31645" rIns="63287" bIns="31645"/>
          <a:lstStyle/>
          <a:p>
            <a:endParaRPr lang="en-US" sz="520"/>
          </a:p>
        </p:txBody>
      </p:sp>
    </p:spTree>
    <p:extLst>
      <p:ext uri="{BB962C8B-B14F-4D97-AF65-F5344CB8AC3E}">
        <p14:creationId xmlns:p14="http://schemas.microsoft.com/office/powerpoint/2010/main" val="22977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28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285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285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285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285">
          <a:solidFill>
            <a:schemeClr val="tx1"/>
          </a:solidFill>
          <a:latin typeface="Calibri" pitchFamily="34" charset="0"/>
        </a:defRPr>
      </a:lvl5pPr>
      <a:lvl6pPr marL="237396" algn="ctr" rtl="0" fontAlgn="base">
        <a:spcBef>
          <a:spcPct val="0"/>
        </a:spcBef>
        <a:spcAft>
          <a:spcPct val="0"/>
        </a:spcAft>
        <a:defRPr sz="2285">
          <a:solidFill>
            <a:schemeClr val="tx1"/>
          </a:solidFill>
          <a:latin typeface="Calibri" pitchFamily="34" charset="0"/>
        </a:defRPr>
      </a:lvl6pPr>
      <a:lvl7pPr marL="474794" algn="ctr" rtl="0" fontAlgn="base">
        <a:spcBef>
          <a:spcPct val="0"/>
        </a:spcBef>
        <a:spcAft>
          <a:spcPct val="0"/>
        </a:spcAft>
        <a:defRPr sz="2285">
          <a:solidFill>
            <a:schemeClr val="tx1"/>
          </a:solidFill>
          <a:latin typeface="Calibri" pitchFamily="34" charset="0"/>
        </a:defRPr>
      </a:lvl7pPr>
      <a:lvl8pPr marL="712191" algn="ctr" rtl="0" fontAlgn="base">
        <a:spcBef>
          <a:spcPct val="0"/>
        </a:spcBef>
        <a:spcAft>
          <a:spcPct val="0"/>
        </a:spcAft>
        <a:defRPr sz="2285">
          <a:solidFill>
            <a:schemeClr val="tx1"/>
          </a:solidFill>
          <a:latin typeface="Calibri" pitchFamily="34" charset="0"/>
        </a:defRPr>
      </a:lvl8pPr>
      <a:lvl9pPr marL="949587" algn="ctr" rtl="0" fontAlgn="base">
        <a:spcBef>
          <a:spcPct val="0"/>
        </a:spcBef>
        <a:spcAft>
          <a:spcPct val="0"/>
        </a:spcAft>
        <a:defRPr sz="2285">
          <a:solidFill>
            <a:schemeClr val="tx1"/>
          </a:solidFill>
          <a:latin typeface="Calibri" pitchFamily="34" charset="0"/>
        </a:defRPr>
      </a:lvl9pPr>
    </p:titleStyle>
    <p:bodyStyle>
      <a:lvl1pPr marL="178047" indent="-17804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385771" indent="-14837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54" kern="1200">
          <a:solidFill>
            <a:schemeClr val="tx1"/>
          </a:solidFill>
          <a:latin typeface="+mn-lt"/>
          <a:ea typeface="+mn-ea"/>
          <a:cs typeface="+mn-cs"/>
        </a:defRPr>
      </a:lvl2pPr>
      <a:lvl3pPr marL="593492" indent="-1187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830889" indent="-1187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038" kern="1200">
          <a:solidFill>
            <a:schemeClr val="tx1"/>
          </a:solidFill>
          <a:latin typeface="+mn-lt"/>
          <a:ea typeface="+mn-ea"/>
          <a:cs typeface="+mn-cs"/>
        </a:defRPr>
      </a:lvl4pPr>
      <a:lvl5pPr marL="1068287" indent="-1187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038" kern="1200">
          <a:solidFill>
            <a:schemeClr val="tx1"/>
          </a:solidFill>
          <a:latin typeface="+mn-lt"/>
          <a:ea typeface="+mn-ea"/>
          <a:cs typeface="+mn-cs"/>
        </a:defRPr>
      </a:lvl5pPr>
      <a:lvl6pPr marL="1305683" indent="-118700" algn="l" defTabSz="474794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8" kern="1200">
          <a:solidFill>
            <a:schemeClr val="tx1"/>
          </a:solidFill>
          <a:latin typeface="+mn-lt"/>
          <a:ea typeface="+mn-ea"/>
          <a:cs typeface="+mn-cs"/>
        </a:defRPr>
      </a:lvl6pPr>
      <a:lvl7pPr marL="1543080" indent="-118700" algn="l" defTabSz="474794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8" kern="1200">
          <a:solidFill>
            <a:schemeClr val="tx1"/>
          </a:solidFill>
          <a:latin typeface="+mn-lt"/>
          <a:ea typeface="+mn-ea"/>
          <a:cs typeface="+mn-cs"/>
        </a:defRPr>
      </a:lvl7pPr>
      <a:lvl8pPr marL="1780477" indent="-118700" algn="l" defTabSz="474794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8" kern="1200">
          <a:solidFill>
            <a:schemeClr val="tx1"/>
          </a:solidFill>
          <a:latin typeface="+mn-lt"/>
          <a:ea typeface="+mn-ea"/>
          <a:cs typeface="+mn-cs"/>
        </a:defRPr>
      </a:lvl8pPr>
      <a:lvl9pPr marL="2017874" indent="-118700" algn="l" defTabSz="474794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7479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1pPr>
      <a:lvl2pPr marL="237396" algn="l" defTabSz="47479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2pPr>
      <a:lvl3pPr marL="474794" algn="l" defTabSz="47479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3pPr>
      <a:lvl4pPr marL="712191" algn="l" defTabSz="47479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4pPr>
      <a:lvl5pPr marL="949587" algn="l" defTabSz="47479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5pPr>
      <a:lvl6pPr marL="1186984" algn="l" defTabSz="47479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6pPr>
      <a:lvl7pPr marL="1424381" algn="l" defTabSz="47479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7pPr>
      <a:lvl8pPr marL="1661778" algn="l" defTabSz="47479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8pPr>
      <a:lvl9pPr marL="1899175" algn="l" defTabSz="47479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emf"/><Relationship Id="rId10" Type="http://schemas.openxmlformats.org/officeDocument/2006/relationships/image" Target="../media/image11.png"/><Relationship Id="rId4" Type="http://schemas.openxmlformats.org/officeDocument/2006/relationships/image" Target="../media/image5.emf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svg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5" Type="http://schemas.openxmlformats.org/officeDocument/2006/relationships/image" Target="../media/image7.jpe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19.png"/><Relationship Id="rId1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7.jpe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openxmlformats.org/officeDocument/2006/relationships/image" Target="../media/image19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openxmlformats.org/officeDocument/2006/relationships/image" Target="../media/image18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59" t="85185"/>
          <a:stretch>
            <a:fillRect/>
          </a:stretch>
        </p:blipFill>
        <p:spPr bwMode="auto">
          <a:xfrm>
            <a:off x="0" y="6238130"/>
            <a:ext cx="1272964" cy="60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6"/>
          <p:cNvSpPr txBox="1"/>
          <p:nvPr/>
        </p:nvSpPr>
        <p:spPr>
          <a:xfrm>
            <a:off x="1207766" y="4870225"/>
            <a:ext cx="1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77234"/>
            <a:r>
              <a:rPr lang="pt-BR" b="1" i="1" dirty="0">
                <a:solidFill>
                  <a:srgbClr val="675C53"/>
                </a:solidFill>
                <a:latin typeface="Trebuchet MS" panose="020B0603020202020204" pitchFamily="34" charset="0"/>
              </a:rPr>
              <a:t>CMI/MA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04041" y="2575738"/>
            <a:ext cx="4733535" cy="99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287" tIns="31645" rIns="63287" bIns="31645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1277234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pt-BR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  <a:cs typeface="+mn-cs"/>
              </a:rPr>
              <a:t>WEBINAR</a:t>
            </a:r>
            <a:endParaRPr lang="pt-BR" sz="2400" b="1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  <a:cs typeface="+mn-cs"/>
            </a:endParaRPr>
          </a:p>
          <a:p>
            <a:pPr defTabSz="1277234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pt-BR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  <a:cs typeface="+mn-cs"/>
              </a:rPr>
              <a:t>ENERGIA EM FOCO</a:t>
            </a:r>
          </a:p>
          <a:p>
            <a:pPr defTabSz="1277234" eaLnBrk="0" fontAlgn="base" hangingPunct="0">
              <a:spcBef>
                <a:spcPct val="20000"/>
              </a:spcBef>
              <a:spcAft>
                <a:spcPct val="0"/>
              </a:spcAft>
            </a:pPr>
            <a:endParaRPr lang="pt-BR" sz="2400" b="1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  <a:cs typeface="+mn-cs"/>
            </a:endParaRPr>
          </a:p>
          <a:p>
            <a:pPr defTabSz="1277234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pt-BR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  <a:cs typeface="+mn-cs"/>
              </a:rPr>
              <a:t>Perspectiva para o Mercado de Combustíveis no Brasil Pós-</a:t>
            </a:r>
            <a:r>
              <a:rPr lang="pt-BR" sz="20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  <a:cs typeface="+mn-cs"/>
              </a:rPr>
              <a:t>Covid</a:t>
            </a:r>
            <a:r>
              <a:rPr lang="pt-BR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  <a:cs typeface="+mn-cs"/>
              </a:rPr>
              <a:t> 19</a:t>
            </a:r>
          </a:p>
          <a:p>
            <a:pPr defTabSz="1277234" eaLnBrk="0" fontAlgn="base" hangingPunct="0">
              <a:spcBef>
                <a:spcPct val="20000"/>
              </a:spcBef>
              <a:spcAft>
                <a:spcPct val="0"/>
              </a:spcAft>
            </a:pPr>
            <a:endParaRPr lang="pt-BR" sz="2400" b="1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  <a:cs typeface="+mn-cs"/>
            </a:endParaRPr>
          </a:p>
          <a:p>
            <a:pPr defTabSz="1277234" eaLnBrk="0" fontAlgn="base" hangingPunct="0">
              <a:spcBef>
                <a:spcPct val="20000"/>
              </a:spcBef>
              <a:spcAft>
                <a:spcPct val="0"/>
              </a:spcAft>
            </a:pPr>
            <a:endParaRPr lang="pt-BR" sz="2400" b="1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  <a:cs typeface="+mn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04041" y="5591799"/>
            <a:ext cx="3758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77234"/>
            <a:r>
              <a:rPr lang="pt-BR" dirty="0" smtClean="0">
                <a:solidFill>
                  <a:srgbClr val="675C53">
                    <a:lumMod val="50000"/>
                  </a:srgbClr>
                </a:solidFill>
                <a:latin typeface="Trebuchet MS" panose="020B0603020202020204" pitchFamily="34" charset="0"/>
              </a:rPr>
              <a:t>Claudio Rogério Linassi Mastella</a:t>
            </a:r>
          </a:p>
          <a:p>
            <a:pPr defTabSz="1277234"/>
            <a:r>
              <a:rPr lang="pt-BR" dirty="0" smtClean="0">
                <a:solidFill>
                  <a:srgbClr val="675C53">
                    <a:lumMod val="50000"/>
                  </a:srgbClr>
                </a:solidFill>
                <a:latin typeface="Trebuchet MS" panose="020B0603020202020204" pitchFamily="34" charset="0"/>
              </a:rPr>
              <a:t>Junho/2020</a:t>
            </a:r>
            <a:endParaRPr lang="pt-BR" dirty="0">
              <a:solidFill>
                <a:srgbClr val="675C53">
                  <a:lumMod val="50000"/>
                </a:srgbClr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08993" y="4870225"/>
            <a:ext cx="1545021" cy="3693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269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agem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92" y="4369410"/>
            <a:ext cx="10335768" cy="2164080"/>
          </a:xfrm>
          <a:prstGeom prst="rect">
            <a:avLst/>
          </a:prstGeom>
        </p:spPr>
      </p:pic>
      <p:pic>
        <p:nvPicPr>
          <p:cNvPr id="53" name="Imagem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26" y="2545298"/>
            <a:ext cx="10346436" cy="2164080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969" y="1201291"/>
            <a:ext cx="10335768" cy="1153668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728" y="2432967"/>
            <a:ext cx="10335768" cy="1153668"/>
          </a:xfrm>
          <a:prstGeom prst="rect">
            <a:avLst/>
          </a:prstGeom>
        </p:spPr>
      </p:pic>
      <p:pic>
        <p:nvPicPr>
          <p:cNvPr id="5" name="Picture 6" descr="Principal_h-RGB_baix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005" y="141288"/>
            <a:ext cx="15240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CaixaDeTexto 35"/>
          <p:cNvSpPr txBox="1"/>
          <p:nvPr/>
        </p:nvSpPr>
        <p:spPr>
          <a:xfrm>
            <a:off x="10757491" y="1410788"/>
            <a:ext cx="5950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solidFill>
                  <a:schemeClr val="accent5">
                    <a:lumMod val="50000"/>
                  </a:schemeClr>
                </a:solidFill>
              </a:rPr>
              <a:t>Média</a:t>
            </a:r>
          </a:p>
          <a:p>
            <a:r>
              <a:rPr lang="pt-BR" sz="1400" b="1" dirty="0" smtClean="0">
                <a:solidFill>
                  <a:schemeClr val="accent5">
                    <a:lumMod val="50000"/>
                  </a:schemeClr>
                </a:solidFill>
              </a:rPr>
              <a:t>689,2</a:t>
            </a:r>
            <a:endParaRPr lang="pt-BR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38" name="Conector reto 37"/>
          <p:cNvCxnSpPr/>
          <p:nvPr/>
        </p:nvCxnSpPr>
        <p:spPr>
          <a:xfrm>
            <a:off x="344488" y="1632857"/>
            <a:ext cx="1149046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ixaDeTexto 39"/>
          <p:cNvSpPr txBox="1"/>
          <p:nvPr/>
        </p:nvSpPr>
        <p:spPr>
          <a:xfrm>
            <a:off x="10757491" y="2936557"/>
            <a:ext cx="5950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solidFill>
                  <a:schemeClr val="accent4">
                    <a:lumMod val="75000"/>
                  </a:schemeClr>
                </a:solidFill>
              </a:rPr>
              <a:t>Média</a:t>
            </a:r>
          </a:p>
          <a:p>
            <a:r>
              <a:rPr lang="pt-BR" sz="1400" b="1" dirty="0" smtClean="0">
                <a:solidFill>
                  <a:schemeClr val="accent4">
                    <a:lumMod val="75000"/>
                  </a:schemeClr>
                </a:solidFill>
              </a:rPr>
              <a:t>312,1</a:t>
            </a:r>
            <a:endParaRPr lang="pt-BR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41" name="Conector reto 40"/>
          <p:cNvCxnSpPr/>
          <p:nvPr/>
        </p:nvCxnSpPr>
        <p:spPr>
          <a:xfrm>
            <a:off x="344488" y="3158626"/>
            <a:ext cx="1149046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/>
          <p:cNvSpPr txBox="1"/>
          <p:nvPr/>
        </p:nvSpPr>
        <p:spPr>
          <a:xfrm>
            <a:off x="10763772" y="4243842"/>
            <a:ext cx="5950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Média</a:t>
            </a:r>
          </a:p>
          <a:p>
            <a:pPr algn="r"/>
            <a:r>
              <a:rPr lang="pt-BR" sz="1400" b="1" dirty="0" smtClean="0">
                <a:solidFill>
                  <a:schemeClr val="accent6">
                    <a:lumMod val="50000"/>
                  </a:schemeClr>
                </a:solidFill>
              </a:rPr>
              <a:t>42,4</a:t>
            </a:r>
            <a:endParaRPr lang="pt-BR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3" name="Conector reto 42"/>
          <p:cNvCxnSpPr/>
          <p:nvPr/>
        </p:nvCxnSpPr>
        <p:spPr>
          <a:xfrm>
            <a:off x="350769" y="4465911"/>
            <a:ext cx="1149046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ixaDeTexto 43"/>
          <p:cNvSpPr txBox="1"/>
          <p:nvPr/>
        </p:nvSpPr>
        <p:spPr>
          <a:xfrm>
            <a:off x="10760352" y="5370402"/>
            <a:ext cx="5950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solidFill>
                  <a:srgbClr val="361763"/>
                </a:solidFill>
              </a:rPr>
              <a:t>Média</a:t>
            </a:r>
          </a:p>
          <a:p>
            <a:r>
              <a:rPr lang="pt-BR" sz="1400" b="1" dirty="0" smtClean="0">
                <a:solidFill>
                  <a:srgbClr val="361763"/>
                </a:solidFill>
              </a:rPr>
              <a:t>144,4</a:t>
            </a:r>
            <a:endParaRPr lang="pt-BR" sz="1400" b="1" dirty="0">
              <a:solidFill>
                <a:srgbClr val="361763"/>
              </a:solidFill>
            </a:endParaRPr>
          </a:p>
        </p:txBody>
      </p:sp>
      <p:cxnSp>
        <p:nvCxnSpPr>
          <p:cNvPr id="45" name="Conector reto 44"/>
          <p:cNvCxnSpPr/>
          <p:nvPr/>
        </p:nvCxnSpPr>
        <p:spPr>
          <a:xfrm>
            <a:off x="347349" y="5592471"/>
            <a:ext cx="1149046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to 46"/>
          <p:cNvCxnSpPr/>
          <p:nvPr/>
        </p:nvCxnSpPr>
        <p:spPr>
          <a:xfrm>
            <a:off x="331425" y="2214336"/>
            <a:ext cx="1033462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/>
          <p:cNvCxnSpPr/>
          <p:nvPr/>
        </p:nvCxnSpPr>
        <p:spPr>
          <a:xfrm>
            <a:off x="330200" y="3435350"/>
            <a:ext cx="10334625" cy="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to 48"/>
          <p:cNvCxnSpPr/>
          <p:nvPr/>
        </p:nvCxnSpPr>
        <p:spPr>
          <a:xfrm>
            <a:off x="344488" y="4559529"/>
            <a:ext cx="103346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to 49"/>
          <p:cNvCxnSpPr/>
          <p:nvPr/>
        </p:nvCxnSpPr>
        <p:spPr>
          <a:xfrm>
            <a:off x="324177" y="5775011"/>
            <a:ext cx="10334625" cy="0"/>
          </a:xfrm>
          <a:prstGeom prst="line">
            <a:avLst/>
          </a:prstGeom>
          <a:ln>
            <a:solidFill>
              <a:srgbClr val="3617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Imagem 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768" y="121806"/>
            <a:ext cx="4499238" cy="646232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969" y="773680"/>
            <a:ext cx="1548518" cy="432854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588" y="2361453"/>
            <a:ext cx="1767993" cy="432854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9588" y="3669964"/>
            <a:ext cx="1402202" cy="432854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9588" y="4901944"/>
            <a:ext cx="3103133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49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2">
            <a:extLst>
              <a:ext uri="{FF2B5EF4-FFF2-40B4-BE49-F238E27FC236}">
                <a16:creationId xmlns:a16="http://schemas.microsoft.com/office/drawing/2014/main" id="{3E331C1D-0D37-46D3-A404-9D19383250AC}"/>
              </a:ext>
            </a:extLst>
          </p:cNvPr>
          <p:cNvSpPr txBox="1"/>
          <p:nvPr/>
        </p:nvSpPr>
        <p:spPr>
          <a:xfrm>
            <a:off x="490655" y="231845"/>
            <a:ext cx="3950569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5633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71266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06899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42532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781659" algn="l" defTabSz="712663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137992" algn="l" defTabSz="712663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494313" algn="l" defTabSz="712663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2850648" algn="l" defTabSz="712663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pt-BR" sz="2400" dirty="0" smtClean="0">
                <a:latin typeface="Arial Black" panose="020B0A04020102020204" pitchFamily="34" charset="0"/>
                <a:cs typeface="Arial"/>
              </a:rPr>
              <a:t>Recuperação Mundial</a:t>
            </a:r>
            <a:endParaRPr lang="pt-BR" sz="2400" dirty="0">
              <a:latin typeface="Arial Black" panose="020B0A040201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14855" y="815395"/>
            <a:ext cx="1023182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720"/>
              </a:spcAft>
            </a:pPr>
            <a:r>
              <a:rPr lang="pt-BR" sz="2400" b="1" dirty="0" smtClean="0"/>
              <a:t>2ª </a:t>
            </a:r>
            <a:r>
              <a:rPr lang="pt-BR" sz="2400" b="1" dirty="0"/>
              <a:t>onda </a:t>
            </a:r>
            <a:r>
              <a:rPr lang="pt-BR" sz="2400" b="1" dirty="0">
                <a:latin typeface="Trebuchet MS" panose="020B0603020202020204" pitchFamily="34" charset="0"/>
              </a:rPr>
              <a:t>de</a:t>
            </a:r>
            <a:r>
              <a:rPr lang="pt-BR" sz="2400" b="1" dirty="0"/>
              <a:t> contágio preocupa</a:t>
            </a:r>
            <a:r>
              <a:rPr lang="pt-BR" sz="2400" dirty="0"/>
              <a:t>. </a:t>
            </a:r>
            <a:r>
              <a:rPr lang="pt-BR" sz="2200" dirty="0"/>
              <a:t>O receio de uma segunda </a:t>
            </a:r>
            <a:r>
              <a:rPr lang="pt-BR" sz="2200" dirty="0" smtClean="0"/>
              <a:t>onda ainda persiste </a:t>
            </a:r>
            <a:r>
              <a:rPr lang="pt-BR" sz="2200" dirty="0"/>
              <a:t>e seu </a:t>
            </a:r>
            <a:r>
              <a:rPr lang="pt-BR" sz="2200" dirty="0" smtClean="0"/>
              <a:t>possível impacto </a:t>
            </a:r>
            <a:r>
              <a:rPr lang="pt-BR" sz="2200" dirty="0"/>
              <a:t>sobre a economia </a:t>
            </a:r>
            <a:r>
              <a:rPr lang="pt-BR" sz="2200" dirty="0" smtClean="0"/>
              <a:t>contribui pra </a:t>
            </a:r>
            <a:r>
              <a:rPr lang="pt-BR" sz="2200" dirty="0"/>
              <a:t>conter o otimismo do </a:t>
            </a:r>
            <a:r>
              <a:rPr lang="pt-BR" sz="2200" dirty="0" smtClean="0"/>
              <a:t>mercado. </a:t>
            </a:r>
            <a:endParaRPr lang="pt-BR" sz="2200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855" y="2018352"/>
            <a:ext cx="3563007" cy="219104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90655" y="4396040"/>
            <a:ext cx="36872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pt-BR" i="1" dirty="0" smtClean="0"/>
              <a:t>O Fundo Monetário Internacional reviu sua previsão de crescimento do PIB mundial. O fundo agora espera uma contração de -4,9% em 2020, ao invés de -3%. Para 2021, o fundo prevê crescimento de 5,4%.</a:t>
            </a:r>
            <a:endParaRPr lang="pt-BR" i="1" dirty="0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758" y="2018352"/>
            <a:ext cx="3314552" cy="2191044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4727759" y="4396040"/>
            <a:ext cx="3314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pt-BR" i="1" dirty="0"/>
              <a:t>Não há consenso para a expectativa para a produção americana nos próximos meses. Consultorias renomadas estimam níveis de produção entre 9 e 11.5 </a:t>
            </a:r>
            <a:r>
              <a:rPr lang="pt-BR" i="1" dirty="0" err="1"/>
              <a:t>Mbpd</a:t>
            </a:r>
            <a:r>
              <a:rPr lang="pt-BR" i="1" dirty="0"/>
              <a:t>. A recuperação pode levar um longo tempo</a:t>
            </a:r>
          </a:p>
        </p:txBody>
      </p:sp>
      <p:pic>
        <p:nvPicPr>
          <p:cNvPr id="1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3021" y="2019604"/>
            <a:ext cx="3578772" cy="2189792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8460827" y="4396040"/>
            <a:ext cx="34631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pt-BR" i="1" dirty="0"/>
              <a:t>O número de voos diários no mundo aumentou 498 </a:t>
            </a:r>
            <a:r>
              <a:rPr lang="pt-BR" i="1" dirty="0" smtClean="0"/>
              <a:t>na semana passada, </a:t>
            </a:r>
            <a:r>
              <a:rPr lang="pt-BR" i="1" dirty="0"/>
              <a:t>em comparação com a semana </a:t>
            </a:r>
            <a:r>
              <a:rPr lang="pt-BR" i="1" dirty="0" smtClean="0"/>
              <a:t>anterior. </a:t>
            </a:r>
            <a:r>
              <a:rPr lang="pt-BR" i="1" dirty="0"/>
              <a:t>Apesar da melhora, </a:t>
            </a:r>
            <a:r>
              <a:rPr lang="pt-BR" i="1" dirty="0" smtClean="0"/>
              <a:t>o número na China diminuiu e os </a:t>
            </a:r>
            <a:r>
              <a:rPr lang="pt-BR" i="1" dirty="0"/>
              <a:t>níveis </a:t>
            </a:r>
            <a:r>
              <a:rPr lang="pt-BR" i="1" dirty="0" smtClean="0"/>
              <a:t>globais ainda </a:t>
            </a:r>
            <a:r>
              <a:rPr lang="pt-BR" i="1" dirty="0"/>
              <a:t>são tímidos comparados com os níveis do ano passado.</a:t>
            </a:r>
          </a:p>
        </p:txBody>
      </p:sp>
      <p:pic>
        <p:nvPicPr>
          <p:cNvPr id="13" name="Picture 6" descr="Principal_h-RGB_baix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005" y="141288"/>
            <a:ext cx="15240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86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ítulo 1">
            <a:extLst>
              <a:ext uri="{FF2B5EF4-FFF2-40B4-BE49-F238E27FC236}">
                <a16:creationId xmlns:a16="http://schemas.microsoft.com/office/drawing/2014/main" id="{62F5AAC9-3EB4-4391-B1B6-57EB2DFEC1C1}"/>
              </a:ext>
            </a:extLst>
          </p:cNvPr>
          <p:cNvSpPr txBox="1">
            <a:spLocks/>
          </p:cNvSpPr>
          <p:nvPr/>
        </p:nvSpPr>
        <p:spPr>
          <a:xfrm>
            <a:off x="343986" y="162001"/>
            <a:ext cx="9355952" cy="669031"/>
          </a:xfr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pt-BR" altLang="pt-BR" sz="2400" dirty="0" err="1" smtClean="0">
                <a:latin typeface="Arial Black" panose="020B0A04020102020204" pitchFamily="34" charset="0"/>
                <a:sym typeface="Arial Narrow" pitchFamily="34" charset="0"/>
              </a:rPr>
              <a:t>Idéias</a:t>
            </a:r>
            <a:r>
              <a:rPr lang="pt-BR" altLang="pt-BR" sz="2400" dirty="0" smtClean="0">
                <a:latin typeface="Arial Black" panose="020B0A04020102020204" pitchFamily="34" charset="0"/>
                <a:sym typeface="Arial Narrow" pitchFamily="34" charset="0"/>
              </a:rPr>
              <a:t> sobre o futuro </a:t>
            </a:r>
            <a:r>
              <a:rPr lang="pt-BR" altLang="pt-BR" sz="2400" dirty="0">
                <a:solidFill>
                  <a:srgbClr val="FFE600"/>
                </a:solidFill>
                <a:latin typeface="Arial Black" panose="020B0A04020102020204" pitchFamily="34" charset="0"/>
                <a:sym typeface="Arial Narrow" pitchFamily="34" charset="0"/>
              </a:rPr>
              <a:t>_</a:t>
            </a:r>
            <a:endParaRPr lang="pt-BR" sz="2400" dirty="0">
              <a:solidFill>
                <a:srgbClr val="FFE6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C12C6D8-FC34-464C-8D66-8A9DAC740EAD}"/>
              </a:ext>
            </a:extLst>
          </p:cNvPr>
          <p:cNvSpPr txBox="1"/>
          <p:nvPr/>
        </p:nvSpPr>
        <p:spPr>
          <a:xfrm>
            <a:off x="1037676" y="1454229"/>
            <a:ext cx="10297731" cy="537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8099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pt-BR" sz="1200" dirty="0">
              <a:latin typeface="Trebuchet MS" panose="020B0603020202020204" pitchFamily="34" charset="0"/>
            </a:endParaRPr>
          </a:p>
          <a:p>
            <a:pPr algn="just">
              <a:spcAft>
                <a:spcPts val="300"/>
              </a:spcAft>
            </a:pPr>
            <a:r>
              <a:rPr lang="pt-BR" sz="2133" dirty="0">
                <a:latin typeface="Trebuchet MS" panose="020B0603020202020204" pitchFamily="34" charset="0"/>
              </a:rPr>
              <a:t>Aumento das atividades em casa (home office) - menor uso de transporte urbano; </a:t>
            </a:r>
            <a:endParaRPr lang="pt-BR" sz="2133" dirty="0" smtClean="0">
              <a:latin typeface="Trebuchet MS" panose="020B0603020202020204" pitchFamily="34" charset="0"/>
            </a:endParaRPr>
          </a:p>
          <a:p>
            <a:pPr algn="just">
              <a:spcAft>
                <a:spcPts val="300"/>
              </a:spcAft>
            </a:pPr>
            <a:endParaRPr lang="pt-BR" sz="2133" dirty="0">
              <a:latin typeface="Trebuchet MS" panose="020B0603020202020204" pitchFamily="34" charset="0"/>
            </a:endParaRPr>
          </a:p>
          <a:p>
            <a:pPr algn="just">
              <a:spcAft>
                <a:spcPts val="300"/>
              </a:spcAft>
            </a:pPr>
            <a:r>
              <a:rPr lang="pt-BR" sz="2133" dirty="0">
                <a:latin typeface="Trebuchet MS" panose="020B0603020202020204" pitchFamily="34" charset="0"/>
              </a:rPr>
              <a:t>Redução no número de viagens, com maior impacto nas viagens internacionais – setores aéreo, rodoviário e marítimo</a:t>
            </a:r>
            <a:r>
              <a:rPr lang="pt-BR" sz="2133" dirty="0" smtClean="0">
                <a:latin typeface="Trebuchet MS" panose="020B0603020202020204" pitchFamily="34" charset="0"/>
              </a:rPr>
              <a:t>;</a:t>
            </a:r>
          </a:p>
          <a:p>
            <a:pPr algn="just">
              <a:spcAft>
                <a:spcPts val="300"/>
              </a:spcAft>
            </a:pPr>
            <a:endParaRPr lang="pt-BR" sz="2133" dirty="0">
              <a:latin typeface="Trebuchet MS" panose="020B0603020202020204" pitchFamily="34" charset="0"/>
            </a:endParaRPr>
          </a:p>
          <a:p>
            <a:pPr algn="just">
              <a:spcAft>
                <a:spcPts val="300"/>
              </a:spcAft>
            </a:pPr>
            <a:r>
              <a:rPr lang="pt-BR" sz="2133" dirty="0">
                <a:latin typeface="Trebuchet MS" panose="020B0603020202020204" pitchFamily="34" charset="0"/>
              </a:rPr>
              <a:t>Redução do uso de transporte público (primeiro momento</a:t>
            </a:r>
            <a:r>
              <a:rPr lang="pt-BR" sz="2133" dirty="0" smtClean="0">
                <a:latin typeface="Trebuchet MS" panose="020B0603020202020204" pitchFamily="34" charset="0"/>
              </a:rPr>
              <a:t>);</a:t>
            </a:r>
          </a:p>
          <a:p>
            <a:pPr algn="just">
              <a:spcAft>
                <a:spcPts val="300"/>
              </a:spcAft>
            </a:pPr>
            <a:endParaRPr lang="pt-BR" sz="2133" dirty="0">
              <a:latin typeface="Trebuchet MS" panose="020B0603020202020204" pitchFamily="34" charset="0"/>
            </a:endParaRPr>
          </a:p>
          <a:p>
            <a:pPr algn="just">
              <a:spcAft>
                <a:spcPts val="300"/>
              </a:spcAft>
            </a:pPr>
            <a:r>
              <a:rPr lang="pt-BR" sz="2133" dirty="0">
                <a:latin typeface="Trebuchet MS" panose="020B0603020202020204" pitchFamily="34" charset="0"/>
              </a:rPr>
              <a:t>Diminuição do uso de transporte particular devido à redução da renda familiar (segundo momento</a:t>
            </a:r>
            <a:r>
              <a:rPr lang="pt-BR" sz="2133" dirty="0" smtClean="0">
                <a:latin typeface="Trebuchet MS" panose="020B0603020202020204" pitchFamily="34" charset="0"/>
              </a:rPr>
              <a:t>);</a:t>
            </a:r>
          </a:p>
          <a:p>
            <a:pPr algn="just">
              <a:spcAft>
                <a:spcPts val="300"/>
              </a:spcAft>
            </a:pPr>
            <a:endParaRPr lang="pt-BR" sz="2133" dirty="0">
              <a:latin typeface="Trebuchet MS" panose="020B0603020202020204" pitchFamily="34" charset="0"/>
            </a:endParaRPr>
          </a:p>
          <a:p>
            <a:pPr algn="just">
              <a:spcAft>
                <a:spcPts val="300"/>
              </a:spcAft>
            </a:pPr>
            <a:r>
              <a:rPr lang="pt-BR" sz="2133" dirty="0">
                <a:latin typeface="Trebuchet MS" panose="020B0603020202020204" pitchFamily="34" charset="0"/>
              </a:rPr>
              <a:t>Redução da atividade industrial (crise econômica) – impacto no transporte rodoviário;</a:t>
            </a:r>
          </a:p>
          <a:p>
            <a:pPr algn="just">
              <a:spcAft>
                <a:spcPts val="300"/>
              </a:spcAft>
            </a:pPr>
            <a:endParaRPr lang="pt-BR" sz="2000" dirty="0">
              <a:latin typeface="Trebuchet MS" panose="020B0603020202020204" pitchFamily="34" charset="0"/>
            </a:endParaRPr>
          </a:p>
          <a:p>
            <a:pPr algn="just">
              <a:spcAft>
                <a:spcPts val="300"/>
              </a:spcAft>
            </a:pPr>
            <a:r>
              <a:rPr lang="pt-BR" sz="2133" dirty="0">
                <a:latin typeface="Trebuchet MS" panose="020B0603020202020204" pitchFamily="34" charset="0"/>
              </a:rPr>
              <a:t>Aumento de compras online e uso de serviços de entrega (</a:t>
            </a:r>
            <a:r>
              <a:rPr lang="pt-BR" sz="2133" i="1" dirty="0">
                <a:latin typeface="Trebuchet MS" panose="020B0603020202020204" pitchFamily="34" charset="0"/>
              </a:rPr>
              <a:t>delivery</a:t>
            </a:r>
            <a:r>
              <a:rPr lang="pt-BR" sz="2133" dirty="0">
                <a:latin typeface="Trebuchet MS" panose="020B0603020202020204" pitchFamily="34" charset="0"/>
              </a:rPr>
              <a:t>).</a:t>
            </a:r>
          </a:p>
        </p:txBody>
      </p: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68DEB5ED-0A61-4CAB-9557-0A353653E929}"/>
              </a:ext>
            </a:extLst>
          </p:cNvPr>
          <p:cNvGrpSpPr/>
          <p:nvPr/>
        </p:nvGrpSpPr>
        <p:grpSpPr>
          <a:xfrm>
            <a:off x="190262" y="2489772"/>
            <a:ext cx="675117" cy="669031"/>
            <a:chOff x="4728034" y="486777"/>
            <a:chExt cx="506338" cy="501773"/>
          </a:xfrm>
        </p:grpSpPr>
        <p:sp>
          <p:nvSpPr>
            <p:cNvPr id="29" name="Fluxograma: Conector 28">
              <a:extLst>
                <a:ext uri="{FF2B5EF4-FFF2-40B4-BE49-F238E27FC236}">
                  <a16:creationId xmlns:a16="http://schemas.microsoft.com/office/drawing/2014/main" id="{B67BACB8-76A8-4A39-B912-618E0DC6FE0C}"/>
                </a:ext>
              </a:extLst>
            </p:cNvPr>
            <p:cNvSpPr/>
            <p:nvPr/>
          </p:nvSpPr>
          <p:spPr>
            <a:xfrm>
              <a:off x="4730316" y="486777"/>
              <a:ext cx="504056" cy="501773"/>
            </a:xfrm>
            <a:prstGeom prst="flowChartConnector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/>
            </a:p>
          </p:txBody>
        </p:sp>
        <p:pic>
          <p:nvPicPr>
            <p:cNvPr id="11" name="Gráfico 10" descr="Avião">
              <a:extLst>
                <a:ext uri="{FF2B5EF4-FFF2-40B4-BE49-F238E27FC236}">
                  <a16:creationId xmlns:a16="http://schemas.microsoft.com/office/drawing/2014/main" id="{F0047D4D-B65D-494A-9F5F-B77B7A900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728034" y="486777"/>
              <a:ext cx="501773" cy="501773"/>
            </a:xfrm>
            <a:prstGeom prst="rect">
              <a:avLst/>
            </a:prstGeom>
          </p:spPr>
        </p:pic>
      </p:grpSp>
      <p:grpSp>
        <p:nvGrpSpPr>
          <p:cNvPr id="34" name="Agrupar 33">
            <a:extLst>
              <a:ext uri="{FF2B5EF4-FFF2-40B4-BE49-F238E27FC236}">
                <a16:creationId xmlns:a16="http://schemas.microsoft.com/office/drawing/2014/main" id="{E912250E-AEEE-4977-BF9A-5D20032819F5}"/>
              </a:ext>
            </a:extLst>
          </p:cNvPr>
          <p:cNvGrpSpPr/>
          <p:nvPr/>
        </p:nvGrpSpPr>
        <p:grpSpPr>
          <a:xfrm>
            <a:off x="224362" y="3375138"/>
            <a:ext cx="672075" cy="669031"/>
            <a:chOff x="6300192" y="719469"/>
            <a:chExt cx="504056" cy="501773"/>
          </a:xfrm>
        </p:grpSpPr>
        <p:sp>
          <p:nvSpPr>
            <p:cNvPr id="31" name="Fluxograma: Conector 30">
              <a:extLst>
                <a:ext uri="{FF2B5EF4-FFF2-40B4-BE49-F238E27FC236}">
                  <a16:creationId xmlns:a16="http://schemas.microsoft.com/office/drawing/2014/main" id="{56EA228A-4A8E-428F-B080-C8A7577A0018}"/>
                </a:ext>
              </a:extLst>
            </p:cNvPr>
            <p:cNvSpPr/>
            <p:nvPr/>
          </p:nvSpPr>
          <p:spPr>
            <a:xfrm>
              <a:off x="6300192" y="719469"/>
              <a:ext cx="504056" cy="501773"/>
            </a:xfrm>
            <a:prstGeom prst="flowChartConnector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/>
            </a:p>
          </p:txBody>
        </p:sp>
        <p:pic>
          <p:nvPicPr>
            <p:cNvPr id="13" name="Gráfico 12" descr="Ônibus">
              <a:extLst>
                <a:ext uri="{FF2B5EF4-FFF2-40B4-BE49-F238E27FC236}">
                  <a16:creationId xmlns:a16="http://schemas.microsoft.com/office/drawing/2014/main" id="{7C14F744-DA88-4AA2-A009-9CD94DB39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317298" y="730758"/>
              <a:ext cx="473260" cy="473260"/>
            </a:xfrm>
            <a:prstGeom prst="rect">
              <a:avLst/>
            </a:prstGeom>
          </p:spPr>
        </p:pic>
      </p:grpSp>
      <p:grpSp>
        <p:nvGrpSpPr>
          <p:cNvPr id="35" name="Agrupar 34">
            <a:extLst>
              <a:ext uri="{FF2B5EF4-FFF2-40B4-BE49-F238E27FC236}">
                <a16:creationId xmlns:a16="http://schemas.microsoft.com/office/drawing/2014/main" id="{88EDD962-1EED-459A-B149-C79BBDE5123C}"/>
              </a:ext>
            </a:extLst>
          </p:cNvPr>
          <p:cNvGrpSpPr/>
          <p:nvPr/>
        </p:nvGrpSpPr>
        <p:grpSpPr>
          <a:xfrm>
            <a:off x="224361" y="4229850"/>
            <a:ext cx="672075" cy="669031"/>
            <a:chOff x="6859689" y="350281"/>
            <a:chExt cx="504056" cy="501773"/>
          </a:xfrm>
        </p:grpSpPr>
        <p:sp>
          <p:nvSpPr>
            <p:cNvPr id="33" name="Fluxograma: Conector 32">
              <a:extLst>
                <a:ext uri="{FF2B5EF4-FFF2-40B4-BE49-F238E27FC236}">
                  <a16:creationId xmlns:a16="http://schemas.microsoft.com/office/drawing/2014/main" id="{0BBE2B9B-38DA-4EE7-8ADB-63720C337BD3}"/>
                </a:ext>
              </a:extLst>
            </p:cNvPr>
            <p:cNvSpPr/>
            <p:nvPr/>
          </p:nvSpPr>
          <p:spPr>
            <a:xfrm>
              <a:off x="6859689" y="350281"/>
              <a:ext cx="504056" cy="501773"/>
            </a:xfrm>
            <a:prstGeom prst="flowChartConnector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/>
            </a:p>
          </p:txBody>
        </p:sp>
        <p:pic>
          <p:nvPicPr>
            <p:cNvPr id="15" name="Gráfico 14" descr="Carro">
              <a:extLst>
                <a:ext uri="{FF2B5EF4-FFF2-40B4-BE49-F238E27FC236}">
                  <a16:creationId xmlns:a16="http://schemas.microsoft.com/office/drawing/2014/main" id="{0761CB24-8056-4A8A-B2CD-16ECE4966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91819" y="362080"/>
              <a:ext cx="457200" cy="457200"/>
            </a:xfrm>
            <a:prstGeom prst="rect">
              <a:avLst/>
            </a:prstGeom>
          </p:spPr>
        </p:pic>
      </p:grpSp>
      <p:grpSp>
        <p:nvGrpSpPr>
          <p:cNvPr id="38" name="Agrupar 37">
            <a:extLst>
              <a:ext uri="{FF2B5EF4-FFF2-40B4-BE49-F238E27FC236}">
                <a16:creationId xmlns:a16="http://schemas.microsoft.com/office/drawing/2014/main" id="{510E59DE-4293-4C2B-B0B6-96C872C0B380}"/>
              </a:ext>
            </a:extLst>
          </p:cNvPr>
          <p:cNvGrpSpPr/>
          <p:nvPr/>
        </p:nvGrpSpPr>
        <p:grpSpPr>
          <a:xfrm>
            <a:off x="224361" y="6110139"/>
            <a:ext cx="672075" cy="669031"/>
            <a:chOff x="5508104" y="121500"/>
            <a:chExt cx="504056" cy="501773"/>
          </a:xfrm>
        </p:grpSpPr>
        <p:sp>
          <p:nvSpPr>
            <p:cNvPr id="39" name="Fluxograma: Conector 38">
              <a:extLst>
                <a:ext uri="{FF2B5EF4-FFF2-40B4-BE49-F238E27FC236}">
                  <a16:creationId xmlns:a16="http://schemas.microsoft.com/office/drawing/2014/main" id="{C65ABE16-A60A-4904-B3ED-10C34054235C}"/>
                </a:ext>
              </a:extLst>
            </p:cNvPr>
            <p:cNvSpPr/>
            <p:nvPr/>
          </p:nvSpPr>
          <p:spPr>
            <a:xfrm>
              <a:off x="5508104" y="121500"/>
              <a:ext cx="504056" cy="501773"/>
            </a:xfrm>
            <a:prstGeom prst="flowChartConnector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/>
            </a:p>
          </p:txBody>
        </p:sp>
        <p:pic>
          <p:nvPicPr>
            <p:cNvPr id="19" name="Gráfico 18" descr="Entrega">
              <a:extLst>
                <a:ext uri="{FF2B5EF4-FFF2-40B4-BE49-F238E27FC236}">
                  <a16:creationId xmlns:a16="http://schemas.microsoft.com/office/drawing/2014/main" id="{2C996B63-C19A-452B-8C62-6295D0AC0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534956" y="143183"/>
              <a:ext cx="447093" cy="447093"/>
            </a:xfrm>
            <a:prstGeom prst="rect">
              <a:avLst/>
            </a:prstGeom>
          </p:spPr>
        </p:pic>
      </p:grpSp>
      <p:grpSp>
        <p:nvGrpSpPr>
          <p:cNvPr id="42" name="Agrupar 41">
            <a:extLst>
              <a:ext uri="{FF2B5EF4-FFF2-40B4-BE49-F238E27FC236}">
                <a16:creationId xmlns:a16="http://schemas.microsoft.com/office/drawing/2014/main" id="{A93C235E-4218-4D07-8CC8-10D9726070A5}"/>
              </a:ext>
            </a:extLst>
          </p:cNvPr>
          <p:cNvGrpSpPr/>
          <p:nvPr/>
        </p:nvGrpSpPr>
        <p:grpSpPr>
          <a:xfrm>
            <a:off x="201194" y="1604406"/>
            <a:ext cx="672075" cy="669031"/>
            <a:chOff x="8191404" y="564102"/>
            <a:chExt cx="504056" cy="501773"/>
          </a:xfrm>
        </p:grpSpPr>
        <p:sp>
          <p:nvSpPr>
            <p:cNvPr id="37" name="Fluxograma: Conector 36">
              <a:extLst>
                <a:ext uri="{FF2B5EF4-FFF2-40B4-BE49-F238E27FC236}">
                  <a16:creationId xmlns:a16="http://schemas.microsoft.com/office/drawing/2014/main" id="{7A7B2D38-C937-4C8A-A123-E98FEEAE44DA}"/>
                </a:ext>
              </a:extLst>
            </p:cNvPr>
            <p:cNvSpPr/>
            <p:nvPr/>
          </p:nvSpPr>
          <p:spPr>
            <a:xfrm>
              <a:off x="8191404" y="564102"/>
              <a:ext cx="504056" cy="501773"/>
            </a:xfrm>
            <a:prstGeom prst="flowChartConnector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/>
            </a:p>
          </p:txBody>
        </p:sp>
        <p:pic>
          <p:nvPicPr>
            <p:cNvPr id="41" name="Gráfico 40" descr="Trem">
              <a:extLst>
                <a:ext uri="{FF2B5EF4-FFF2-40B4-BE49-F238E27FC236}">
                  <a16:creationId xmlns:a16="http://schemas.microsoft.com/office/drawing/2014/main" id="{40D61EC5-8480-4F05-86CD-4D94CBC6AE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262711" y="627534"/>
              <a:ext cx="360041" cy="360041"/>
            </a:xfrm>
            <a:prstGeom prst="rect">
              <a:avLst/>
            </a:prstGeom>
          </p:spPr>
        </p:pic>
      </p:grp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1D8D4CB2-0D8F-4481-8EB7-81728CC5ECF8}"/>
              </a:ext>
            </a:extLst>
          </p:cNvPr>
          <p:cNvGrpSpPr/>
          <p:nvPr/>
        </p:nvGrpSpPr>
        <p:grpSpPr>
          <a:xfrm>
            <a:off x="200259" y="5145870"/>
            <a:ext cx="672075" cy="669031"/>
            <a:chOff x="5364088" y="195344"/>
            <a:chExt cx="504056" cy="501773"/>
          </a:xfrm>
        </p:grpSpPr>
        <p:sp>
          <p:nvSpPr>
            <p:cNvPr id="48" name="Fluxograma: Conector 47">
              <a:extLst>
                <a:ext uri="{FF2B5EF4-FFF2-40B4-BE49-F238E27FC236}">
                  <a16:creationId xmlns:a16="http://schemas.microsoft.com/office/drawing/2014/main" id="{8520B4F4-AD74-496C-8E9F-77C093787975}"/>
                </a:ext>
              </a:extLst>
            </p:cNvPr>
            <p:cNvSpPr/>
            <p:nvPr/>
          </p:nvSpPr>
          <p:spPr>
            <a:xfrm>
              <a:off x="5364088" y="195344"/>
              <a:ext cx="504056" cy="501773"/>
            </a:xfrm>
            <a:prstGeom prst="flowChartConnector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/>
            </a:p>
          </p:txBody>
        </p:sp>
        <p:pic>
          <p:nvPicPr>
            <p:cNvPr id="45" name="Gráfico 44" descr="Caminhão">
              <a:extLst>
                <a:ext uri="{FF2B5EF4-FFF2-40B4-BE49-F238E27FC236}">
                  <a16:creationId xmlns:a16="http://schemas.microsoft.com/office/drawing/2014/main" id="{AA63DB46-706A-4B59-8165-117FCC9ECC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413518" y="222338"/>
              <a:ext cx="426930" cy="449171"/>
            </a:xfrm>
            <a:prstGeom prst="rect">
              <a:avLst/>
            </a:prstGeom>
          </p:spPr>
        </p:pic>
      </p:grp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0C12C6D8-FC34-464C-8D66-8A9DAC740EAD}"/>
              </a:ext>
            </a:extLst>
          </p:cNvPr>
          <p:cNvSpPr txBox="1"/>
          <p:nvPr/>
        </p:nvSpPr>
        <p:spPr>
          <a:xfrm>
            <a:off x="84978" y="803248"/>
            <a:ext cx="11329259" cy="578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400" b="1" dirty="0">
                <a:latin typeface="Trebuchet MS" panose="020B0603020202020204" pitchFamily="34" charset="0"/>
              </a:rPr>
              <a:t>Um mundo onde o digital será onipresente e o consumo será </a:t>
            </a:r>
            <a:r>
              <a:rPr lang="pt-BR" sz="2400" b="1" dirty="0" smtClean="0">
                <a:latin typeface="Trebuchet MS" panose="020B0603020202020204" pitchFamily="34" charset="0"/>
              </a:rPr>
              <a:t>repensado? </a:t>
            </a:r>
            <a:endParaRPr lang="pt-BR" sz="2133" dirty="0">
              <a:latin typeface="Trebuchet MS" panose="020B0603020202020204" pitchFamily="34" charset="0"/>
            </a:endParaRPr>
          </a:p>
        </p:txBody>
      </p:sp>
      <p:pic>
        <p:nvPicPr>
          <p:cNvPr id="25" name="Picture 6" descr="Principal_h-RGB_baixa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005" y="141288"/>
            <a:ext cx="15240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650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ítulo 1">
            <a:extLst>
              <a:ext uri="{FF2B5EF4-FFF2-40B4-BE49-F238E27FC236}">
                <a16:creationId xmlns:a16="http://schemas.microsoft.com/office/drawing/2014/main" id="{62F5AAC9-3EB4-4391-B1B6-57EB2DFEC1C1}"/>
              </a:ext>
            </a:extLst>
          </p:cNvPr>
          <p:cNvSpPr txBox="1">
            <a:spLocks/>
          </p:cNvSpPr>
          <p:nvPr/>
        </p:nvSpPr>
        <p:spPr>
          <a:xfrm>
            <a:off x="328220" y="162001"/>
            <a:ext cx="9355952" cy="669031"/>
          </a:xfr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pt-BR" altLang="pt-BR" sz="2400" dirty="0" smtClean="0">
                <a:latin typeface="Arial Black" panose="020B0A04020102020204" pitchFamily="34" charset="0"/>
                <a:sym typeface="Arial Narrow" pitchFamily="34" charset="0"/>
              </a:rPr>
              <a:t>Um futuro cheio de incertezas...</a:t>
            </a:r>
            <a:r>
              <a:rPr lang="pt-BR" altLang="pt-BR" sz="2400" dirty="0" smtClean="0">
                <a:solidFill>
                  <a:srgbClr val="FFE600"/>
                </a:solidFill>
                <a:latin typeface="Arial Black" panose="020B0A04020102020204" pitchFamily="34" charset="0"/>
                <a:sym typeface="Arial Narrow" pitchFamily="34" charset="0"/>
              </a:rPr>
              <a:t>_</a:t>
            </a:r>
            <a:endParaRPr lang="pt-BR" sz="2400" dirty="0">
              <a:solidFill>
                <a:srgbClr val="FFE6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C12C6D8-FC34-464C-8D66-8A9DAC740EAD}"/>
              </a:ext>
            </a:extLst>
          </p:cNvPr>
          <p:cNvSpPr txBox="1"/>
          <p:nvPr/>
        </p:nvSpPr>
        <p:spPr>
          <a:xfrm>
            <a:off x="431372" y="1175259"/>
            <a:ext cx="11329259" cy="5365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400" b="1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Um mundo onde o digital será onipresente e o consumo será repensado</a:t>
            </a:r>
          </a:p>
          <a:p>
            <a:pPr marL="380990" indent="-380990" algn="just">
              <a:buFont typeface="Wingdings" panose="05000000000000000000" pitchFamily="2" charset="2"/>
              <a:buChar char="ü"/>
            </a:pPr>
            <a:endParaRPr lang="pt-BR" sz="1200" dirty="0">
              <a:solidFill>
                <a:schemeClr val="bg1">
                  <a:lumMod val="85000"/>
                </a:schemeClr>
              </a:solidFill>
              <a:latin typeface="Trebuchet MS" panose="020B0603020202020204" pitchFamily="34" charset="0"/>
            </a:endParaRPr>
          </a:p>
          <a:p>
            <a:pPr marL="482588" algn="just">
              <a:lnSpc>
                <a:spcPct val="150000"/>
              </a:lnSpc>
              <a:spcAft>
                <a:spcPts val="800"/>
              </a:spcAft>
            </a:pPr>
            <a:r>
              <a:rPr lang="pt-BR" sz="2133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Aumento das atividades em casa (home office) - menor uso de transporte urbano; </a:t>
            </a:r>
          </a:p>
          <a:p>
            <a:pPr marL="482588" algn="just">
              <a:lnSpc>
                <a:spcPct val="150000"/>
              </a:lnSpc>
              <a:spcAft>
                <a:spcPts val="800"/>
              </a:spcAft>
            </a:pPr>
            <a:r>
              <a:rPr lang="pt-BR" sz="2133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Redução no número de viagens, com maior impacto nas viagens internacionais – setores aéreo, rodoviário e marítimo;</a:t>
            </a:r>
          </a:p>
          <a:p>
            <a:pPr marL="482588" algn="just">
              <a:lnSpc>
                <a:spcPct val="150000"/>
              </a:lnSpc>
              <a:spcAft>
                <a:spcPts val="800"/>
              </a:spcAft>
            </a:pPr>
            <a:r>
              <a:rPr lang="pt-BR" sz="2133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Redução do uso de transporte público (primeiro momento);</a:t>
            </a:r>
          </a:p>
          <a:p>
            <a:pPr marL="482588" algn="just">
              <a:lnSpc>
                <a:spcPct val="150000"/>
              </a:lnSpc>
              <a:spcAft>
                <a:spcPts val="800"/>
              </a:spcAft>
            </a:pPr>
            <a:r>
              <a:rPr lang="pt-BR" sz="2133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Diminuição do uso de transporte particular devido à redução da renda familiar (segundo momento);</a:t>
            </a:r>
          </a:p>
          <a:p>
            <a:pPr marL="482588" algn="just">
              <a:spcBef>
                <a:spcPts val="800"/>
              </a:spcBef>
            </a:pPr>
            <a:r>
              <a:rPr lang="pt-BR" sz="2133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Redução da atividade industrial (crise econômica) – impacto no transporte rodoviário;</a:t>
            </a:r>
          </a:p>
          <a:p>
            <a:pPr marL="482588" algn="just"/>
            <a:endParaRPr lang="pt-BR" sz="2667" dirty="0">
              <a:solidFill>
                <a:schemeClr val="bg1">
                  <a:lumMod val="85000"/>
                </a:schemeClr>
              </a:solidFill>
              <a:latin typeface="Trebuchet MS" panose="020B0603020202020204" pitchFamily="34" charset="0"/>
            </a:endParaRPr>
          </a:p>
          <a:p>
            <a:pPr marL="482588" algn="just"/>
            <a:r>
              <a:rPr lang="pt-BR" sz="2133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Aumento de compras online e uso de serviços de entrega (</a:t>
            </a:r>
            <a:r>
              <a:rPr lang="pt-BR" sz="2133" i="1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delivery</a:t>
            </a:r>
            <a:r>
              <a:rPr lang="pt-BR" sz="2133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).</a:t>
            </a:r>
          </a:p>
        </p:txBody>
      </p:sp>
      <p:sp>
        <p:nvSpPr>
          <p:cNvPr id="29" name="Fluxograma: Conector 28">
            <a:extLst>
              <a:ext uri="{FF2B5EF4-FFF2-40B4-BE49-F238E27FC236}">
                <a16:creationId xmlns:a16="http://schemas.microsoft.com/office/drawing/2014/main" id="{B67BACB8-76A8-4A39-B912-618E0DC6FE0C}"/>
              </a:ext>
            </a:extLst>
          </p:cNvPr>
          <p:cNvSpPr/>
          <p:nvPr/>
        </p:nvSpPr>
        <p:spPr>
          <a:xfrm>
            <a:off x="137973" y="2704778"/>
            <a:ext cx="672075" cy="66903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/>
          </a:p>
        </p:txBody>
      </p:sp>
      <p:sp>
        <p:nvSpPr>
          <p:cNvPr id="31" name="Fluxograma: Conector 30">
            <a:extLst>
              <a:ext uri="{FF2B5EF4-FFF2-40B4-BE49-F238E27FC236}">
                <a16:creationId xmlns:a16="http://schemas.microsoft.com/office/drawing/2014/main" id="{56EA228A-4A8E-428F-B080-C8A7577A0018}"/>
              </a:ext>
            </a:extLst>
          </p:cNvPr>
          <p:cNvSpPr/>
          <p:nvPr/>
        </p:nvSpPr>
        <p:spPr>
          <a:xfrm>
            <a:off x="153540" y="3537075"/>
            <a:ext cx="672075" cy="66903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/>
          </a:p>
        </p:txBody>
      </p:sp>
      <p:pic>
        <p:nvPicPr>
          <p:cNvPr id="13" name="Gráfico 12" descr="Ônibus">
            <a:extLst>
              <a:ext uri="{FF2B5EF4-FFF2-40B4-BE49-F238E27FC236}">
                <a16:creationId xmlns:a16="http://schemas.microsoft.com/office/drawing/2014/main" id="{7C14F744-DA88-4AA2-A009-9CD94DB39B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6348" y="3552127"/>
            <a:ext cx="631013" cy="631013"/>
          </a:xfrm>
          <a:prstGeom prst="rect">
            <a:avLst/>
          </a:prstGeom>
        </p:spPr>
      </p:pic>
      <p:sp>
        <p:nvSpPr>
          <p:cNvPr id="33" name="Fluxograma: Conector 32">
            <a:extLst>
              <a:ext uri="{FF2B5EF4-FFF2-40B4-BE49-F238E27FC236}">
                <a16:creationId xmlns:a16="http://schemas.microsoft.com/office/drawing/2014/main" id="{0BBE2B9B-38DA-4EE7-8ADB-63720C337BD3}"/>
              </a:ext>
            </a:extLst>
          </p:cNvPr>
          <p:cNvSpPr/>
          <p:nvPr/>
        </p:nvSpPr>
        <p:spPr>
          <a:xfrm>
            <a:off x="143339" y="4343951"/>
            <a:ext cx="672075" cy="66903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/>
          </a:p>
        </p:txBody>
      </p:sp>
      <p:pic>
        <p:nvPicPr>
          <p:cNvPr id="15" name="Gráfico 14" descr="Carro">
            <a:extLst>
              <a:ext uri="{FF2B5EF4-FFF2-40B4-BE49-F238E27FC236}">
                <a16:creationId xmlns:a16="http://schemas.microsoft.com/office/drawing/2014/main" id="{0761CB24-8056-4A8A-B2CD-16ECE49667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6179" y="4359683"/>
            <a:ext cx="609600" cy="609600"/>
          </a:xfrm>
          <a:prstGeom prst="rect">
            <a:avLst/>
          </a:prstGeom>
        </p:spPr>
      </p:pic>
      <p:sp>
        <p:nvSpPr>
          <p:cNvPr id="39" name="Fluxograma: Conector 38">
            <a:extLst>
              <a:ext uri="{FF2B5EF4-FFF2-40B4-BE49-F238E27FC236}">
                <a16:creationId xmlns:a16="http://schemas.microsoft.com/office/drawing/2014/main" id="{C65ABE16-A60A-4904-B3ED-10C34054235C}"/>
              </a:ext>
            </a:extLst>
          </p:cNvPr>
          <p:cNvSpPr/>
          <p:nvPr/>
        </p:nvSpPr>
        <p:spPr>
          <a:xfrm>
            <a:off x="143339" y="5943374"/>
            <a:ext cx="672075" cy="66903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/>
          </a:p>
        </p:txBody>
      </p:sp>
      <p:pic>
        <p:nvPicPr>
          <p:cNvPr id="19" name="Gráfico 18" descr="Entrega">
            <a:extLst>
              <a:ext uri="{FF2B5EF4-FFF2-40B4-BE49-F238E27FC236}">
                <a16:creationId xmlns:a16="http://schemas.microsoft.com/office/drawing/2014/main" id="{2C996B63-C19A-452B-8C62-6295D0AC05F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9142" y="5972285"/>
            <a:ext cx="596124" cy="596124"/>
          </a:xfrm>
          <a:prstGeom prst="rect">
            <a:avLst/>
          </a:prstGeom>
        </p:spPr>
      </p:pic>
      <p:sp>
        <p:nvSpPr>
          <p:cNvPr id="37" name="Fluxograma: Conector 36">
            <a:extLst>
              <a:ext uri="{FF2B5EF4-FFF2-40B4-BE49-F238E27FC236}">
                <a16:creationId xmlns:a16="http://schemas.microsoft.com/office/drawing/2014/main" id="{7A7B2D38-C937-4C8A-A123-E98FEEAE44DA}"/>
              </a:ext>
            </a:extLst>
          </p:cNvPr>
          <p:cNvSpPr/>
          <p:nvPr/>
        </p:nvSpPr>
        <p:spPr>
          <a:xfrm>
            <a:off x="143339" y="1906538"/>
            <a:ext cx="672075" cy="66903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/>
          </a:p>
        </p:txBody>
      </p:sp>
      <p:pic>
        <p:nvPicPr>
          <p:cNvPr id="41" name="Gráfico 40" descr="Trem">
            <a:extLst>
              <a:ext uri="{FF2B5EF4-FFF2-40B4-BE49-F238E27FC236}">
                <a16:creationId xmlns:a16="http://schemas.microsoft.com/office/drawing/2014/main" id="{40D61EC5-8480-4F05-86CD-4D94CBC6AE0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8415" y="1991114"/>
            <a:ext cx="480055" cy="480055"/>
          </a:xfrm>
          <a:prstGeom prst="rect">
            <a:avLst/>
          </a:prstGeom>
        </p:spPr>
      </p:pic>
      <p:sp>
        <p:nvSpPr>
          <p:cNvPr id="48" name="Fluxograma: Conector 47">
            <a:extLst>
              <a:ext uri="{FF2B5EF4-FFF2-40B4-BE49-F238E27FC236}">
                <a16:creationId xmlns:a16="http://schemas.microsoft.com/office/drawing/2014/main" id="{8520B4F4-AD74-496C-8E9F-77C093787975}"/>
              </a:ext>
            </a:extLst>
          </p:cNvPr>
          <p:cNvSpPr/>
          <p:nvPr/>
        </p:nvSpPr>
        <p:spPr>
          <a:xfrm>
            <a:off x="135287" y="5167613"/>
            <a:ext cx="672075" cy="66903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/>
          </a:p>
        </p:txBody>
      </p:sp>
      <p:pic>
        <p:nvPicPr>
          <p:cNvPr id="45" name="Gráfico 44" descr="Caminhão">
            <a:extLst>
              <a:ext uri="{FF2B5EF4-FFF2-40B4-BE49-F238E27FC236}">
                <a16:creationId xmlns:a16="http://schemas.microsoft.com/office/drawing/2014/main" id="{AA63DB46-706A-4B59-8165-117FCC9ECC0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01193" y="5203605"/>
            <a:ext cx="569240" cy="598895"/>
          </a:xfrm>
          <a:prstGeom prst="rect">
            <a:avLst/>
          </a:prstGeom>
        </p:spPr>
      </p:pic>
      <p:sp>
        <p:nvSpPr>
          <p:cNvPr id="4" name="Gráfico 10" descr="Avião">
            <a:extLst>
              <a:ext uri="{FF2B5EF4-FFF2-40B4-BE49-F238E27FC236}">
                <a16:creationId xmlns:a16="http://schemas.microsoft.com/office/drawing/2014/main" id="{F0047D4D-B65D-494A-9F5F-B77B7A90049E}"/>
              </a:ext>
            </a:extLst>
          </p:cNvPr>
          <p:cNvSpPr/>
          <p:nvPr/>
        </p:nvSpPr>
        <p:spPr>
          <a:xfrm>
            <a:off x="232497" y="2760530"/>
            <a:ext cx="473896" cy="557525"/>
          </a:xfrm>
          <a:custGeom>
            <a:avLst/>
            <a:gdLst>
              <a:gd name="connsiteX0" fmla="*/ 355423 w 355422"/>
              <a:gd name="connsiteY0" fmla="*/ 303155 h 418144"/>
              <a:gd name="connsiteX1" fmla="*/ 355423 w 355422"/>
              <a:gd name="connsiteY1" fmla="*/ 256113 h 418144"/>
              <a:gd name="connsiteX2" fmla="*/ 203845 w 355422"/>
              <a:gd name="connsiteY2" fmla="*/ 148964 h 418144"/>
              <a:gd name="connsiteX3" fmla="*/ 203845 w 355422"/>
              <a:gd name="connsiteY3" fmla="*/ 47041 h 418144"/>
              <a:gd name="connsiteX4" fmla="*/ 177711 w 355422"/>
              <a:gd name="connsiteY4" fmla="*/ 0 h 418144"/>
              <a:gd name="connsiteX5" fmla="*/ 151577 w 355422"/>
              <a:gd name="connsiteY5" fmla="*/ 47041 h 418144"/>
              <a:gd name="connsiteX6" fmla="*/ 151577 w 355422"/>
              <a:gd name="connsiteY6" fmla="*/ 148964 h 418144"/>
              <a:gd name="connsiteX7" fmla="*/ 0 w 355422"/>
              <a:gd name="connsiteY7" fmla="*/ 256113 h 418144"/>
              <a:gd name="connsiteX8" fmla="*/ 0 w 355422"/>
              <a:gd name="connsiteY8" fmla="*/ 303155 h 418144"/>
              <a:gd name="connsiteX9" fmla="*/ 151577 w 355422"/>
              <a:gd name="connsiteY9" fmla="*/ 227366 h 418144"/>
              <a:gd name="connsiteX10" fmla="*/ 151577 w 355422"/>
              <a:gd name="connsiteY10" fmla="*/ 341310 h 418144"/>
              <a:gd name="connsiteX11" fmla="*/ 99309 w 355422"/>
              <a:gd name="connsiteY11" fmla="*/ 386783 h 418144"/>
              <a:gd name="connsiteX12" fmla="*/ 99309 w 355422"/>
              <a:gd name="connsiteY12" fmla="*/ 418144 h 418144"/>
              <a:gd name="connsiteX13" fmla="*/ 177711 w 355422"/>
              <a:gd name="connsiteY13" fmla="*/ 386783 h 418144"/>
              <a:gd name="connsiteX14" fmla="*/ 256113 w 355422"/>
              <a:gd name="connsiteY14" fmla="*/ 418144 h 418144"/>
              <a:gd name="connsiteX15" fmla="*/ 256113 w 355422"/>
              <a:gd name="connsiteY15" fmla="*/ 386783 h 418144"/>
              <a:gd name="connsiteX16" fmla="*/ 203845 w 355422"/>
              <a:gd name="connsiteY16" fmla="*/ 341310 h 418144"/>
              <a:gd name="connsiteX17" fmla="*/ 203845 w 355422"/>
              <a:gd name="connsiteY17" fmla="*/ 227366 h 418144"/>
              <a:gd name="connsiteX18" fmla="*/ 355423 w 355422"/>
              <a:gd name="connsiteY18" fmla="*/ 303155 h 418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5422" h="418144">
                <a:moveTo>
                  <a:pt x="355423" y="303155"/>
                </a:moveTo>
                <a:lnTo>
                  <a:pt x="355423" y="256113"/>
                </a:lnTo>
                <a:lnTo>
                  <a:pt x="203845" y="148964"/>
                </a:lnTo>
                <a:lnTo>
                  <a:pt x="203845" y="47041"/>
                </a:lnTo>
                <a:cubicBezTo>
                  <a:pt x="203845" y="26657"/>
                  <a:pt x="193392" y="0"/>
                  <a:pt x="177711" y="0"/>
                </a:cubicBezTo>
                <a:cubicBezTo>
                  <a:pt x="162554" y="0"/>
                  <a:pt x="151577" y="26657"/>
                  <a:pt x="151577" y="47041"/>
                </a:cubicBezTo>
                <a:lnTo>
                  <a:pt x="151577" y="148964"/>
                </a:lnTo>
                <a:lnTo>
                  <a:pt x="0" y="256113"/>
                </a:lnTo>
                <a:lnTo>
                  <a:pt x="0" y="303155"/>
                </a:lnTo>
                <a:lnTo>
                  <a:pt x="151577" y="227366"/>
                </a:lnTo>
                <a:lnTo>
                  <a:pt x="151577" y="341310"/>
                </a:lnTo>
                <a:lnTo>
                  <a:pt x="99309" y="386783"/>
                </a:lnTo>
                <a:lnTo>
                  <a:pt x="99309" y="418144"/>
                </a:lnTo>
                <a:lnTo>
                  <a:pt x="177711" y="386783"/>
                </a:lnTo>
                <a:lnTo>
                  <a:pt x="256113" y="418144"/>
                </a:lnTo>
                <a:lnTo>
                  <a:pt x="256113" y="386783"/>
                </a:lnTo>
                <a:lnTo>
                  <a:pt x="203845" y="341310"/>
                </a:lnTo>
                <a:lnTo>
                  <a:pt x="203845" y="227366"/>
                </a:lnTo>
                <a:lnTo>
                  <a:pt x="355423" y="303155"/>
                </a:lnTo>
                <a:close/>
              </a:path>
            </a:pathLst>
          </a:custGeom>
          <a:solidFill>
            <a:schemeClr val="bg1"/>
          </a:solidFill>
          <a:ln w="5159" cap="flat">
            <a:noFill/>
            <a:prstDash val="solid"/>
            <a:miter/>
          </a:ln>
        </p:spPr>
        <p:txBody>
          <a:bodyPr rtlCol="0" anchor="ctr"/>
          <a:lstStyle/>
          <a:p>
            <a:endParaRPr lang="pt-BR" sz="240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2666CB91-4980-48B4-A00F-06051975E6DF}"/>
              </a:ext>
            </a:extLst>
          </p:cNvPr>
          <p:cNvSpPr txBox="1"/>
          <p:nvPr/>
        </p:nvSpPr>
        <p:spPr>
          <a:xfrm rot="20660673">
            <a:off x="968650" y="2288955"/>
            <a:ext cx="10254701" cy="2965364"/>
          </a:xfrm>
          <a:prstGeom prst="rect">
            <a:avLst/>
          </a:prstGeom>
          <a:solidFill>
            <a:schemeClr val="bg1"/>
          </a:solidFill>
          <a:ln w="412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Cada vez mais, as </a:t>
            </a:r>
            <a:r>
              <a:rPr lang="pt-BR" sz="2667" b="1" dirty="0">
                <a:solidFill>
                  <a:srgbClr val="006600"/>
                </a:solidFill>
                <a:latin typeface="Trebuchet MS" panose="020B0603020202020204" pitchFamily="34" charset="0"/>
              </a:rPr>
              <a:t>empresas</a:t>
            </a:r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 devem ser </a:t>
            </a:r>
            <a:r>
              <a:rPr lang="pt-BR" sz="2667" b="1" dirty="0">
                <a:solidFill>
                  <a:srgbClr val="006600"/>
                </a:solidFill>
                <a:latin typeface="Trebuchet MS" panose="020B0603020202020204" pitchFamily="34" charset="0"/>
              </a:rPr>
              <a:t>resilientes</a:t>
            </a:r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 e estar </a:t>
            </a:r>
            <a:r>
              <a:rPr lang="pt-BR" sz="2667" b="1" dirty="0">
                <a:solidFill>
                  <a:srgbClr val="006600"/>
                </a:solidFill>
                <a:latin typeface="Trebuchet MS" panose="020B0603020202020204" pitchFamily="34" charset="0"/>
              </a:rPr>
              <a:t>preparadas para mudanças</a:t>
            </a:r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. Para isso é necessário: i) estar apta para </a:t>
            </a:r>
            <a:r>
              <a:rPr lang="pt-BR" sz="2667" b="1" dirty="0">
                <a:solidFill>
                  <a:srgbClr val="006600"/>
                </a:solidFill>
                <a:latin typeface="Trebuchet MS" panose="020B0603020202020204" pitchFamily="34" charset="0"/>
              </a:rPr>
              <a:t>responder</a:t>
            </a:r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 de maneira apropriada </a:t>
            </a:r>
            <a:r>
              <a:rPr lang="pt-BR" sz="2667" b="1" dirty="0">
                <a:solidFill>
                  <a:srgbClr val="006600"/>
                </a:solidFill>
                <a:latin typeface="Trebuchet MS" panose="020B0603020202020204" pitchFamily="34" charset="0"/>
              </a:rPr>
              <a:t>às crises </a:t>
            </a:r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e dar continuidade às operações; </a:t>
            </a:r>
            <a:r>
              <a:rPr lang="pt-BR" sz="2667" dirty="0" err="1">
                <a:solidFill>
                  <a:srgbClr val="006600"/>
                </a:solidFill>
                <a:latin typeface="Trebuchet MS" panose="020B0603020202020204" pitchFamily="34" charset="0"/>
              </a:rPr>
              <a:t>ii</a:t>
            </a:r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) estar </a:t>
            </a:r>
            <a:r>
              <a:rPr lang="pt-BR" sz="2667" b="1" dirty="0">
                <a:solidFill>
                  <a:srgbClr val="006600"/>
                </a:solidFill>
                <a:latin typeface="Trebuchet MS" panose="020B0603020202020204" pitchFamily="34" charset="0"/>
              </a:rPr>
              <a:t>atenta às oportunidades</a:t>
            </a:r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 que aparecem nos momentos de crise ou de mudança, e </a:t>
            </a:r>
            <a:r>
              <a:rPr lang="pt-BR" sz="2667" dirty="0" err="1">
                <a:solidFill>
                  <a:srgbClr val="006600"/>
                </a:solidFill>
                <a:latin typeface="Trebuchet MS" panose="020B0603020202020204" pitchFamily="34" charset="0"/>
              </a:rPr>
              <a:t>iii</a:t>
            </a:r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) pensar como será o futuro </a:t>
            </a:r>
            <a:r>
              <a:rPr lang="pt-BR" sz="2667" dirty="0" smtClean="0">
                <a:solidFill>
                  <a:srgbClr val="006600"/>
                </a:solidFill>
                <a:latin typeface="Trebuchet MS" panose="020B0603020202020204" pitchFamily="34" charset="0"/>
              </a:rPr>
              <a:t>e se preparar para mudanças (ambientes </a:t>
            </a:r>
            <a:r>
              <a:rPr lang="pt-BR" sz="2667" dirty="0">
                <a:solidFill>
                  <a:srgbClr val="006600"/>
                </a:solidFill>
                <a:latin typeface="Trebuchet MS" panose="020B0603020202020204" pitchFamily="34" charset="0"/>
              </a:rPr>
              <a:t>interno e externo).</a:t>
            </a:r>
          </a:p>
        </p:txBody>
      </p:sp>
      <p:pic>
        <p:nvPicPr>
          <p:cNvPr id="17" name="Picture 6" descr="Principal_h-RGB_baixa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005" y="141288"/>
            <a:ext cx="15240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7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ítulo 1">
            <a:extLst>
              <a:ext uri="{FF2B5EF4-FFF2-40B4-BE49-F238E27FC236}">
                <a16:creationId xmlns:a16="http://schemas.microsoft.com/office/drawing/2014/main" id="{62F5AAC9-3EB4-4391-B1B6-57EB2DFEC1C1}"/>
              </a:ext>
            </a:extLst>
          </p:cNvPr>
          <p:cNvSpPr txBox="1">
            <a:spLocks/>
          </p:cNvSpPr>
          <p:nvPr/>
        </p:nvSpPr>
        <p:spPr>
          <a:xfrm>
            <a:off x="343986" y="162001"/>
            <a:ext cx="9355952" cy="669031"/>
          </a:xfr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pt-BR" altLang="pt-BR" sz="2400" dirty="0" smtClean="0">
                <a:latin typeface="Arial Black" panose="020B0A04020102020204" pitchFamily="34" charset="0"/>
                <a:sym typeface="Arial Narrow" pitchFamily="34" charset="0"/>
              </a:rPr>
              <a:t>Preparada para as mudanças...</a:t>
            </a:r>
            <a:r>
              <a:rPr lang="pt-BR" altLang="pt-BR" sz="2400" dirty="0" smtClean="0">
                <a:solidFill>
                  <a:srgbClr val="FFE600"/>
                </a:solidFill>
                <a:latin typeface="Arial Black" panose="020B0A04020102020204" pitchFamily="34" charset="0"/>
                <a:sym typeface="Arial Narrow" pitchFamily="34" charset="0"/>
              </a:rPr>
              <a:t>_</a:t>
            </a:r>
            <a:endParaRPr lang="pt-BR" sz="2400" dirty="0">
              <a:solidFill>
                <a:srgbClr val="FFE60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0C12C6D8-FC34-464C-8D66-8A9DAC740EAD}"/>
              </a:ext>
            </a:extLst>
          </p:cNvPr>
          <p:cNvSpPr txBox="1"/>
          <p:nvPr/>
        </p:nvSpPr>
        <p:spPr>
          <a:xfrm>
            <a:off x="343986" y="801043"/>
            <a:ext cx="10829550" cy="578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 smtClean="0">
                <a:latin typeface="Trebuchet MS" panose="020B0603020202020204" pitchFamily="34" charset="0"/>
              </a:rPr>
              <a:t>....Em um mundo onde o consumo é repensado.</a:t>
            </a:r>
            <a:endParaRPr lang="pt-BR" sz="2133" dirty="0">
              <a:latin typeface="Trebuchet MS" panose="020B0603020202020204" pitchFamily="34" charset="0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1686910" y="2018577"/>
            <a:ext cx="9348952" cy="36891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500"/>
              </a:spcBef>
              <a:buNone/>
            </a:pPr>
            <a:r>
              <a:rPr lang="pt-BR" sz="2100" dirty="0" smtClean="0">
                <a:latin typeface="Trebuchet MS" panose="020B0603020202020204" pitchFamily="34" charset="0"/>
              </a:rPr>
              <a:t>A Petrobras se antecipou e já está produzindo a gasolina com a nova regulação da ANP, que chegará ao mercado a partir de </a:t>
            </a:r>
            <a:r>
              <a:rPr lang="pt-BR" sz="2100" dirty="0" err="1" smtClean="0">
                <a:latin typeface="Trebuchet MS" panose="020B0603020202020204" pitchFamily="34" charset="0"/>
              </a:rPr>
              <a:t>ago</a:t>
            </a:r>
            <a:r>
              <a:rPr lang="pt-BR" sz="2100" dirty="0" smtClean="0">
                <a:latin typeface="Trebuchet MS" panose="020B0603020202020204" pitchFamily="34" charset="0"/>
              </a:rPr>
              <a:t>/20. E melhor ainda, uma gasolina com octanagem RON 93, prevista para </a:t>
            </a:r>
            <a:r>
              <a:rPr lang="pt-BR" sz="2100" dirty="0" err="1" smtClean="0">
                <a:latin typeface="Trebuchet MS" panose="020B0603020202020204" pitchFamily="34" charset="0"/>
              </a:rPr>
              <a:t>jan</a:t>
            </a:r>
            <a:r>
              <a:rPr lang="pt-BR" sz="2100" dirty="0" smtClean="0">
                <a:latin typeface="Trebuchet MS" panose="020B0603020202020204" pitchFamily="34" charset="0"/>
              </a:rPr>
              <a:t>/22, e com melhor rendimento para os motores. </a:t>
            </a:r>
          </a:p>
          <a:p>
            <a:pPr marL="0" indent="0" algn="just">
              <a:spcBef>
                <a:spcPts val="1500"/>
              </a:spcBef>
              <a:buNone/>
            </a:pPr>
            <a:endParaRPr lang="pt-BR" sz="2100" dirty="0" smtClean="0"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500"/>
              </a:spcBef>
              <a:buNone/>
            </a:pPr>
            <a:r>
              <a:rPr lang="pt-BR" sz="2100" dirty="0" smtClean="0">
                <a:latin typeface="Trebuchet MS" panose="020B0603020202020204" pitchFamily="34" charset="0"/>
              </a:rPr>
              <a:t>O projeto para as modificações necessárias nas refinarias da Petrobras para a produção do HVO, diesel renovável de alta qualidade, </a:t>
            </a:r>
            <a:r>
              <a:rPr lang="pt-BR" sz="2100" dirty="0" smtClean="0">
                <a:latin typeface="Trebuchet MS" panose="020B0603020202020204" pitchFamily="34" charset="0"/>
              </a:rPr>
              <a:t>está </a:t>
            </a:r>
            <a:r>
              <a:rPr lang="pt-BR" sz="2100" dirty="0" smtClean="0">
                <a:latin typeface="Trebuchet MS" panose="020B0603020202020204" pitchFamily="34" charset="0"/>
              </a:rPr>
              <a:t>em andamento e o primeiro teste industrial será realizado em julho. A Petrobras acredita que a introdução do diesel verde no mandato do biodiesel é  a melhor solução para os </a:t>
            </a:r>
            <a:r>
              <a:rPr lang="pt-BR" sz="2100" dirty="0">
                <a:latin typeface="Trebuchet MS" panose="020B0603020202020204" pitchFamily="34" charset="0"/>
              </a:rPr>
              <a:t>problemas encontrados no campo e </a:t>
            </a:r>
            <a:r>
              <a:rPr lang="pt-BR" sz="2100" dirty="0" smtClean="0">
                <a:latin typeface="Trebuchet MS" panose="020B0603020202020204" pitchFamily="34" charset="0"/>
              </a:rPr>
              <a:t>para a  </a:t>
            </a:r>
            <a:r>
              <a:rPr lang="pt-BR" sz="2100" dirty="0">
                <a:latin typeface="Trebuchet MS" panose="020B0603020202020204" pitchFamily="34" charset="0"/>
              </a:rPr>
              <a:t>viabilização da introdução da fase P8 do </a:t>
            </a:r>
            <a:r>
              <a:rPr lang="pt-BR" sz="2100" dirty="0" smtClean="0">
                <a:latin typeface="Trebuchet MS" panose="020B0603020202020204" pitchFamily="34" charset="0"/>
              </a:rPr>
              <a:t>PROCONVE.</a:t>
            </a:r>
            <a:endParaRPr lang="pt-BR" sz="2100" dirty="0"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500"/>
              </a:spcBef>
              <a:buNone/>
            </a:pPr>
            <a:endParaRPr lang="pt-BR" sz="2100" dirty="0" smtClean="0">
              <a:latin typeface="Trebuchet MS" panose="020B0603020202020204" pitchFamily="34" charset="0"/>
            </a:endParaRP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56" y="1860330"/>
            <a:ext cx="1297533" cy="1337244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604" y="3863143"/>
            <a:ext cx="1301885" cy="916344"/>
          </a:xfrm>
          <a:prstGeom prst="rect">
            <a:avLst/>
          </a:prstGeom>
        </p:spPr>
      </p:pic>
      <p:pic>
        <p:nvPicPr>
          <p:cNvPr id="27" name="Picture 6" descr="Principal_h-RGB_baix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005" y="141288"/>
            <a:ext cx="15240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55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Divisão Capitulo 1">
  <a:themeElements>
    <a:clrScheme name="Petrobras">
      <a:dk1>
        <a:srgbClr val="008542"/>
      </a:dk1>
      <a:lt1>
        <a:srgbClr val="FDC82F"/>
      </a:lt1>
      <a:dk2>
        <a:srgbClr val="006298"/>
      </a:dk2>
      <a:lt2>
        <a:srgbClr val="FFFFFF"/>
      </a:lt2>
      <a:accent1>
        <a:srgbClr val="00B2A9"/>
      </a:accent1>
      <a:accent2>
        <a:srgbClr val="A8B400"/>
      </a:accent2>
      <a:accent3>
        <a:srgbClr val="FEDF00"/>
      </a:accent3>
      <a:accent4>
        <a:srgbClr val="FF7000"/>
      </a:accent4>
      <a:accent5>
        <a:srgbClr val="675C53"/>
      </a:accent5>
      <a:accent6>
        <a:srgbClr val="BCBDBC"/>
      </a:accent6>
      <a:hlink>
        <a:srgbClr val="004165"/>
      </a:hlink>
      <a:folHlink>
        <a:srgbClr val="7D9AAA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603</Words>
  <Application>Microsoft Office PowerPoint</Application>
  <PresentationFormat>Widescreen</PresentationFormat>
  <Paragraphs>55</Paragraphs>
  <Slides>6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6</vt:i4>
      </vt:variant>
    </vt:vector>
  </HeadingPairs>
  <TitlesOfParts>
    <vt:vector size="16" baseType="lpstr">
      <vt:lpstr>ＭＳ Ｐゴシック</vt:lpstr>
      <vt:lpstr>Arial</vt:lpstr>
      <vt:lpstr>Arial Black</vt:lpstr>
      <vt:lpstr>Arial Narrow</vt:lpstr>
      <vt:lpstr>Calibri</vt:lpstr>
      <vt:lpstr>Calibri Light</vt:lpstr>
      <vt:lpstr>Trebuchet MS</vt:lpstr>
      <vt:lpstr>Wingdings</vt:lpstr>
      <vt:lpstr>Tema do Office</vt:lpstr>
      <vt:lpstr>3_Divisão Capitulo 1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Petrobras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Leonardo Alves de Araújo</dc:creator>
  <cp:lastModifiedBy>Sandro Paes Barreto</cp:lastModifiedBy>
  <cp:revision>46</cp:revision>
  <cp:lastPrinted>2020-06-08T19:49:28Z</cp:lastPrinted>
  <dcterms:created xsi:type="dcterms:W3CDTF">2020-06-08T18:10:38Z</dcterms:created>
  <dcterms:modified xsi:type="dcterms:W3CDTF">2020-06-29T15:18:19Z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e61996e-cafd-4c9a-8a94-2dc1b82131ae_Enabled">
    <vt:lpwstr>True</vt:lpwstr>
  </property>
  <property fmtid="{D5CDD505-2E9C-101B-9397-08002B2CF9AE}" pid="3" name="MSIP_Label_8e61996e-cafd-4c9a-8a94-2dc1b82131ae_SiteId">
    <vt:lpwstr>5b6f6241-9a57-4be4-8e50-1dfa72e79a57</vt:lpwstr>
  </property>
  <property fmtid="{D5CDD505-2E9C-101B-9397-08002B2CF9AE}" pid="4" name="MSIP_Label_8e61996e-cafd-4c9a-8a94-2dc1b82131ae_Owner">
    <vt:lpwstr>leo.araujo@petrobras.com.br</vt:lpwstr>
  </property>
  <property fmtid="{D5CDD505-2E9C-101B-9397-08002B2CF9AE}" pid="5" name="MSIP_Label_8e61996e-cafd-4c9a-8a94-2dc1b82131ae_SetDate">
    <vt:lpwstr>2020-06-08T18:21:43.3996781Z</vt:lpwstr>
  </property>
  <property fmtid="{D5CDD505-2E9C-101B-9397-08002B2CF9AE}" pid="6" name="MSIP_Label_8e61996e-cafd-4c9a-8a94-2dc1b82131ae_Name">
    <vt:lpwstr>NP-1</vt:lpwstr>
  </property>
  <property fmtid="{D5CDD505-2E9C-101B-9397-08002B2CF9AE}" pid="7" name="MSIP_Label_8e61996e-cafd-4c9a-8a94-2dc1b82131ae_Application">
    <vt:lpwstr>Microsoft Azure Information Protection</vt:lpwstr>
  </property>
  <property fmtid="{D5CDD505-2E9C-101B-9397-08002B2CF9AE}" pid="8" name="MSIP_Label_8e61996e-cafd-4c9a-8a94-2dc1b82131ae_ActionId">
    <vt:lpwstr>560de745-39b3-4ee6-b8c5-17decee09d2c</vt:lpwstr>
  </property>
  <property fmtid="{D5CDD505-2E9C-101B-9397-08002B2CF9AE}" pid="9" name="MSIP_Label_8e61996e-cafd-4c9a-8a94-2dc1b82131ae_Extended_MSFT_Method">
    <vt:lpwstr>Automatic</vt:lpwstr>
  </property>
  <property fmtid="{D5CDD505-2E9C-101B-9397-08002B2CF9AE}" pid="10" name="Sensitivity">
    <vt:lpwstr>NP-1</vt:lpwstr>
  </property>
</Properties>
</file>